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96" r:id="rId3"/>
    <p:sldId id="274" r:id="rId4"/>
    <p:sldId id="273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57" r:id="rId16"/>
    <p:sldId id="285" r:id="rId17"/>
    <p:sldId id="258" r:id="rId18"/>
    <p:sldId id="286" r:id="rId19"/>
    <p:sldId id="259" r:id="rId20"/>
    <p:sldId id="261" r:id="rId21"/>
    <p:sldId id="287" r:id="rId22"/>
    <p:sldId id="288" r:id="rId23"/>
    <p:sldId id="262" r:id="rId24"/>
    <p:sldId id="289" r:id="rId25"/>
    <p:sldId id="260" r:id="rId26"/>
    <p:sldId id="290" r:id="rId27"/>
    <p:sldId id="263" r:id="rId28"/>
    <p:sldId id="264" r:id="rId29"/>
    <p:sldId id="291" r:id="rId30"/>
    <p:sldId id="265" r:id="rId31"/>
    <p:sldId id="292" r:id="rId32"/>
    <p:sldId id="266" r:id="rId33"/>
    <p:sldId id="267" r:id="rId34"/>
    <p:sldId id="268" r:id="rId35"/>
    <p:sldId id="293" r:id="rId36"/>
    <p:sldId id="269" r:id="rId37"/>
    <p:sldId id="270" r:id="rId38"/>
    <p:sldId id="295" r:id="rId39"/>
    <p:sldId id="271" r:id="rId40"/>
    <p:sldId id="29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7A8"/>
    <a:srgbClr val="D5CCE9"/>
    <a:srgbClr val="FDE9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1970" autoAdjust="0"/>
  </p:normalViewPr>
  <p:slideViewPr>
    <p:cSldViewPr>
      <p:cViewPr varScale="1">
        <p:scale>
          <a:sx n="35" d="100"/>
          <a:sy n="35" d="100"/>
        </p:scale>
        <p:origin x="2108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1D742-EB55-4E8C-8153-D776E69EC6E5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E8A1A-D78D-4FAD-9FCF-DC787F7DA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48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E8A1A-D78D-4FAD-9FCF-DC787F7DA8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22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u="sng" dirty="0"/>
              <a:t>Main Skill Focus</a:t>
            </a:r>
            <a:endParaRPr lang="en-US" u="sng" dirty="0"/>
          </a:p>
          <a:p>
            <a:r>
              <a:rPr lang="en-US" dirty="0"/>
              <a:t>Listening for names and descriptions</a:t>
            </a:r>
          </a:p>
          <a:p>
            <a:r>
              <a:rPr lang="en-US" u="sng" dirty="0"/>
              <a:t>Input</a:t>
            </a:r>
            <a:r>
              <a:rPr lang="en-US" dirty="0"/>
              <a:t> </a:t>
            </a:r>
          </a:p>
          <a:p>
            <a:r>
              <a:rPr lang="en-US" dirty="0"/>
              <a:t>Picture, names and dialogue</a:t>
            </a:r>
          </a:p>
          <a:p>
            <a:r>
              <a:rPr lang="en-GB" u="sng" dirty="0"/>
              <a:t>E</a:t>
            </a:r>
            <a:r>
              <a:rPr lang="en-US" u="sng" dirty="0" err="1"/>
              <a:t>xpected</a:t>
            </a:r>
            <a:r>
              <a:rPr lang="en-US" u="sng" dirty="0"/>
              <a:t> Response</a:t>
            </a:r>
          </a:p>
          <a:p>
            <a:r>
              <a:rPr lang="en-US" dirty="0"/>
              <a:t>Draw lines to match names to</a:t>
            </a:r>
          </a:p>
          <a:p>
            <a:r>
              <a:rPr lang="en-US" dirty="0"/>
              <a:t>people in a picture</a:t>
            </a:r>
          </a:p>
          <a:p>
            <a:r>
              <a:rPr lang="en-GB" u="sng" dirty="0"/>
              <a:t>N</a:t>
            </a:r>
            <a:r>
              <a:rPr lang="en-US" u="sng" dirty="0"/>
              <a:t>o of Questions</a:t>
            </a:r>
          </a:p>
          <a:p>
            <a:r>
              <a:rPr lang="en-US" dirty="0"/>
              <a:t>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E8A1A-D78D-4FAD-9FCF-DC787F7DA8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5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/>
              <a:t>Main Skill Focus</a:t>
            </a:r>
            <a:endParaRPr lang="en-US" u="sng" dirty="0"/>
          </a:p>
          <a:p>
            <a:r>
              <a:rPr lang="en-US" dirty="0"/>
              <a:t>Listening for names, spellings and other information </a:t>
            </a:r>
          </a:p>
          <a:p>
            <a:r>
              <a:rPr lang="en-US" u="sng" dirty="0"/>
              <a:t>Input</a:t>
            </a:r>
            <a:r>
              <a:rPr lang="en-US" dirty="0"/>
              <a:t> </a:t>
            </a:r>
          </a:p>
          <a:p>
            <a:r>
              <a:rPr lang="en-US" dirty="0"/>
              <a:t>Form or page of a notepad with missing words and dialogue </a:t>
            </a:r>
          </a:p>
          <a:p>
            <a:r>
              <a:rPr lang="en-GB" u="sng" dirty="0"/>
              <a:t>E</a:t>
            </a:r>
            <a:r>
              <a:rPr lang="en-US" u="sng" dirty="0" err="1"/>
              <a:t>xpected</a:t>
            </a:r>
            <a:r>
              <a:rPr lang="en-US" u="sng" dirty="0"/>
              <a:t> Response</a:t>
            </a:r>
          </a:p>
          <a:p>
            <a:r>
              <a:rPr lang="en-US" dirty="0"/>
              <a:t>Write words or numbers in gaps </a:t>
            </a:r>
          </a:p>
          <a:p>
            <a:r>
              <a:rPr lang="en-GB" u="sng" dirty="0"/>
              <a:t>N</a:t>
            </a:r>
            <a:r>
              <a:rPr lang="en-US" u="sng" dirty="0"/>
              <a:t>o of Questions</a:t>
            </a:r>
          </a:p>
          <a:p>
            <a:r>
              <a:rPr lang="en-US" dirty="0"/>
              <a:t>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E8A1A-D78D-4FAD-9FCF-DC787F7DA8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86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E8A1A-D78D-4FAD-9FCF-DC787F7DA80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73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59B0-9712-4713-9DED-6C7CF2909BBE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05E4-F1A0-49C5-9324-742CB4655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61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59B0-9712-4713-9DED-6C7CF2909BBE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05E4-F1A0-49C5-9324-742CB4655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11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59B0-9712-4713-9DED-6C7CF2909BBE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05E4-F1A0-49C5-9324-742CB4655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36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59B0-9712-4713-9DED-6C7CF2909BBE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05E4-F1A0-49C5-9324-742CB4655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7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59B0-9712-4713-9DED-6C7CF2909BBE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05E4-F1A0-49C5-9324-742CB4655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467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59B0-9712-4713-9DED-6C7CF2909BBE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05E4-F1A0-49C5-9324-742CB4655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96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59B0-9712-4713-9DED-6C7CF2909BBE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05E4-F1A0-49C5-9324-742CB4655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809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59B0-9712-4713-9DED-6C7CF2909BBE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05E4-F1A0-49C5-9324-742CB4655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0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59B0-9712-4713-9DED-6C7CF2909BBE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05E4-F1A0-49C5-9324-742CB4655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59B0-9712-4713-9DED-6C7CF2909BBE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05E4-F1A0-49C5-9324-742CB4655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3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59B0-9712-4713-9DED-6C7CF2909BBE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05E4-F1A0-49C5-9324-742CB4655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082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DE954">
                <a:alpha val="50000"/>
              </a:srgbClr>
            </a:gs>
            <a:gs pos="50000">
              <a:srgbClr val="D5CCE9">
                <a:alpha val="50000"/>
              </a:srgbClr>
            </a:gs>
            <a:gs pos="100000">
              <a:srgbClr val="C0E7A8">
                <a:alpha val="5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A59B0-9712-4713-9DED-6C7CF2909BBE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05E4-F1A0-49C5-9324-742CB4655A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96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102" y="0"/>
            <a:ext cx="486241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0" y="-27384"/>
            <a:ext cx="4871012" cy="6885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" y="-21477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50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F1813-0FDD-4175-A6F2-DAE892367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Verbs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C70F2-DB4E-433A-8504-6A8255E2CD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Shall for suggestions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BC6A5-ADF2-4911-8181-A8D5F36A85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Shall we have a picnic in the park?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6F46B2-6EC8-47FD-B889-26D6EC00FF63}"/>
              </a:ext>
            </a:extLst>
          </p:cNvPr>
          <p:cNvSpPr/>
          <p:nvPr/>
        </p:nvSpPr>
        <p:spPr>
          <a:xfrm>
            <a:off x="2267744" y="6093296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203764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83CBB-5D3B-424C-9198-FDE539F9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Verbs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1BA93-8670-4594-A310-1248B25C3E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Could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23814-3CBD-4957-AE52-B3DF249980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You could invite Robert to the football game.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54A11C-A016-4FFF-8623-5E7C61684659}"/>
              </a:ext>
            </a:extLst>
          </p:cNvPr>
          <p:cNvSpPr/>
          <p:nvPr/>
        </p:nvSpPr>
        <p:spPr>
          <a:xfrm>
            <a:off x="2267744" y="6093296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2523562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B20DA-AB94-410C-B3F5-64BBA9C71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Verbs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44D63-2681-4642-8308-33232144FA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Should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56B4C-E973-444B-9050-1F14A70072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Should we take a towel to the swimming pool?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5BBD6-DF9F-458B-977A-029E7D0AAA7F}"/>
              </a:ext>
            </a:extLst>
          </p:cNvPr>
          <p:cNvSpPr/>
          <p:nvPr/>
        </p:nvSpPr>
        <p:spPr>
          <a:xfrm>
            <a:off x="2267744" y="6093296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257057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ABF3-FD7C-414C-BE22-D44DDE25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structures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80633-1F40-44E6-A584-AC3A75BBF6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Tag questions</a:t>
            </a:r>
          </a:p>
          <a:p>
            <a:r>
              <a:rPr lang="en-US" dirty="0"/>
              <a:t>Adverbs</a:t>
            </a:r>
          </a:p>
          <a:p>
            <a:r>
              <a:rPr lang="en-US" dirty="0"/>
              <a:t>Conjunctions</a:t>
            </a:r>
          </a:p>
          <a:p>
            <a:r>
              <a:rPr lang="en-US" dirty="0"/>
              <a:t>If clauses (in zero conditionals)</a:t>
            </a:r>
          </a:p>
          <a:p>
            <a:r>
              <a:rPr lang="en-US" dirty="0"/>
              <a:t>Where clauses</a:t>
            </a:r>
          </a:p>
          <a:p>
            <a:r>
              <a:rPr lang="en-US" dirty="0"/>
              <a:t>Before/after clauses (not with future reference)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46A88-383D-4E4D-B993-1C37430FA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330824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Be/look/sound/feel/taste/smell like</a:t>
            </a:r>
          </a:p>
          <a:p>
            <a:r>
              <a:rPr lang="en-US" dirty="0"/>
              <a:t>Make somebody/something + adj</a:t>
            </a:r>
          </a:p>
          <a:p>
            <a:r>
              <a:rPr lang="en-US" dirty="0"/>
              <a:t>What time …?</a:t>
            </a:r>
          </a:p>
          <a:p>
            <a:r>
              <a:rPr lang="en-US" dirty="0"/>
              <a:t>What else/next?</a:t>
            </a:r>
          </a:p>
          <a:p>
            <a:r>
              <a:rPr lang="en-US" dirty="0"/>
              <a:t>See you soon/later/tomorrow etc.</a:t>
            </a:r>
          </a:p>
          <a:p>
            <a:r>
              <a:rPr lang="en-US" dirty="0"/>
              <a:t>Be made of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268908-7A5C-4526-88AA-001B8334ABB6}"/>
              </a:ext>
            </a:extLst>
          </p:cNvPr>
          <p:cNvSpPr/>
          <p:nvPr/>
        </p:nvSpPr>
        <p:spPr>
          <a:xfrm>
            <a:off x="2267744" y="6093296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3179795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7C173-CF59-45F5-9177-610799337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9BDCA-AD71-46B0-8F11-D3F716F284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Animals</a:t>
            </a:r>
          </a:p>
          <a:p>
            <a:r>
              <a:rPr lang="en-GB" dirty="0"/>
              <a:t>The body and face</a:t>
            </a:r>
          </a:p>
          <a:p>
            <a:r>
              <a:rPr lang="en-GB" dirty="0"/>
              <a:t>Clothes</a:t>
            </a:r>
          </a:p>
          <a:p>
            <a:r>
              <a:rPr lang="en-GB" dirty="0"/>
              <a:t>Colours</a:t>
            </a:r>
          </a:p>
          <a:p>
            <a:r>
              <a:rPr lang="en-GB" dirty="0"/>
              <a:t>Family and friends</a:t>
            </a:r>
          </a:p>
          <a:p>
            <a:r>
              <a:rPr lang="en-GB" dirty="0"/>
              <a:t>Food and drink</a:t>
            </a:r>
          </a:p>
          <a:p>
            <a:r>
              <a:rPr lang="en-GB" dirty="0"/>
              <a:t>Health</a:t>
            </a:r>
          </a:p>
          <a:p>
            <a:r>
              <a:rPr lang="en-GB" dirty="0"/>
              <a:t>Home</a:t>
            </a:r>
          </a:p>
          <a:p>
            <a:r>
              <a:rPr lang="en-GB" dirty="0"/>
              <a:t>Materials</a:t>
            </a:r>
          </a:p>
          <a:p>
            <a:r>
              <a:rPr lang="en-GB" dirty="0"/>
              <a:t>Names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C418C-3114-4DD5-A360-A88AAE85FF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Numbers</a:t>
            </a:r>
          </a:p>
          <a:p>
            <a:r>
              <a:rPr lang="en-GB" dirty="0"/>
              <a:t>Places &amp; directions</a:t>
            </a:r>
          </a:p>
          <a:p>
            <a:r>
              <a:rPr lang="en-GB" dirty="0"/>
              <a:t>School</a:t>
            </a:r>
          </a:p>
          <a:p>
            <a:r>
              <a:rPr lang="en-GB" dirty="0"/>
              <a:t>Sports and leisure</a:t>
            </a:r>
          </a:p>
          <a:p>
            <a:r>
              <a:rPr lang="en-GB" dirty="0"/>
              <a:t>Time</a:t>
            </a:r>
          </a:p>
          <a:p>
            <a:r>
              <a:rPr lang="en-GB" dirty="0"/>
              <a:t>Toys </a:t>
            </a:r>
          </a:p>
          <a:p>
            <a:r>
              <a:rPr lang="en-GB" dirty="0"/>
              <a:t>Transport</a:t>
            </a:r>
          </a:p>
          <a:p>
            <a:r>
              <a:rPr lang="en-GB" dirty="0"/>
              <a:t>Weather </a:t>
            </a:r>
          </a:p>
          <a:p>
            <a:r>
              <a:rPr lang="en-GB" dirty="0"/>
              <a:t>Work</a:t>
            </a:r>
          </a:p>
          <a:p>
            <a:r>
              <a:rPr lang="en-GB" dirty="0"/>
              <a:t>World around us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86EEC-4DF8-4941-8303-6E9F95756BF3}"/>
              </a:ext>
            </a:extLst>
          </p:cNvPr>
          <p:cNvSpPr/>
          <p:nvPr/>
        </p:nvSpPr>
        <p:spPr>
          <a:xfrm>
            <a:off x="2267744" y="6093296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2103304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840" y="419819"/>
            <a:ext cx="43434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967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5BD81A1A-17AB-4BC8-8072-2E3841BA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110" y="832578"/>
            <a:ext cx="8335346" cy="526071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3918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98" y="400769"/>
            <a:ext cx="432435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904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BE080A-7327-4946-AA62-07A48EFD3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394291"/>
            <a:ext cx="5472991" cy="3437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F81E8A-B11D-44B0-8DCB-9BECAC838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7" y="16024"/>
            <a:ext cx="5044786" cy="32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60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71475"/>
            <a:ext cx="431482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" r="1568"/>
          <a:stretch/>
        </p:blipFill>
        <p:spPr bwMode="auto">
          <a:xfrm>
            <a:off x="4572000" y="371475"/>
            <a:ext cx="42291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476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4577F9-C744-494D-B3FC-ACC275960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62" y="0"/>
            <a:ext cx="48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14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1265" r="1716" b="1696"/>
          <a:stretch/>
        </p:blipFill>
        <p:spPr bwMode="auto">
          <a:xfrm>
            <a:off x="179512" y="363648"/>
            <a:ext cx="4248472" cy="602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" b="1524"/>
          <a:stretch/>
        </p:blipFill>
        <p:spPr bwMode="auto">
          <a:xfrm>
            <a:off x="4355976" y="363648"/>
            <a:ext cx="4375740" cy="602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167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7FCED35E-07F7-49C5-BE45-429E9A3E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763" y="1124744"/>
            <a:ext cx="3460146" cy="489654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3" name="Picture 2" descr="ST2APG17EX5+6">
            <a:extLst>
              <a:ext uri="{FF2B5EF4-FFF2-40B4-BE49-F238E27FC236}">
                <a16:creationId xmlns:a16="http://schemas.microsoft.com/office/drawing/2014/main" id="{B9D2E11F-9550-4D20-A9C0-94295291F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48" y="2195154"/>
            <a:ext cx="5310589" cy="2467692"/>
          </a:xfrm>
          <a:prstGeom prst="rect">
            <a:avLst/>
          </a:prstGeom>
          <a:noFill/>
          <a:ln w="76200" cmpd="tri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569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airyland Unit 72 copy">
            <a:extLst>
              <a:ext uri="{FF2B5EF4-FFF2-40B4-BE49-F238E27FC236}">
                <a16:creationId xmlns:a16="http://schemas.microsoft.com/office/drawing/2014/main" id="{D1C904C1-2DBD-4DD1-B80B-791B44B28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4" t="13072" r="6267" b="31895"/>
          <a:stretch>
            <a:fillRect/>
          </a:stretch>
        </p:blipFill>
        <p:spPr bwMode="auto">
          <a:xfrm>
            <a:off x="2927648" y="188640"/>
            <a:ext cx="4020096" cy="6364655"/>
          </a:xfrm>
          <a:prstGeom prst="rect">
            <a:avLst/>
          </a:prstGeom>
          <a:noFill/>
          <a:ln w="38100">
            <a:solidFill>
              <a:srgbClr val="33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2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415" y="361950"/>
            <a:ext cx="431482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553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D2B029A4-B5F3-496D-B4DB-D3BC25C0D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3" y="1289070"/>
            <a:ext cx="3047833" cy="42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0E16B02-B7D4-421C-A282-27598E53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55976" y="3429000"/>
            <a:ext cx="4222776" cy="325757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95493A21-2B51-43D7-891A-16605F65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122516" y="303767"/>
            <a:ext cx="4643384" cy="271982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676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0137"/>
            <a:ext cx="431482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976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892A154-32F5-4AF1-8115-7403BC3EC2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856993"/>
              </p:ext>
            </p:extLst>
          </p:nvPr>
        </p:nvGraphicFramePr>
        <p:xfrm>
          <a:off x="251520" y="692696"/>
          <a:ext cx="4155158" cy="5475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3" imgW="7923600" imgH="10412640" progId="Photoshop.Image.13">
                  <p:embed/>
                </p:oleObj>
              </mc:Choice>
              <mc:Fallback>
                <p:oleObj name="Image" r:id="rId3" imgW="7923600" imgH="1041264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692696"/>
                        <a:ext cx="4155158" cy="5475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STPG78">
            <a:extLst>
              <a:ext uri="{FF2B5EF4-FFF2-40B4-BE49-F238E27FC236}">
                <a16:creationId xmlns:a16="http://schemas.microsoft.com/office/drawing/2014/main" id="{E4D14B36-ABCF-449A-BFC0-30DB412FC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857595" cy="54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550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/>
          <a:stretch/>
        </p:blipFill>
        <p:spPr bwMode="auto">
          <a:xfrm>
            <a:off x="251520" y="447588"/>
            <a:ext cx="4295775" cy="604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1644" r="2965" b="1506"/>
          <a:stretch/>
        </p:blipFill>
        <p:spPr bwMode="auto">
          <a:xfrm>
            <a:off x="4547295" y="447589"/>
            <a:ext cx="4273177" cy="600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877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" r="1704" b="1098"/>
          <a:stretch/>
        </p:blipFill>
        <p:spPr bwMode="auto">
          <a:xfrm>
            <a:off x="242501" y="380281"/>
            <a:ext cx="4329499" cy="612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822" r="1293" b="1550"/>
          <a:stretch/>
        </p:blipFill>
        <p:spPr bwMode="auto">
          <a:xfrm>
            <a:off x="4577236" y="380282"/>
            <a:ext cx="4306225" cy="612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515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0453824-2FAF-412B-B6F8-0E2E5BF99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0375"/>
          <a:stretch/>
        </p:blipFill>
        <p:spPr bwMode="auto">
          <a:xfrm>
            <a:off x="2195736" y="57330"/>
            <a:ext cx="4752528" cy="6693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80551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F1318-6ADB-4FA2-B6DA-14A9CA128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4AAD7-8552-4089-BCE2-4F0A9B9C1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Verbs (Positive, negative, question, imperative and short answer forms, including contractions)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501E6F-5438-4C5E-A77F-0D66B705300A}"/>
              </a:ext>
            </a:extLst>
          </p:cNvPr>
          <p:cNvSpPr/>
          <p:nvPr/>
        </p:nvSpPr>
        <p:spPr>
          <a:xfrm>
            <a:off x="2267744" y="6093296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1885306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"/>
          <a:stretch/>
        </p:blipFill>
        <p:spPr bwMode="auto">
          <a:xfrm>
            <a:off x="123054" y="332656"/>
            <a:ext cx="4448946" cy="630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2" t="355" r="3052" b="1055"/>
          <a:stretch/>
        </p:blipFill>
        <p:spPr bwMode="auto">
          <a:xfrm>
            <a:off x="4499992" y="332656"/>
            <a:ext cx="4433777" cy="630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818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T2APG104">
            <a:extLst>
              <a:ext uri="{FF2B5EF4-FFF2-40B4-BE49-F238E27FC236}">
                <a16:creationId xmlns:a16="http://schemas.microsoft.com/office/drawing/2014/main" id="{71D8D2D4-E03F-49C4-92EE-948DDF245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860652" cy="529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WINDOWS\Desktop\WELCOME\SAY AND WRITE.bmp">
            <a:extLst>
              <a:ext uri="{FF2B5EF4-FFF2-40B4-BE49-F238E27FC236}">
                <a16:creationId xmlns:a16="http://schemas.microsoft.com/office/drawing/2014/main" id="{DBE59260-B034-4E37-930D-D679AA527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2780928"/>
            <a:ext cx="4875787" cy="1443849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2848175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" r="1321" b="-1"/>
          <a:stretch/>
        </p:blipFill>
        <p:spPr bwMode="auto">
          <a:xfrm>
            <a:off x="37770" y="275351"/>
            <a:ext cx="4534230" cy="644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644" r="-363" b="480"/>
          <a:stretch/>
        </p:blipFill>
        <p:spPr bwMode="auto">
          <a:xfrm>
            <a:off x="4516161" y="260648"/>
            <a:ext cx="4520335" cy="644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447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1236" r="2159" b="1671"/>
          <a:stretch/>
        </p:blipFill>
        <p:spPr bwMode="auto">
          <a:xfrm>
            <a:off x="2577330" y="512155"/>
            <a:ext cx="4082902" cy="586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429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5209"/>
            <a:ext cx="4464496" cy="63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249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F6AC7-3DAC-4C39-A1A4-6F3C1A92C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672617"/>
            <a:ext cx="4195745" cy="556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B01FE-1FA4-46F7-8806-E4911DA9E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634" y="659219"/>
            <a:ext cx="4205846" cy="557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79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22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E62B95-DC57-417C-9F96-391DDA0024B9}"/>
              </a:ext>
            </a:extLst>
          </p:cNvPr>
          <p:cNvSpPr/>
          <p:nvPr/>
        </p:nvSpPr>
        <p:spPr>
          <a:xfrm>
            <a:off x="683568" y="6553316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2010817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438"/>
            <a:ext cx="5359524" cy="326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74" y="3212976"/>
            <a:ext cx="5616624" cy="348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95837B-F8FB-4669-A339-A24F1199A2C1}"/>
              </a:ext>
            </a:extLst>
          </p:cNvPr>
          <p:cNvSpPr/>
          <p:nvPr/>
        </p:nvSpPr>
        <p:spPr>
          <a:xfrm>
            <a:off x="179512" y="5919663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2472045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EFFEF7-4DAA-4F92-9701-549EF867B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43000" r="16927" b="17801"/>
          <a:stretch/>
        </p:blipFill>
        <p:spPr>
          <a:xfrm>
            <a:off x="590986" y="2060848"/>
            <a:ext cx="801346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70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68197" cy="563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A6E17E-F09E-4017-8A5C-ACE3BFDFC89B}"/>
              </a:ext>
            </a:extLst>
          </p:cNvPr>
          <p:cNvSpPr/>
          <p:nvPr/>
        </p:nvSpPr>
        <p:spPr>
          <a:xfrm>
            <a:off x="2267744" y="6392361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3368456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2A6AF7-B881-4943-9A0A-643F16BF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Verbs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F5341C-DFE8-4CA4-9C69-3151F39E39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Past continuous (for interrupted actions and background setting)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B590E-9233-45B1-A2B2-79B79D2225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 was walking down the road when I saw her.</a:t>
            </a:r>
          </a:p>
          <a:p>
            <a:r>
              <a:rPr lang="en-US" dirty="0"/>
              <a:t>It was a very cold day and snow was falling.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53EDED-A80D-4EEE-A4A7-BE44C92457DB}"/>
              </a:ext>
            </a:extLst>
          </p:cNvPr>
          <p:cNvSpPr/>
          <p:nvPr/>
        </p:nvSpPr>
        <p:spPr>
          <a:xfrm>
            <a:off x="2267744" y="6093296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35021738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7559A-753E-4490-AC6A-45AC4E82F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1" r="12201"/>
          <a:stretch/>
        </p:blipFill>
        <p:spPr>
          <a:xfrm>
            <a:off x="313794" y="260647"/>
            <a:ext cx="8506678" cy="632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00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3CB55-1798-460D-BC00-9BFB96CF3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Verbs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92C60-970D-4967-B27B-1F68216304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Present perfect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7F151D-2747-4782-9AB3-52C377226F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Have you ever been to the circus?</a:t>
            </a:r>
          </a:p>
          <a:p>
            <a:r>
              <a:rPr lang="en-US" dirty="0"/>
              <a:t>He’s just eaten his dinner.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8AB645-968C-4550-8DA5-81C62B851962}"/>
              </a:ext>
            </a:extLst>
          </p:cNvPr>
          <p:cNvSpPr/>
          <p:nvPr/>
        </p:nvSpPr>
        <p:spPr>
          <a:xfrm>
            <a:off x="2267744" y="6093296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1130345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AF1F7-6D6F-4F28-844D-53187467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Verbs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13B1D-450A-4CC1-B764-3ED3F285BC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Be going to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4E7F3-84B1-49E5-B86D-036E6402D9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It isn’t going to rain today.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083B47-3603-4893-8FFC-2910BD15654D}"/>
              </a:ext>
            </a:extLst>
          </p:cNvPr>
          <p:cNvSpPr/>
          <p:nvPr/>
        </p:nvSpPr>
        <p:spPr>
          <a:xfrm>
            <a:off x="2267744" y="6093296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579319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2DAD8-22B9-44D2-94B3-F4D403F71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Verbs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AA373-F0E9-40A4-AF8F-42C822ACEB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Will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DF04E-7515-4EEA-8314-600D8A139D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Will you do your homework this evening?</a:t>
            </a:r>
          </a:p>
          <a:p>
            <a:r>
              <a:rPr lang="en-US" dirty="0"/>
              <a:t>I won’t buy her a CD because she doesn’t like music.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05553D-4047-4C31-AE09-084D2F8DDB26}"/>
              </a:ext>
            </a:extLst>
          </p:cNvPr>
          <p:cNvSpPr/>
          <p:nvPr/>
        </p:nvSpPr>
        <p:spPr>
          <a:xfrm>
            <a:off x="2267744" y="6093296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3645649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430B90-9645-4424-BD75-B58C6EBD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Verbs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088DA9-9825-41DE-AF8A-E58CB73E42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Might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5310A9-33B3-4D6D-94F0-9A0BB3DD67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Vicky might come to the party.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E2D511-1939-43A3-A7E7-239F70B16902}"/>
              </a:ext>
            </a:extLst>
          </p:cNvPr>
          <p:cNvSpPr/>
          <p:nvPr/>
        </p:nvSpPr>
        <p:spPr>
          <a:xfrm>
            <a:off x="2267744" y="6093296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69478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73946-8583-400D-AFEB-8E49AB204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Verbs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D8C19-501F-4D1E-A18B-D8C6952769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A5465D-821A-4044-AE59-A740320875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bus may not come today because there is a lot of snow.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A754F4-2750-47B8-85DA-9D283EEFC72A}"/>
              </a:ext>
            </a:extLst>
          </p:cNvPr>
          <p:cNvSpPr/>
          <p:nvPr/>
        </p:nvSpPr>
        <p:spPr>
          <a:xfrm>
            <a:off x="2267744" y="6093296"/>
            <a:ext cx="667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CAMBRIDGE ENGLISH: YOUNG LEARNERS HANDBOOK FOR TEACHERS</a:t>
            </a:r>
          </a:p>
        </p:txBody>
      </p:sp>
    </p:spTree>
    <p:extLst>
      <p:ext uri="{BB962C8B-B14F-4D97-AF65-F5344CB8AC3E}">
        <p14:creationId xmlns:p14="http://schemas.microsoft.com/office/powerpoint/2010/main" val="366642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453</Words>
  <Application>Microsoft Office PowerPoint</Application>
  <PresentationFormat>On-screen Show (4:3)</PresentationFormat>
  <Paragraphs>105</Paragraphs>
  <Slides>40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Office Theme</vt:lpstr>
      <vt:lpstr>Image</vt:lpstr>
      <vt:lpstr>PowerPoint Presentation</vt:lpstr>
      <vt:lpstr>PowerPoint Presentation</vt:lpstr>
      <vt:lpstr>Structures</vt:lpstr>
      <vt:lpstr>Verbs</vt:lpstr>
      <vt:lpstr>Verbs</vt:lpstr>
      <vt:lpstr>Verbs</vt:lpstr>
      <vt:lpstr>Verbs</vt:lpstr>
      <vt:lpstr>Verbs</vt:lpstr>
      <vt:lpstr>Verbs</vt:lpstr>
      <vt:lpstr>Verbs</vt:lpstr>
      <vt:lpstr>Verbs</vt:lpstr>
      <vt:lpstr>Verbs</vt:lpstr>
      <vt:lpstr>Other structures</vt:lpstr>
      <vt:lpstr>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Lever</dc:creator>
  <cp:lastModifiedBy>Steve Lever</cp:lastModifiedBy>
  <cp:revision>33</cp:revision>
  <dcterms:created xsi:type="dcterms:W3CDTF">2018-11-05T13:29:32Z</dcterms:created>
  <dcterms:modified xsi:type="dcterms:W3CDTF">2018-11-16T05:35:37Z</dcterms:modified>
</cp:coreProperties>
</file>