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5" r:id="rId5"/>
    <p:sldId id="259" r:id="rId6"/>
    <p:sldId id="277" r:id="rId7"/>
    <p:sldId id="260" r:id="rId8"/>
    <p:sldId id="266" r:id="rId9"/>
    <p:sldId id="261" r:id="rId10"/>
    <p:sldId id="262" r:id="rId11"/>
    <p:sldId id="274" r:id="rId12"/>
    <p:sldId id="263" r:id="rId13"/>
    <p:sldId id="267" r:id="rId14"/>
    <p:sldId id="268" r:id="rId15"/>
    <p:sldId id="269" r:id="rId16"/>
    <p:sldId id="270" r:id="rId17"/>
    <p:sldId id="272" r:id="rId18"/>
    <p:sldId id="273" r:id="rId19"/>
    <p:sldId id="271" r:id="rId20"/>
    <p:sldId id="275" r:id="rId21"/>
    <p:sldId id="278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E86A-7A50-4FB2-BDC5-0599D0906447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2768-1A9E-40EB-9C5A-B95299EC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E86A-7A50-4FB2-BDC5-0599D0906447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2768-1A9E-40EB-9C5A-B95299EC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91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E86A-7A50-4FB2-BDC5-0599D0906447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2768-1A9E-40EB-9C5A-B95299EC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81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E86A-7A50-4FB2-BDC5-0599D0906447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2768-1A9E-40EB-9C5A-B95299EC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95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E86A-7A50-4FB2-BDC5-0599D0906447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2768-1A9E-40EB-9C5A-B95299EC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61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E86A-7A50-4FB2-BDC5-0599D0906447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2768-1A9E-40EB-9C5A-B95299EC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6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E86A-7A50-4FB2-BDC5-0599D0906447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2768-1A9E-40EB-9C5A-B95299EC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14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E86A-7A50-4FB2-BDC5-0599D0906447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2768-1A9E-40EB-9C5A-B95299EC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5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E86A-7A50-4FB2-BDC5-0599D0906447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2768-1A9E-40EB-9C5A-B95299EC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18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E86A-7A50-4FB2-BDC5-0599D0906447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2768-1A9E-40EB-9C5A-B95299EC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05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E86A-7A50-4FB2-BDC5-0599D0906447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2768-1A9E-40EB-9C5A-B95299EC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66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2E86A-7A50-4FB2-BDC5-0599D0906447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12768-1A9E-40EB-9C5A-B95299EC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9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eg\Pictures\1586425625_162732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96755"/>
            <a:ext cx="915035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6335" y="-99392"/>
            <a:ext cx="7518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7030A0"/>
                </a:solidFill>
                <a:latin typeface="+mj-lt"/>
              </a:rPr>
              <a:t>Муниципальное бюджетное дошкольное образовательное учреждение «Детский сад комбинированного вида №27 «Золотая рыбка»</a:t>
            </a:r>
            <a:endParaRPr lang="ru-RU" sz="14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2420888"/>
            <a:ext cx="65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«Развитие игровой деятельности через использование игр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 «Ходилки –бродилки»</a:t>
            </a:r>
            <a:endParaRPr lang="ru-RU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1917" y="6237312"/>
            <a:ext cx="1542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+mj-lt"/>
              </a:rPr>
              <a:t>Зеленогорск 2023</a:t>
            </a:r>
            <a:endParaRPr lang="ru-RU" sz="14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89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03"/>
            <a:ext cx="9144000" cy="68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2151" y="414572"/>
            <a:ext cx="328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Творческая мастерская</a:t>
            </a:r>
            <a:endParaRPr lang="ru-RU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68760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В творческой мастерской необходимо создать такие условия, чтобы детям было удобно и комфортно создавать это игровое поле, перекладывая свои идеи на бумагу. 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i="1" u="sng" dirty="0">
                <a:solidFill>
                  <a:srgbClr val="7030A0"/>
                </a:solidFill>
              </a:rPr>
              <a:t>Правила мастерской: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 - это свобода выбора деятельности и добровольное участие;</a:t>
            </a:r>
          </a:p>
          <a:p>
            <a:r>
              <a:rPr lang="ru-RU" dirty="0">
                <a:solidFill>
                  <a:srgbClr val="7030A0"/>
                </a:solidFill>
              </a:rPr>
              <a:t>-  можно организовать работу  в больших и малых группах и  индивидуально;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дети </a:t>
            </a:r>
            <a:r>
              <a:rPr lang="ru-RU" dirty="0">
                <a:solidFill>
                  <a:srgbClr val="7030A0"/>
                </a:solidFill>
              </a:rPr>
              <a:t>увлекаются этой технологией, им интересно создавать свой игровой маршрут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i="1" u="sng" dirty="0">
                <a:solidFill>
                  <a:srgbClr val="7030A0"/>
                </a:solidFill>
              </a:rPr>
              <a:t>Использование материала:</a:t>
            </a:r>
            <a:r>
              <a:rPr lang="ru-RU" dirty="0">
                <a:solidFill>
                  <a:srgbClr val="7030A0"/>
                </a:solidFill>
              </a:rPr>
              <a:t> что необходимо для такого творчества, ничего сложного, можно использовать все, что находится под руками:</a:t>
            </a:r>
          </a:p>
          <a:p>
            <a:r>
              <a:rPr lang="ru-RU" dirty="0">
                <a:solidFill>
                  <a:srgbClr val="7030A0"/>
                </a:solidFill>
              </a:rPr>
              <a:t>Размеры, формы игрового поля могут быть разными. Каждая группа может делать свой сюжет, который потом можно соединить в одно большое поле. </a:t>
            </a:r>
          </a:p>
        </p:txBody>
      </p:sp>
    </p:spTree>
    <p:extLst>
      <p:ext uri="{BB962C8B-B14F-4D97-AF65-F5344CB8AC3E}">
        <p14:creationId xmlns:p14="http://schemas.microsoft.com/office/powerpoint/2010/main" val="35572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03"/>
            <a:ext cx="9144000" cy="68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508" y="476672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/>
              <a:t> </a:t>
            </a:r>
            <a:r>
              <a:rPr lang="ru-RU" b="1" i="1" u="sng" dirty="0">
                <a:solidFill>
                  <a:srgbClr val="7030A0"/>
                </a:solidFill>
              </a:rPr>
              <a:t>Не нужно делать сложные маршруты и правила: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важно </a:t>
            </a:r>
            <a:r>
              <a:rPr lang="ru-RU" dirty="0">
                <a:solidFill>
                  <a:srgbClr val="7030A0"/>
                </a:solidFill>
              </a:rPr>
              <a:t>не усложнять и не перегружать игровое поле лишними </a:t>
            </a:r>
            <a:r>
              <a:rPr lang="ru-RU" dirty="0" smtClean="0">
                <a:solidFill>
                  <a:srgbClr val="7030A0"/>
                </a:solidFill>
              </a:rPr>
              <a:t>деталями, </a:t>
            </a:r>
            <a:r>
              <a:rPr lang="ru-RU" dirty="0">
                <a:solidFill>
                  <a:srgbClr val="7030A0"/>
                </a:solidFill>
              </a:rPr>
              <a:t>они будут отвлекать детей от самой игры. После того, как будет готово поле надо проложить игровой маршрут. Игровой маршрут может быть разнообразным, но есть одно главное правило: когда начинаем вводить эту технологию в свою деятельность, нельзя делать сложные маршруты, пусть он будет простой. Не надо делать много шагов пусть их будет меньше, не больше 30 от старта до финиша, чтобы у детей не пропал интерес к ирге. Обязательно нужно обозначить старт и финиш, он может начинается с любого места. Далее надо нанести на игровое поле разнообразные правила, например зеленый, сделай шаг вперед, красный шаг назад. Нельзя перенасыщать игру правилами. </a:t>
            </a:r>
          </a:p>
          <a:p>
            <a:r>
              <a:rPr lang="ru-RU" b="1" i="1" u="sng" dirty="0">
                <a:solidFill>
                  <a:srgbClr val="7030A0"/>
                </a:solidFill>
              </a:rPr>
              <a:t>Конец игры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— это всегда кто-то победитель. Освоение детьми действий необходимых для победы это один из образовательных результатов игр с правилами. Ценность игры с правилами, когда шанс выиграть в начале игры и собственно протяжении всей игры есть у всех. Дети понимают, даже если твоя фишка впереди всех, но попав в какую ни будь ловушку, может оказаться позади всех. Шансы есть абсолютно у всех, и они равны. Такие игры называются шансовые, потому что вероятность выигрыша равные у всех игроков. Это и является магнитом для всех и для взрослых, и для детей играть в настольные игры.</a:t>
            </a:r>
          </a:p>
        </p:txBody>
      </p:sp>
    </p:spTree>
    <p:extLst>
      <p:ext uri="{BB962C8B-B14F-4D97-AF65-F5344CB8AC3E}">
        <p14:creationId xmlns:p14="http://schemas.microsoft.com/office/powerpoint/2010/main" val="26843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03"/>
            <a:ext cx="9144000" cy="68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1027" name="Picture 3" descr="D:\Валентина Анатольевна документы работа\ФОТО Бродилки\IMG_63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551" y="377997"/>
            <a:ext cx="4788024" cy="359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5259374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latin typeface="+mj-lt"/>
              </a:rPr>
              <a:t>Создание бродилок интересный и увлекательный процесс</a:t>
            </a:r>
          </a:p>
        </p:txBody>
      </p:sp>
      <p:pic>
        <p:nvPicPr>
          <p:cNvPr id="1028" name="Picture 4" descr="D:\Валентина Анатольевна документы работа\ФОТО Бродилки\IMG_63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2" y="2173506"/>
            <a:ext cx="4037846" cy="3028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61" cy="68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алентина Анатольевна документы работа\ФОТО Бродилки\IMG_63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50" y="908720"/>
            <a:ext cx="4139952" cy="3104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Валентина Анатольевна документы работа\ФОТО Бродилки\IMG_63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76" y="3240107"/>
            <a:ext cx="4415812" cy="3311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D:\Валентина Анатольевна документы работа\ФОТО Бродилки\IMG_642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3912"/>
            <a:ext cx="3641576" cy="2623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35696" y="4653136"/>
            <a:ext cx="166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Создание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игры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61" cy="68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Валентина Анатольевна документы работа\ФОТО Бродилки\IMG_64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4716016" cy="3537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Валентина Анатольевна документы работа\ФОТО Бродилки\IMG_64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248472" cy="318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5013176"/>
            <a:ext cx="357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Создание игры - бродилки Космос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"/>
            <a:ext cx="9144000" cy="688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Валентина Анатольевна документы работа\ФОТО Бродилки\IMG_E64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24944"/>
            <a:ext cx="4572000" cy="339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8386" y="836712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Дети активно </a:t>
            </a:r>
            <a:r>
              <a:rPr lang="ru-RU" dirty="0" smtClean="0">
                <a:solidFill>
                  <a:srgbClr val="7030A0"/>
                </a:solidFill>
              </a:rPr>
              <a:t>используют </a:t>
            </a:r>
            <a:r>
              <a:rPr lang="ru-RU" dirty="0" smtClean="0">
                <a:solidFill>
                  <a:srgbClr val="7030A0"/>
                </a:solidFill>
              </a:rPr>
              <a:t>игры </a:t>
            </a:r>
            <a:r>
              <a:rPr lang="ru-RU" dirty="0">
                <a:solidFill>
                  <a:srgbClr val="7030A0"/>
                </a:solidFill>
              </a:rPr>
              <a:t>в своей свободной деятельности. </a:t>
            </a:r>
            <a:endParaRPr lang="ru-RU" dirty="0"/>
          </a:p>
        </p:txBody>
      </p:sp>
      <p:pic>
        <p:nvPicPr>
          <p:cNvPr id="6" name="Picture 2" descr="D:\Валентина Анатольевна документы работа\ФОТО Бродилки\IMG_63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52" y="395354"/>
            <a:ext cx="4283968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28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03"/>
            <a:ext cx="9144000" cy="68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Валентина Анатольевна документы работа\ФОТО Бродилки\IMG_64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0607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Валентина Анатольевна документы работа\ФОТО Бродилки\IMG_64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391472" cy="3293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3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03"/>
            <a:ext cx="9144000" cy="68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Валентина Анатольевна документы работа\ФОТО Бродилки\IMG_6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886"/>
            <a:ext cx="4788024" cy="359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Валентина Анатольевна документы работа\ФОТО Бродилки\IMG_64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36912"/>
            <a:ext cx="4644008" cy="3483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1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03"/>
            <a:ext cx="9144000" cy="68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Валентина Анатольевна документы работа\ФОТО Бродилки\IMG_6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72"/>
            <a:ext cx="4283968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Валентина Анатольевна документы работа\ФОТО Бродилки\IMG_63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4788024" cy="359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1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03"/>
            <a:ext cx="9144000" cy="684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Валентина Анатольевна документы работа\ФОТО Бродилки\IMG_63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4664"/>
            <a:ext cx="4475989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Валентина Анатольевна документы работа\ФОТО Бродилки\IMG_63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85592"/>
            <a:ext cx="3960440" cy="297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1" y="4293096"/>
            <a:ext cx="424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Игры дома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25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03"/>
            <a:ext cx="9144000" cy="68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596587"/>
            <a:ext cx="63001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+mj-lt"/>
              </a:rPr>
              <a:t>«Игра – не пустая забава.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+mj-lt"/>
              </a:rPr>
              <a:t>Она необходима для счастья детей.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+mj-lt"/>
              </a:rPr>
              <a:t>Для их здоровья и правильного развития»</a:t>
            </a:r>
          </a:p>
          <a:p>
            <a:pPr algn="r"/>
            <a:r>
              <a:rPr lang="ru-RU" sz="2000" i="1" dirty="0" smtClean="0">
                <a:solidFill>
                  <a:srgbClr val="7030A0"/>
                </a:solidFill>
              </a:rPr>
              <a:t>(Д.Б. Менджерицкая</a:t>
            </a:r>
            <a:r>
              <a:rPr lang="ru-RU" i="1" dirty="0" smtClean="0">
                <a:solidFill>
                  <a:srgbClr val="7030A0"/>
                </a:solidFill>
              </a:rPr>
              <a:t>).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3076" name="Picture 4" descr="D:\Валентина Анатольевна документы работа\ФОТО Бродилки\IMG_6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85" y="2640824"/>
            <a:ext cx="4023575" cy="242954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D:\Валентина Анатольевна документы работа\ФОТО Бродилки\IMG_64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3563888" cy="267291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7402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03"/>
            <a:ext cx="9144000" cy="68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764704"/>
            <a:ext cx="89289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+mj-lt"/>
              </a:rPr>
              <a:t>Заключение:</a:t>
            </a:r>
            <a:r>
              <a:rPr lang="ru-RU" sz="2400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000" dirty="0">
                <a:solidFill>
                  <a:srgbClr val="7030A0"/>
                </a:solidFill>
              </a:rPr>
              <a:t>Освоение детьми действий, необходимых для победы, один из образовательных результатов игр с правилами. Дети сами создали игру и сами придумали и обозначили правила, сюжет. Поэтому, когда правила приняты и понятны, ребенок сам захочет действовать правильно, не нарушая правил. Одна из важных задач дошкольного образования — это сформировать у ребенка произвольность, то есть, когда ребенок может сам регулировать свое поведение и подчинять его неким правилам. В таких играх это очень хорошо формируется. Дети активно начинают использовать игру в своей свободной деятельности. Потому что они придумали все сами. Сюжет ясен и правила понятны. Поэтому они быстро объединяются в игровые группы для того, чтобы поиграть. Эта универсальная технология создания игры, потому что можно проводить образовательную деятельность для закрепления навыков, знаний по той теме, которые, связаны с образовательным событием.</a:t>
            </a:r>
          </a:p>
        </p:txBody>
      </p:sp>
    </p:spTree>
    <p:extLst>
      <p:ext uri="{BB962C8B-B14F-4D97-AF65-F5344CB8AC3E}">
        <p14:creationId xmlns:p14="http://schemas.microsoft.com/office/powerpoint/2010/main" val="38721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03"/>
            <a:ext cx="9144000" cy="68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124744"/>
            <a:ext cx="756084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+mj-lt"/>
              </a:rPr>
              <a:t>Список литературы:</a:t>
            </a:r>
          </a:p>
          <a:p>
            <a:r>
              <a:rPr lang="ru-RU" b="1" dirty="0">
                <a:solidFill>
                  <a:srgbClr val="7030A0"/>
                </a:solidFill>
              </a:rPr>
              <a:t> 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ru-RU" sz="2000" dirty="0">
                <a:solidFill>
                  <a:srgbClr val="7030A0"/>
                </a:solidFill>
              </a:rPr>
              <a:t>Виммельбухи. Большая книжка ходилок - бродилок и лабиринтов. – М., Издательство: Клевер-Медиа-Групп, 2019. - 39 с </a:t>
            </a:r>
          </a:p>
          <a:p>
            <a:pPr lvl="0"/>
            <a:r>
              <a:rPr lang="ru-RU" sz="2000" dirty="0">
                <a:solidFill>
                  <a:srgbClr val="7030A0"/>
                </a:solidFill>
              </a:rPr>
              <a:t>Мейер О. Самые запутанные головоломки и кроссворды. – М.: Клевер Медиа-Групп, 2017. – 47с.</a:t>
            </a:r>
          </a:p>
          <a:p>
            <a:pPr lvl="0"/>
            <a:r>
              <a:rPr lang="ru-RU" sz="2000" dirty="0">
                <a:solidFill>
                  <a:srgbClr val="7030A0"/>
                </a:solidFill>
              </a:rPr>
              <a:t>Винокурова Н. 200 развивающих заданий на весь год. </a:t>
            </a:r>
          </a:p>
        </p:txBody>
      </p:sp>
    </p:spTree>
    <p:extLst>
      <p:ext uri="{BB962C8B-B14F-4D97-AF65-F5344CB8AC3E}">
        <p14:creationId xmlns:p14="http://schemas.microsoft.com/office/powerpoint/2010/main" val="13165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leg\Pictures\1586425625_162732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" y="-50770"/>
            <a:ext cx="9150350" cy="690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270892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Спасибо за внимание</a:t>
            </a:r>
            <a:endParaRPr lang="ru-RU" sz="2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85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03"/>
            <a:ext cx="9144000" cy="68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4202" y="764704"/>
            <a:ext cx="777686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Принципы программы «Вдохновение»</a:t>
            </a:r>
          </a:p>
          <a:p>
            <a:pPr algn="ctr"/>
            <a:endParaRPr lang="ru-RU" sz="2400" b="1" dirty="0">
              <a:solidFill>
                <a:srgbClr val="7030A0"/>
              </a:solidFill>
              <a:latin typeface="+mj-lt"/>
            </a:endParaRPr>
          </a:p>
          <a:p>
            <a:r>
              <a:rPr lang="ru-RU" sz="2000" dirty="0">
                <a:solidFill>
                  <a:srgbClr val="7030A0"/>
                </a:solidFill>
              </a:rPr>
              <a:t>- поддержки разнообразия детства</a:t>
            </a:r>
          </a:p>
          <a:p>
            <a:r>
              <a:rPr lang="ru-RU" sz="2000" dirty="0">
                <a:solidFill>
                  <a:srgbClr val="7030A0"/>
                </a:solidFill>
              </a:rPr>
              <a:t>- содействия, сотрудничества и участия</a:t>
            </a:r>
          </a:p>
          <a:p>
            <a:r>
              <a:rPr lang="ru-RU" sz="2000" dirty="0">
                <a:solidFill>
                  <a:srgbClr val="7030A0"/>
                </a:solidFill>
              </a:rPr>
              <a:t>- обогащения (амплификации) развития через поддержку детской инициативы и интересов;</a:t>
            </a:r>
          </a:p>
          <a:p>
            <a:r>
              <a:rPr lang="ru-RU" sz="2000" dirty="0">
                <a:solidFill>
                  <a:srgbClr val="7030A0"/>
                </a:solidFill>
              </a:rPr>
              <a:t>- поддержки любознательности и исследовательской активности;</a:t>
            </a:r>
          </a:p>
          <a:p>
            <a:r>
              <a:rPr lang="ru-RU" sz="2000" dirty="0">
                <a:solidFill>
                  <a:srgbClr val="7030A0"/>
                </a:solidFill>
              </a:rPr>
              <a:t>- дифференциации обучения;</a:t>
            </a:r>
          </a:p>
          <a:p>
            <a:r>
              <a:rPr lang="ru-RU" sz="2000" dirty="0">
                <a:solidFill>
                  <a:srgbClr val="7030A0"/>
                </a:solidFill>
              </a:rPr>
              <a:t>- эмоционального благополучия;</a:t>
            </a:r>
          </a:p>
          <a:p>
            <a:r>
              <a:rPr lang="ru-RU" sz="2000" dirty="0">
                <a:solidFill>
                  <a:srgbClr val="7030A0"/>
                </a:solidFill>
              </a:rPr>
              <a:t>-обучения на модели собственного поведения;</a:t>
            </a:r>
          </a:p>
          <a:p>
            <a:r>
              <a:rPr lang="ru-RU" sz="2000" dirty="0">
                <a:solidFill>
                  <a:srgbClr val="7030A0"/>
                </a:solidFill>
              </a:rPr>
              <a:t>- признания права на ошибку;</a:t>
            </a:r>
          </a:p>
          <a:p>
            <a:r>
              <a:rPr lang="ru-RU" sz="2000" dirty="0">
                <a:solidFill>
                  <a:srgbClr val="7030A0"/>
                </a:solidFill>
              </a:rPr>
              <a:t>- поддержки игры во всех ее видах и формах.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172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7" y="17103"/>
            <a:ext cx="9144000" cy="68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9362" y="692403"/>
            <a:ext cx="795709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  </a:t>
            </a:r>
            <a:r>
              <a:rPr lang="ru-RU" sz="2400" b="1" dirty="0">
                <a:solidFill>
                  <a:srgbClr val="7030A0"/>
                </a:solidFill>
                <a:latin typeface="+mj-lt"/>
              </a:rPr>
              <a:t>Д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идактические </a:t>
            </a:r>
            <a:r>
              <a:rPr lang="ru-RU" sz="2400" b="1" dirty="0">
                <a:solidFill>
                  <a:srgbClr val="7030A0"/>
                </a:solidFill>
                <a:latin typeface="+mj-lt"/>
              </a:rPr>
              <a:t>игры  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– игры обучающие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Задачи: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 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–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обучающая</a:t>
            </a:r>
            <a:r>
              <a:rPr lang="ru-RU" sz="2000" dirty="0">
                <a:solidFill>
                  <a:srgbClr val="7030A0"/>
                </a:solidFill>
              </a:rPr>
              <a:t>, которая скрыта от ребёнка и ребёнок не подозревает о её существовании (например, развивать у ребёнка память, или внимание, или мышление и т.д</a:t>
            </a:r>
            <a:r>
              <a:rPr lang="ru-RU" sz="2000" dirty="0" smtClean="0">
                <a:solidFill>
                  <a:srgbClr val="7030A0"/>
                </a:solidFill>
              </a:rPr>
              <a:t>.).</a:t>
            </a:r>
          </a:p>
          <a:p>
            <a:endParaRPr lang="ru-RU" sz="2000" dirty="0">
              <a:solidFill>
                <a:srgbClr val="7030A0"/>
              </a:solidFill>
            </a:endParaRPr>
          </a:p>
          <a:p>
            <a:r>
              <a:rPr lang="ru-RU" sz="2000" b="1" dirty="0">
                <a:solidFill>
                  <a:srgbClr val="7030A0"/>
                </a:solidFill>
              </a:rPr>
              <a:t>– игровая, </a:t>
            </a:r>
            <a:r>
              <a:rPr lang="ru-RU" sz="2000" dirty="0">
                <a:solidFill>
                  <a:srgbClr val="7030A0"/>
                </a:solidFill>
              </a:rPr>
              <a:t>которая излагается ребёнку в правилах, т.е. взрослый, который предлагает ребёнку игру рассказывает, что конкретно нужно сделать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03"/>
            <a:ext cx="9144000" cy="68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845" y="759253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Игры с кубиками и фишками и развивают разнообразные навыки и умения:</a:t>
            </a:r>
            <a:endParaRPr lang="ru-RU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0061" y="2468055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</a:rPr>
              <a:t>Социально – коммуникативные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</a:rPr>
              <a:t>Познавательные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</a:rPr>
              <a:t>Речевые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</a:rPr>
              <a:t>Не речевые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</a:rPr>
              <a:t>Физические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</a:rPr>
              <a:t>Художественно - эстетические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03"/>
            <a:ext cx="9144000" cy="68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Валентина Анатольевна документы работа\ФОТО Бродилки\IMG_6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760640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4725144"/>
            <a:ext cx="6144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Обсуждение, что мы знаем про игры с кубиками и фишками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9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636657"/>
            <a:ext cx="3743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Методика проведения игр</a:t>
            </a:r>
            <a:endParaRPr lang="ru-RU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2776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7030A0"/>
                </a:solidFill>
              </a:rPr>
              <a:t>Первый этап: </a:t>
            </a:r>
            <a:r>
              <a:rPr lang="ru-RU" b="1" i="1" u="sng" dirty="0" smtClean="0">
                <a:solidFill>
                  <a:srgbClr val="7030A0"/>
                </a:solidFill>
              </a:rPr>
              <a:t>подготовительный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- отбор </a:t>
            </a:r>
            <a:r>
              <a:rPr lang="ru-RU" dirty="0">
                <a:solidFill>
                  <a:srgbClr val="7030A0"/>
                </a:solidFill>
              </a:rPr>
              <a:t>игры в соответствии с задачами воспитания и </a:t>
            </a:r>
            <a:r>
              <a:rPr lang="ru-RU" dirty="0" smtClean="0">
                <a:solidFill>
                  <a:srgbClr val="7030A0"/>
                </a:solidFill>
              </a:rPr>
              <a:t>обучения;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 </a:t>
            </a:r>
            <a:r>
              <a:rPr lang="ru-RU" dirty="0">
                <a:solidFill>
                  <a:srgbClr val="7030A0"/>
                </a:solidFill>
              </a:rPr>
              <a:t>установление соответствия отобранной игры программным </a:t>
            </a:r>
            <a:r>
              <a:rPr lang="ru-RU" dirty="0" smtClean="0">
                <a:solidFill>
                  <a:srgbClr val="7030A0"/>
                </a:solidFill>
              </a:rPr>
              <a:t>требованиям;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</a:t>
            </a:r>
            <a:r>
              <a:rPr lang="ru-RU" dirty="0">
                <a:solidFill>
                  <a:srgbClr val="7030A0"/>
                </a:solidFill>
              </a:rPr>
              <a:t>определение наиболее удобного времени и </a:t>
            </a:r>
            <a:r>
              <a:rPr lang="ru-RU" dirty="0" smtClean="0">
                <a:solidFill>
                  <a:srgbClr val="7030A0"/>
                </a:solidFill>
              </a:rPr>
              <a:t>места для проведения </a:t>
            </a:r>
            <a:r>
              <a:rPr lang="ru-RU" dirty="0">
                <a:solidFill>
                  <a:srgbClr val="7030A0"/>
                </a:solidFill>
              </a:rPr>
              <a:t>игры;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определение </a:t>
            </a:r>
            <a:r>
              <a:rPr lang="ru-RU" dirty="0">
                <a:solidFill>
                  <a:srgbClr val="7030A0"/>
                </a:solidFill>
              </a:rPr>
              <a:t>количества игроков;</a:t>
            </a:r>
          </a:p>
          <a:p>
            <a:r>
              <a:rPr lang="ru-RU" dirty="0">
                <a:solidFill>
                  <a:srgbClr val="7030A0"/>
                </a:solidFill>
              </a:rPr>
              <a:t>- подготовка необходимого дидактического материала для выбранной игры;</a:t>
            </a:r>
          </a:p>
          <a:p>
            <a:r>
              <a:rPr lang="ru-RU" dirty="0">
                <a:solidFill>
                  <a:srgbClr val="7030A0"/>
                </a:solidFill>
              </a:rPr>
              <a:t>- подготовка к игре самого воспитателя: он должен изучить и осмыслить весь ход игры, свое место в игре, методы руководства игрой;</a:t>
            </a:r>
          </a:p>
          <a:p>
            <a:r>
              <a:rPr lang="ru-RU" dirty="0">
                <a:solidFill>
                  <a:srgbClr val="7030A0"/>
                </a:solidFill>
              </a:rPr>
              <a:t>- подготовка к игре детей: обогащение их знаниями, представлениями о предметах, необходимых для решения игровой задачи.</a:t>
            </a:r>
          </a:p>
        </p:txBody>
      </p:sp>
    </p:spTree>
    <p:extLst>
      <p:ext uri="{BB962C8B-B14F-4D97-AF65-F5344CB8AC3E}">
        <p14:creationId xmlns:p14="http://schemas.microsoft.com/office/powerpoint/2010/main" val="5687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7030A0"/>
                </a:solidFill>
              </a:rPr>
              <a:t>Второй этап: проведение </a:t>
            </a:r>
            <a:r>
              <a:rPr lang="ru-RU" b="1" i="1" u="sng" dirty="0" smtClean="0">
                <a:solidFill>
                  <a:srgbClr val="7030A0"/>
                </a:solidFill>
              </a:rPr>
              <a:t>игры</a:t>
            </a:r>
            <a:endParaRPr lang="ru-RU" b="1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- ознакомление детей с содержанием игры, с дидактическим материалом, который будет использован в игре;</a:t>
            </a:r>
          </a:p>
          <a:p>
            <a:r>
              <a:rPr lang="ru-RU" dirty="0">
                <a:solidFill>
                  <a:srgbClr val="7030A0"/>
                </a:solidFill>
              </a:rPr>
              <a:t>- объяснение хода и правил игры;</a:t>
            </a:r>
          </a:p>
          <a:p>
            <a:r>
              <a:rPr lang="ru-RU" dirty="0">
                <a:solidFill>
                  <a:srgbClr val="7030A0"/>
                </a:solidFill>
              </a:rPr>
              <a:t>- показ игровых действий, в процессе которого воспитатель учит детей правильно выполнять действие, доказывая, что в противном случае игра не приведет к нужному результату;</a:t>
            </a:r>
          </a:p>
          <a:p>
            <a:r>
              <a:rPr lang="ru-RU" dirty="0">
                <a:solidFill>
                  <a:srgbClr val="7030A0"/>
                </a:solidFill>
              </a:rPr>
              <a:t>- определение роли воспитателя в игре, его участие в качестве играющего, болельщика или арбитра (определяется возраст, уровень подготовки, игровых правил);</a:t>
            </a:r>
          </a:p>
          <a:p>
            <a:r>
              <a:rPr lang="ru-RU" dirty="0">
                <a:solidFill>
                  <a:srgbClr val="7030A0"/>
                </a:solidFill>
              </a:rPr>
              <a:t>- подведение итогов игры – это ответственный момент в руководстве игрой, по результатам, которых, дети добиваются в игре, можно судить об ее эффективности, о том, будет ли она с интересом использоваться в дальнейшем.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994" y="3645024"/>
            <a:ext cx="88595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7030A0"/>
                </a:solidFill>
              </a:rPr>
              <a:t>Третий этап: анализ проведения игры </a:t>
            </a:r>
            <a:endParaRPr lang="ru-RU" b="1" i="1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Направлен на выявление приемов ее подготовки и проведения, какие приемы оказались эффективными в достижении поставленной цели, что не сработало и почему. Анализ позволит выявить индивидуальные особенности в поведении и характере детей и значит, правильно организовать индивидуальную работу с ними. В дальнейшем ребенок имеет возможность самостоятельно в свободной деятельности осуществлять выбор игры.</a:t>
            </a:r>
          </a:p>
        </p:txBody>
      </p:sp>
    </p:spTree>
    <p:extLst>
      <p:ext uri="{BB962C8B-B14F-4D97-AF65-F5344CB8AC3E}">
        <p14:creationId xmlns:p14="http://schemas.microsoft.com/office/powerpoint/2010/main" val="7690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188640"/>
            <a:ext cx="3712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Этапы изготовления игры:</a:t>
            </a:r>
            <a:endParaRPr lang="ru-RU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650305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Первый и самый важный этап,</a:t>
            </a:r>
            <a:r>
              <a:rPr lang="ru-RU" dirty="0">
                <a:solidFill>
                  <a:srgbClr val="7030A0"/>
                </a:solidFill>
              </a:rPr>
              <a:t> от реализации которого зависит качество игры, это ее идея! Необходимо придумывать сюжет игры, о чем будет игра. Нужно создать условия для детского творчества и выслушать каждого ребенка, обсудить сюжет игры, дать возможность каждому высказать свою идею, создать условия для принятия детьми общего решения. У детей сразу загораются глаза, у них бесконечный поток идей. Так же можно предложить свою тему для создания игры. 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Второй этап</a:t>
            </a:r>
            <a:r>
              <a:rPr lang="ru-RU" i="1" dirty="0">
                <a:solidFill>
                  <a:srgbClr val="7030A0"/>
                </a:solidFill>
              </a:rPr>
              <a:t> – </a:t>
            </a:r>
            <a:r>
              <a:rPr lang="ru-RU" dirty="0">
                <a:solidFill>
                  <a:srgbClr val="7030A0"/>
                </a:solidFill>
              </a:rPr>
              <a:t>определение масштабов игры и разметка игрового поля. Игровое поле может быть выполнено на листе ватмана, на большом куске обоев или на листе форматом А4 и т.п.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Третий этап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– создание правил игры. В игре могут принимать участие от 2-6 игроков. Игроки выбирают себе фишки и ставят их на старт. Чтобы определить очередность хода каждого игрока, все участники бросают кубик. Первым ходит тот, у кого выпало наибольшее число очков, и так далее по убыванию. Игроки передвигают свою фишку на выпавшее на нем количество ходов. 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Четвертый этап</a:t>
            </a:r>
            <a:r>
              <a:rPr lang="ru-RU" i="1" dirty="0">
                <a:solidFill>
                  <a:srgbClr val="7030A0"/>
                </a:solidFill>
              </a:rPr>
              <a:t> – </a:t>
            </a:r>
            <a:r>
              <a:rPr lang="ru-RU" dirty="0">
                <a:solidFill>
                  <a:srgbClr val="7030A0"/>
                </a:solidFill>
              </a:rPr>
              <a:t>игра. Когда игра сложилась, дети знают сюжет, придумали игровые правила, они легко включают игру в свободную игровую деятельность. Дети сами создали игру, и они понимают в ней все.  Для того, чтобы сюжет игры положить на игровое поле используем возможности </a:t>
            </a:r>
          </a:p>
        </p:txBody>
      </p:sp>
    </p:spTree>
    <p:extLst>
      <p:ext uri="{BB962C8B-B14F-4D97-AF65-F5344CB8AC3E}">
        <p14:creationId xmlns:p14="http://schemas.microsoft.com/office/powerpoint/2010/main" val="9941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1206</Words>
  <Application>Microsoft Office PowerPoint</Application>
  <PresentationFormat>Экран (4:3)</PresentationFormat>
  <Paragraphs>80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Oleg</cp:lastModifiedBy>
  <cp:revision>25</cp:revision>
  <dcterms:created xsi:type="dcterms:W3CDTF">2023-03-27T10:40:37Z</dcterms:created>
  <dcterms:modified xsi:type="dcterms:W3CDTF">2023-05-01T05:13:20Z</dcterms:modified>
</cp:coreProperties>
</file>