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2" r:id="rId3"/>
    <p:sldId id="263" r:id="rId4"/>
    <p:sldId id="259" r:id="rId5"/>
    <p:sldId id="267" r:id="rId6"/>
    <p:sldId id="273" r:id="rId7"/>
    <p:sldId id="272" r:id="rId8"/>
    <p:sldId id="271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433" autoAdjust="0"/>
  </p:normalViewPr>
  <p:slideViewPr>
    <p:cSldViewPr snapToGrid="0">
      <p:cViewPr varScale="1">
        <p:scale>
          <a:sx n="76" d="100"/>
          <a:sy n="76" d="100"/>
        </p:scale>
        <p:origin x="-3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38944"/>
      </p:ext>
    </p:extLst>
  </p:cSld>
  <p:clrMapOvr>
    <a:masterClrMapping/>
  </p:clrMapOvr>
  <p:transition spd="slow">
    <p:pull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201597"/>
      </p:ext>
    </p:extLst>
  </p:cSld>
  <p:clrMapOvr>
    <a:masterClrMapping/>
  </p:clrMapOvr>
  <p:transition spd="slow">
    <p:pull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314716"/>
      </p:ext>
    </p:extLst>
  </p:cSld>
  <p:clrMapOvr>
    <a:masterClrMapping/>
  </p:clrMapOvr>
  <p:transition spd="slow">
    <p:pull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913746"/>
      </p:ext>
    </p:extLst>
  </p:cSld>
  <p:clrMapOvr>
    <a:masterClrMapping/>
  </p:clrMapOvr>
  <p:transition spd="slow">
    <p:pull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44611"/>
      </p:ext>
    </p:extLst>
  </p:cSld>
  <p:clrMapOvr>
    <a:masterClrMapping/>
  </p:clrMapOvr>
  <p:transition spd="slow">
    <p:pull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040233"/>
      </p:ext>
    </p:extLst>
  </p:cSld>
  <p:clrMapOvr>
    <a:masterClrMapping/>
  </p:clrMapOvr>
  <p:transition spd="slow">
    <p:pull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886435"/>
      </p:ext>
    </p:extLst>
  </p:cSld>
  <p:clrMapOvr>
    <a:masterClrMapping/>
  </p:clrMapOvr>
  <p:transition spd="slow">
    <p:pull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264560"/>
      </p:ext>
    </p:extLst>
  </p:cSld>
  <p:clrMapOvr>
    <a:masterClrMapping/>
  </p:clrMapOvr>
  <p:transition spd="slow">
    <p:pull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396490"/>
      </p:ext>
    </p:extLst>
  </p:cSld>
  <p:clrMapOvr>
    <a:masterClrMapping/>
  </p:clrMapOvr>
  <p:transition spd="slow">
    <p:pull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733933"/>
      </p:ext>
    </p:extLst>
  </p:cSld>
  <p:clrMapOvr>
    <a:masterClrMapping/>
  </p:clrMapOvr>
  <p:transition spd="slow">
    <p:pull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486098"/>
      </p:ext>
    </p:extLst>
  </p:cSld>
  <p:clrMapOvr>
    <a:masterClrMapping/>
  </p:clrMapOvr>
  <p:transition spd="slow">
    <p:pull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218-1BD9-44B7-AD25-60C2204205A7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17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 dir="l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zanimatika.narod.ru/Nachalka16.htm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docplayer.ru/44692601-Formirovanie-akcentologicheskih-i-proiznositelnyh-norm-v-rechi-mladshih-shkolnikov.html" TargetMode="External"/><Relationship Id="rId4" Type="http://schemas.openxmlformats.org/officeDocument/2006/relationships/hyperlink" Target="http://egerus.ru/prepare/context/orfoepica_new.htm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94179" y="2409079"/>
            <a:ext cx="7869891" cy="2216709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endParaRPr lang="ru-RU" sz="2000" dirty="0">
              <a:latin typeface="Monotype Corsiva" pitchFamily="66" charset="0"/>
            </a:endParaRPr>
          </a:p>
        </p:txBody>
      </p:sp>
      <p:pic>
        <p:nvPicPr>
          <p:cNvPr id="2050" name="Picture 2" descr="C:\Documents and Settings\user\Рабочий стол\slide_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3666259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pic>
        <p:nvPicPr>
          <p:cNvPr id="3074" name="Picture 2" descr="C:\Documents and Settings\user\Рабочий стол\slide_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971" y="0"/>
            <a:ext cx="9244435" cy="6933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3666259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453020" y="551289"/>
            <a:ext cx="7240043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Ряды слов</a:t>
            </a:r>
          </a:p>
          <a:p>
            <a:endParaRPr lang="ru-RU" sz="2800" dirty="0"/>
          </a:p>
          <a:p>
            <a:r>
              <a:rPr lang="ru-RU" sz="2800" dirty="0"/>
              <a:t>Можно также составить целые ряды слов с одинаковым ударением. Например:</a:t>
            </a:r>
          </a:p>
          <a:p>
            <a:r>
              <a:rPr lang="ru-RU" sz="2800" dirty="0" err="1"/>
              <a:t>каталОг</a:t>
            </a:r>
            <a:endParaRPr lang="ru-RU" sz="2800" dirty="0"/>
          </a:p>
          <a:p>
            <a:r>
              <a:rPr lang="ru-RU" sz="2800" dirty="0" err="1"/>
              <a:t>диалОг</a:t>
            </a:r>
            <a:endParaRPr lang="ru-RU" sz="2800" dirty="0"/>
          </a:p>
          <a:p>
            <a:r>
              <a:rPr lang="ru-RU" sz="2800" dirty="0" err="1"/>
              <a:t>монолОг</a:t>
            </a:r>
            <a:endParaRPr lang="ru-RU" sz="2800" dirty="0"/>
          </a:p>
          <a:p>
            <a:r>
              <a:rPr lang="ru-RU" sz="2800" dirty="0" err="1"/>
              <a:t>некролОг</a:t>
            </a:r>
            <a:r>
              <a:rPr lang="ru-RU" sz="2800" dirty="0"/>
              <a:t> </a:t>
            </a:r>
          </a:p>
          <a:p>
            <a:endParaRPr lang="ru-RU" sz="2800" dirty="0"/>
          </a:p>
          <a:p>
            <a:r>
              <a:rPr lang="ru-RU" sz="2800" dirty="0" err="1"/>
              <a:t>киломЕтр</a:t>
            </a:r>
            <a:endParaRPr lang="ru-RU" sz="2800" dirty="0"/>
          </a:p>
          <a:p>
            <a:r>
              <a:rPr lang="ru-RU" sz="2800" dirty="0" err="1"/>
              <a:t>сантимЕтр</a:t>
            </a:r>
            <a:endParaRPr lang="ru-RU" sz="2800" dirty="0"/>
          </a:p>
          <a:p>
            <a:r>
              <a:rPr lang="ru-RU" sz="2800" dirty="0" err="1"/>
              <a:t>децимЕтр</a:t>
            </a:r>
            <a:endParaRPr lang="ru-RU" sz="2800" dirty="0"/>
          </a:p>
          <a:p>
            <a:r>
              <a:rPr lang="ru-RU" sz="2800" dirty="0" err="1"/>
              <a:t>миллимЕтр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52666071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286000" y="58847"/>
            <a:ext cx="4572000" cy="65556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Происхождение слова</a:t>
            </a:r>
          </a:p>
          <a:p>
            <a:endParaRPr lang="ru-RU" dirty="0"/>
          </a:p>
          <a:p>
            <a:r>
              <a:rPr lang="ru-RU" dirty="0" err="1" smtClean="0"/>
              <a:t>вероисповЕдание</a:t>
            </a:r>
            <a:r>
              <a:rPr lang="ru-RU" dirty="0" smtClean="0"/>
              <a:t> </a:t>
            </a:r>
            <a:r>
              <a:rPr lang="ru-RU" dirty="0"/>
              <a:t>- от "веру </a:t>
            </a:r>
            <a:r>
              <a:rPr lang="ru-RU" dirty="0" err="1"/>
              <a:t>исповЕдать</a:t>
            </a:r>
            <a:r>
              <a:rPr lang="ru-RU" dirty="0"/>
              <a:t>"</a:t>
            </a:r>
          </a:p>
          <a:p>
            <a:r>
              <a:rPr lang="ru-RU" dirty="0" err="1"/>
              <a:t>знАчимость</a:t>
            </a:r>
            <a:r>
              <a:rPr lang="ru-RU" dirty="0"/>
              <a:t> - от прил. "</a:t>
            </a:r>
            <a:r>
              <a:rPr lang="ru-RU" dirty="0" err="1"/>
              <a:t>знАчимый</a:t>
            </a:r>
            <a:r>
              <a:rPr lang="ru-RU" dirty="0"/>
              <a:t>"</a:t>
            </a:r>
          </a:p>
          <a:p>
            <a:r>
              <a:rPr lang="ru-RU" dirty="0"/>
              <a:t>Отрочество - от "Отрок" (подросток)</a:t>
            </a:r>
          </a:p>
          <a:p>
            <a:r>
              <a:rPr lang="ru-RU" dirty="0" err="1"/>
              <a:t>слИвовый</a:t>
            </a:r>
            <a:r>
              <a:rPr lang="ru-RU" dirty="0"/>
              <a:t> -  образовано от "</a:t>
            </a:r>
            <a:r>
              <a:rPr lang="ru-RU" dirty="0" err="1"/>
              <a:t>слИва</a:t>
            </a:r>
            <a:r>
              <a:rPr lang="ru-RU" dirty="0"/>
              <a:t>"</a:t>
            </a:r>
          </a:p>
          <a:p>
            <a:r>
              <a:rPr lang="ru-RU" dirty="0" err="1"/>
              <a:t>опОшлить</a:t>
            </a:r>
            <a:r>
              <a:rPr lang="ru-RU" dirty="0"/>
              <a:t>, </a:t>
            </a:r>
            <a:r>
              <a:rPr lang="ru-RU" dirty="0" err="1"/>
              <a:t>опОшлят</a:t>
            </a:r>
            <a:r>
              <a:rPr lang="ru-RU" dirty="0"/>
              <a:t> - от слова "</a:t>
            </a:r>
            <a:r>
              <a:rPr lang="ru-RU" dirty="0" err="1"/>
              <a:t>пОшлый</a:t>
            </a:r>
            <a:r>
              <a:rPr lang="ru-RU" dirty="0"/>
              <a:t>"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Есть в русском языке слова, вошедшие в наш язык из французского языка, в котором ударение ставится всегда на последний слог, и эти слова не утратили свою "родную" традицию:</a:t>
            </a:r>
          </a:p>
          <a:p>
            <a:r>
              <a:rPr lang="ru-RU" dirty="0" err="1"/>
              <a:t>диспансЕр</a:t>
            </a:r>
            <a:r>
              <a:rPr lang="ru-RU" dirty="0"/>
              <a:t> (слово пришло из англ. яз. через посредство </a:t>
            </a:r>
            <a:r>
              <a:rPr lang="ru-RU" dirty="0" err="1"/>
              <a:t>франц.яз</a:t>
            </a:r>
            <a:r>
              <a:rPr lang="ru-RU" dirty="0"/>
              <a:t>.)</a:t>
            </a:r>
          </a:p>
          <a:p>
            <a:r>
              <a:rPr lang="ru-RU" dirty="0" err="1"/>
              <a:t>жалюзИ</a:t>
            </a:r>
            <a:endParaRPr lang="ru-RU" dirty="0"/>
          </a:p>
          <a:p>
            <a:r>
              <a:rPr lang="ru-RU" dirty="0" err="1"/>
              <a:t>партЕр</a:t>
            </a:r>
            <a:endParaRPr lang="ru-RU" dirty="0"/>
          </a:p>
          <a:p>
            <a:r>
              <a:rPr lang="ru-RU" dirty="0" err="1" smtClean="0"/>
              <a:t>экспЕрт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А вот в немецком языке ударение в словах падает на второй слог:</a:t>
            </a:r>
          </a:p>
          <a:p>
            <a:r>
              <a:rPr lang="ru-RU" dirty="0" err="1"/>
              <a:t>квартАл</a:t>
            </a:r>
            <a:endParaRPr lang="ru-RU" dirty="0"/>
          </a:p>
          <a:p>
            <a:r>
              <a:rPr lang="ru-RU" dirty="0" err="1"/>
              <a:t>дефИс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3666259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30" y="0"/>
            <a:ext cx="9139938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540702" y="563670"/>
            <a:ext cx="5373666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Рифмовки</a:t>
            </a:r>
          </a:p>
          <a:p>
            <a:endParaRPr lang="ru-RU" dirty="0" smtClean="0"/>
          </a:p>
          <a:p>
            <a:r>
              <a:rPr lang="ru-RU" dirty="0" smtClean="0"/>
              <a:t>1</a:t>
            </a:r>
            <a:r>
              <a:rPr lang="ru-RU" sz="2400" dirty="0" smtClean="0"/>
              <a:t>. </a:t>
            </a:r>
            <a:r>
              <a:rPr lang="ru-RU" sz="2400" dirty="0"/>
              <a:t>Долго ели </a:t>
            </a:r>
            <a:r>
              <a:rPr lang="ru-RU" sz="2400" dirty="0" err="1"/>
              <a:t>тОрты</a:t>
            </a:r>
            <a:r>
              <a:rPr lang="ru-RU" sz="2400" dirty="0"/>
              <a:t> –</a:t>
            </a:r>
          </a:p>
          <a:p>
            <a:r>
              <a:rPr lang="ru-RU" sz="2400" dirty="0"/>
              <a:t>    Не налезли </a:t>
            </a:r>
            <a:r>
              <a:rPr lang="ru-RU" sz="2400" dirty="0" err="1"/>
              <a:t>шОрты</a:t>
            </a:r>
            <a:r>
              <a:rPr lang="ru-RU" sz="2400" dirty="0"/>
              <a:t>!</a:t>
            </a:r>
          </a:p>
          <a:p>
            <a:r>
              <a:rPr lang="ru-RU" sz="2400" dirty="0"/>
              <a:t>2. </a:t>
            </a:r>
            <a:r>
              <a:rPr lang="ru-RU" sz="2400" dirty="0" err="1"/>
              <a:t>ЗвонИт</a:t>
            </a:r>
            <a:r>
              <a:rPr lang="ru-RU" sz="2400" dirty="0"/>
              <a:t> звонарь,</a:t>
            </a:r>
          </a:p>
          <a:p>
            <a:r>
              <a:rPr lang="ru-RU" sz="2400" dirty="0"/>
              <a:t>    </a:t>
            </a:r>
            <a:r>
              <a:rPr lang="ru-RU" sz="2400" dirty="0" err="1"/>
              <a:t>ЗвонЯт</a:t>
            </a:r>
            <a:r>
              <a:rPr lang="ru-RU" sz="2400" dirty="0"/>
              <a:t> в звонок,</a:t>
            </a:r>
          </a:p>
          <a:p>
            <a:r>
              <a:rPr lang="ru-RU" sz="2400" dirty="0"/>
              <a:t>    Чтоб ты запомнить верно смог.</a:t>
            </a:r>
          </a:p>
          <a:p>
            <a:r>
              <a:rPr lang="ru-RU" sz="2400" dirty="0"/>
              <a:t>3. </a:t>
            </a:r>
            <a:r>
              <a:rPr lang="ru-RU" sz="2400" dirty="0" smtClean="0"/>
              <a:t> </a:t>
            </a:r>
            <a:r>
              <a:rPr lang="ru-RU" sz="2400" dirty="0"/>
              <a:t>В огороде баба Фёкла, у нее на грядке </a:t>
            </a:r>
            <a:r>
              <a:rPr lang="ru-RU" sz="2400" dirty="0" err="1"/>
              <a:t>свЁкла</a:t>
            </a:r>
            <a:r>
              <a:rPr lang="ru-RU" sz="2400" dirty="0"/>
              <a:t>!</a:t>
            </a:r>
          </a:p>
          <a:p>
            <a:r>
              <a:rPr lang="ru-RU" sz="2400" dirty="0"/>
              <a:t>4. Срубили ель, сорвали </a:t>
            </a:r>
            <a:r>
              <a:rPr lang="ru-RU" sz="2400" dirty="0" err="1"/>
              <a:t>щавЕль</a:t>
            </a:r>
            <a:r>
              <a:rPr lang="ru-RU" sz="2400" dirty="0"/>
              <a:t>.</a:t>
            </a:r>
          </a:p>
          <a:p>
            <a:r>
              <a:rPr lang="ru-RU" sz="2400" dirty="0"/>
              <a:t>5. Не говори </a:t>
            </a:r>
            <a:r>
              <a:rPr lang="ru-RU" sz="2400" dirty="0" err="1"/>
              <a:t>катАлог</a:t>
            </a:r>
            <a:r>
              <a:rPr lang="ru-RU" sz="2400" dirty="0"/>
              <a:t>, а только </a:t>
            </a:r>
            <a:r>
              <a:rPr lang="ru-RU" sz="2400" dirty="0" err="1"/>
              <a:t>каталОг</a:t>
            </a:r>
            <a:r>
              <a:rPr lang="ru-RU" sz="2400" dirty="0"/>
              <a:t>. </a:t>
            </a:r>
          </a:p>
          <a:p>
            <a:r>
              <a:rPr lang="ru-RU" sz="2400" dirty="0"/>
              <a:t>    А </a:t>
            </a:r>
            <a:r>
              <a:rPr lang="ru-RU" sz="2400" dirty="0" err="1"/>
              <a:t>твОрог</a:t>
            </a:r>
            <a:r>
              <a:rPr lang="ru-RU" sz="2400" dirty="0"/>
              <a:t>? </a:t>
            </a:r>
          </a:p>
          <a:p>
            <a:r>
              <a:rPr lang="ru-RU" sz="2400" dirty="0"/>
              <a:t>    Можно </a:t>
            </a:r>
            <a:r>
              <a:rPr lang="ru-RU" sz="2400" dirty="0" err="1"/>
              <a:t>твОрог</a:t>
            </a:r>
            <a:r>
              <a:rPr lang="ru-RU" sz="2400" dirty="0"/>
              <a:t>, а можно и </a:t>
            </a:r>
            <a:r>
              <a:rPr lang="ru-RU" sz="2400" dirty="0" err="1"/>
              <a:t>творОг</a:t>
            </a:r>
            <a:r>
              <a:rPr lang="ru-RU" sz="2400" dirty="0"/>
              <a:t>!</a:t>
            </a:r>
          </a:p>
          <a:p>
            <a:r>
              <a:rPr lang="ru-RU" sz="2400" dirty="0"/>
              <a:t>6. Как у нашей Марфы</a:t>
            </a:r>
          </a:p>
          <a:p>
            <a:r>
              <a:rPr lang="ru-RU" sz="2400" dirty="0"/>
              <a:t>   Есть в полоску </a:t>
            </a:r>
            <a:r>
              <a:rPr lang="ru-RU" sz="2400" dirty="0" err="1"/>
              <a:t>шАрфы</a:t>
            </a:r>
            <a:r>
              <a:rPr lang="ru-RU" sz="2400" dirty="0"/>
              <a:t>!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3666259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30" y="0"/>
            <a:ext cx="9139938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484334" y="460330"/>
            <a:ext cx="5373666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Рифмовки</a:t>
            </a:r>
          </a:p>
          <a:p>
            <a:endParaRPr lang="ru-RU" dirty="0" smtClean="0"/>
          </a:p>
          <a:p>
            <a:r>
              <a:rPr lang="ru-RU" sz="4000" dirty="0" err="1" smtClean="0"/>
              <a:t>дремОта</a:t>
            </a:r>
            <a:r>
              <a:rPr lang="ru-RU" sz="4000" dirty="0" smtClean="0"/>
              <a:t> </a:t>
            </a:r>
          </a:p>
          <a:p>
            <a:r>
              <a:rPr lang="ru-RU" sz="4000" dirty="0" err="1" smtClean="0"/>
              <a:t>жалюзИ</a:t>
            </a:r>
            <a:endParaRPr lang="ru-RU" sz="4000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1731" y="2907154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</a:rPr>
              <a:t>Как работать неохота,</a:t>
            </a:r>
          </a:p>
          <a:p>
            <a:r>
              <a:rPr lang="ru-RU" sz="3200" dirty="0">
                <a:solidFill>
                  <a:srgbClr val="7030A0"/>
                </a:solidFill>
              </a:rPr>
              <a:t> </a:t>
            </a:r>
            <a:r>
              <a:rPr lang="ru-RU" sz="3200" dirty="0" smtClean="0">
                <a:solidFill>
                  <a:srgbClr val="7030A0"/>
                </a:solidFill>
              </a:rPr>
              <a:t>Одолела </a:t>
            </a:r>
            <a:r>
              <a:rPr lang="ru-RU" sz="3200" dirty="0">
                <a:solidFill>
                  <a:srgbClr val="7030A0"/>
                </a:solidFill>
              </a:rPr>
              <a:t>нас </a:t>
            </a:r>
            <a:r>
              <a:rPr lang="ru-RU" sz="3200" dirty="0" err="1">
                <a:solidFill>
                  <a:srgbClr val="7030A0"/>
                </a:solidFill>
              </a:rPr>
              <a:t>дремОта</a:t>
            </a:r>
            <a:r>
              <a:rPr lang="ru-RU" sz="3200" dirty="0">
                <a:solidFill>
                  <a:srgbClr val="7030A0"/>
                </a:solidFill>
              </a:rPr>
              <a:t>!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04058" y="5452501"/>
            <a:ext cx="497283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</a:rPr>
              <a:t>Солнце. Жарко. Привези</a:t>
            </a:r>
          </a:p>
          <a:p>
            <a:r>
              <a:rPr lang="ru-RU" sz="3200" dirty="0">
                <a:solidFill>
                  <a:srgbClr val="7030A0"/>
                </a:solidFill>
              </a:rPr>
              <a:t> </a:t>
            </a:r>
            <a:r>
              <a:rPr lang="ru-RU" sz="3200" dirty="0" smtClean="0">
                <a:solidFill>
                  <a:srgbClr val="7030A0"/>
                </a:solidFill>
              </a:rPr>
              <a:t>Нам </a:t>
            </a:r>
            <a:r>
              <a:rPr lang="ru-RU" sz="3200" dirty="0">
                <a:solidFill>
                  <a:srgbClr val="7030A0"/>
                </a:solidFill>
              </a:rPr>
              <a:t>для окон </a:t>
            </a:r>
            <a:r>
              <a:rPr lang="ru-RU" sz="3200" dirty="0" err="1">
                <a:solidFill>
                  <a:srgbClr val="7030A0"/>
                </a:solidFill>
              </a:rPr>
              <a:t>жалюзИ</a:t>
            </a:r>
            <a:r>
              <a:rPr lang="ru-RU" sz="3200" dirty="0">
                <a:solidFill>
                  <a:srgbClr val="7030A0"/>
                </a:solidFill>
              </a:rPr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31731" y="4371677"/>
            <a:ext cx="59122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>
                <a:solidFill>
                  <a:srgbClr val="7030A0"/>
                </a:solidFill>
              </a:rPr>
              <a:t>ДремОта</a:t>
            </a:r>
            <a:r>
              <a:rPr lang="ru-RU" sz="3200" dirty="0">
                <a:solidFill>
                  <a:srgbClr val="7030A0"/>
                </a:solidFill>
              </a:rPr>
              <a:t> и </a:t>
            </a:r>
            <a:r>
              <a:rPr lang="ru-RU" sz="3200" dirty="0" err="1">
                <a:solidFill>
                  <a:srgbClr val="7030A0"/>
                </a:solidFill>
              </a:rPr>
              <a:t>зевОта</a:t>
            </a:r>
            <a:r>
              <a:rPr lang="ru-RU" sz="3200" dirty="0">
                <a:solidFill>
                  <a:srgbClr val="7030A0"/>
                </a:solidFill>
              </a:rPr>
              <a:t> уходят за </a:t>
            </a:r>
            <a:r>
              <a:rPr lang="ru-RU" sz="3200" dirty="0" err="1" smtClean="0">
                <a:solidFill>
                  <a:srgbClr val="7030A0"/>
                </a:solidFill>
              </a:rPr>
              <a:t>ворОта</a:t>
            </a:r>
            <a:r>
              <a:rPr lang="ru-RU" sz="3200" dirty="0" smtClean="0">
                <a:solidFill>
                  <a:srgbClr val="7030A0"/>
                </a:solidFill>
              </a:rPr>
              <a:t>.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499510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30" y="0"/>
            <a:ext cx="9139938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51145" y="563670"/>
            <a:ext cx="7716033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Фантастическая </a:t>
            </a:r>
            <a:r>
              <a:rPr lang="ru-RU" sz="2800" dirty="0" smtClean="0"/>
              <a:t>история</a:t>
            </a:r>
          </a:p>
          <a:p>
            <a:pPr algn="ctr"/>
            <a:endParaRPr lang="ru-RU" dirty="0" smtClean="0"/>
          </a:p>
          <a:p>
            <a:r>
              <a:rPr lang="ru-RU" sz="2400" dirty="0" smtClean="0"/>
              <a:t>Например</a:t>
            </a:r>
            <a:r>
              <a:rPr lang="ru-RU" sz="2400" dirty="0"/>
              <a:t>, необходимо запомнить следующие слова:</a:t>
            </a:r>
          </a:p>
          <a:p>
            <a:r>
              <a:rPr lang="ru-RU" sz="2400" dirty="0" err="1" smtClean="0"/>
              <a:t>временщИк</a:t>
            </a:r>
            <a:r>
              <a:rPr lang="ru-RU" sz="2400" dirty="0" smtClean="0"/>
              <a:t>, </a:t>
            </a:r>
            <a:r>
              <a:rPr lang="ru-RU" sz="2400" dirty="0" err="1" smtClean="0"/>
              <a:t>диспансЕр</a:t>
            </a:r>
            <a:r>
              <a:rPr lang="ru-RU" sz="2400" dirty="0" smtClean="0"/>
              <a:t>, </a:t>
            </a:r>
            <a:r>
              <a:rPr lang="ru-RU" sz="2400" dirty="0" err="1" smtClean="0"/>
              <a:t>духовнИк</a:t>
            </a:r>
            <a:r>
              <a:rPr lang="ru-RU" sz="2400" dirty="0" smtClean="0"/>
              <a:t>, </a:t>
            </a:r>
            <a:r>
              <a:rPr lang="ru-RU" sz="2400" dirty="0" err="1" smtClean="0"/>
              <a:t>еретИк</a:t>
            </a:r>
            <a:r>
              <a:rPr lang="ru-RU" sz="2400" dirty="0" smtClean="0"/>
              <a:t>, </a:t>
            </a:r>
            <a:r>
              <a:rPr lang="ru-RU" sz="2400" dirty="0" err="1" smtClean="0"/>
              <a:t>каталОг</a:t>
            </a:r>
            <a:r>
              <a:rPr lang="ru-RU" sz="2400" dirty="0" smtClean="0"/>
              <a:t>, </a:t>
            </a:r>
            <a:r>
              <a:rPr lang="ru-RU" sz="2400" dirty="0" err="1" smtClean="0"/>
              <a:t>некролОг</a:t>
            </a:r>
            <a:r>
              <a:rPr lang="ru-RU" sz="2400" dirty="0" smtClean="0"/>
              <a:t>, </a:t>
            </a:r>
            <a:r>
              <a:rPr lang="ru-RU" sz="2400" dirty="0" err="1" smtClean="0"/>
              <a:t>приговОр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r>
              <a:rPr lang="ru-RU" sz="2400" dirty="0"/>
              <a:t>Составляем с ними предложение:  </a:t>
            </a:r>
            <a:endParaRPr lang="ru-RU" sz="2400" dirty="0" smtClean="0"/>
          </a:p>
          <a:p>
            <a:endParaRPr lang="ru-RU" sz="24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01874" y="4141475"/>
            <a:ext cx="695194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/>
              <a:t>ВременщИк</a:t>
            </a:r>
            <a:r>
              <a:rPr lang="ru-RU" sz="3200" dirty="0"/>
              <a:t>, </a:t>
            </a:r>
            <a:r>
              <a:rPr lang="ru-RU" sz="3200" dirty="0" err="1"/>
              <a:t>духовнИк</a:t>
            </a:r>
            <a:r>
              <a:rPr lang="ru-RU" sz="3200" dirty="0"/>
              <a:t> и </a:t>
            </a:r>
            <a:r>
              <a:rPr lang="ru-RU" sz="3200" dirty="0" err="1"/>
              <a:t>еретИк</a:t>
            </a:r>
            <a:r>
              <a:rPr lang="ru-RU" sz="3200" dirty="0"/>
              <a:t> поехали в </a:t>
            </a:r>
            <a:r>
              <a:rPr lang="ru-RU" sz="3200" dirty="0" err="1"/>
              <a:t>диспансЕр</a:t>
            </a:r>
            <a:r>
              <a:rPr lang="ru-RU" sz="3200" dirty="0"/>
              <a:t> за </a:t>
            </a:r>
            <a:r>
              <a:rPr lang="ru-RU" sz="3200" dirty="0" err="1"/>
              <a:t>каталОгом</a:t>
            </a:r>
            <a:r>
              <a:rPr lang="ru-RU" sz="3200" dirty="0"/>
              <a:t>, но вместо </a:t>
            </a:r>
            <a:r>
              <a:rPr lang="ru-RU" sz="3200" dirty="0" err="1"/>
              <a:t>каталОга</a:t>
            </a:r>
            <a:r>
              <a:rPr lang="ru-RU" sz="3200" dirty="0"/>
              <a:t> получили </a:t>
            </a:r>
            <a:r>
              <a:rPr lang="ru-RU" sz="3200" dirty="0" err="1"/>
              <a:t>некролОг</a:t>
            </a:r>
            <a:r>
              <a:rPr lang="ru-RU" sz="3200" dirty="0"/>
              <a:t> с </a:t>
            </a:r>
            <a:r>
              <a:rPr lang="ru-RU" sz="3200" dirty="0" err="1"/>
              <a:t>приговОром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8976066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64504" y="1302708"/>
            <a:ext cx="72400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zanimatika.narod.ru/Nachalka16.htm</a:t>
            </a:r>
            <a:r>
              <a:rPr lang="ru-RU" sz="2800" dirty="0" smtClean="0"/>
              <a:t> </a:t>
            </a:r>
            <a:r>
              <a:rPr lang="en-US" sz="2800" dirty="0" smtClean="0"/>
              <a:t> </a:t>
            </a:r>
            <a:r>
              <a:rPr lang="ru-RU" sz="2800" dirty="0"/>
              <a:t>стишки</a:t>
            </a:r>
            <a:r>
              <a:rPr lang="ru-RU" sz="2800" dirty="0" smtClean="0"/>
              <a:t>!!! </a:t>
            </a:r>
          </a:p>
          <a:p>
            <a:r>
              <a:rPr lang="ru-RU" sz="2800" dirty="0" smtClean="0"/>
              <a:t> </a:t>
            </a:r>
            <a:endParaRPr lang="ru-RU" sz="2800" dirty="0"/>
          </a:p>
          <a:p>
            <a:r>
              <a:rPr lang="en-US" sz="2800" dirty="0">
                <a:hlinkClick r:id="rId4"/>
              </a:rPr>
              <a:t>http://</a:t>
            </a:r>
            <a:r>
              <a:rPr lang="en-US" sz="2800" dirty="0" smtClean="0">
                <a:hlinkClick r:id="rId4"/>
              </a:rPr>
              <a:t>egerus.ru/prepare/context/orfoepica_new.html</a:t>
            </a:r>
            <a:endParaRPr lang="ru-RU" sz="2800" dirty="0" smtClean="0"/>
          </a:p>
          <a:p>
            <a:r>
              <a:rPr lang="en-US" sz="2800" dirty="0" smtClean="0"/>
              <a:t>  </a:t>
            </a:r>
            <a:endParaRPr lang="en-US" sz="2800" dirty="0"/>
          </a:p>
          <a:p>
            <a:r>
              <a:rPr lang="en-US" sz="2800" dirty="0">
                <a:hlinkClick r:id="rId5"/>
              </a:rPr>
              <a:t>http://</a:t>
            </a:r>
            <a:r>
              <a:rPr lang="en-US" sz="2800" dirty="0" smtClean="0">
                <a:hlinkClick r:id="rId5"/>
              </a:rPr>
              <a:t>docplayer.ru/44692601-Formirovanie-akcentologicheskih-i-proiznositelnyh-norm-v-rechi-mladshih-shkolnikov.html</a:t>
            </a:r>
            <a:endParaRPr lang="ru-RU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666071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985375" y="843677"/>
            <a:ext cx="58433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Уважают человека </a:t>
            </a:r>
          </a:p>
          <a:p>
            <a:r>
              <a:rPr lang="ru-RU" sz="3200" dirty="0"/>
              <a:t>у туркмен, татар, узбеков, </a:t>
            </a:r>
          </a:p>
          <a:p>
            <a:r>
              <a:rPr lang="ru-RU" sz="3200" dirty="0"/>
              <a:t>у таджиков и армян, </a:t>
            </a:r>
          </a:p>
          <a:p>
            <a:r>
              <a:rPr lang="ru-RU" sz="3200" dirty="0"/>
              <a:t>у монголов и цыган, </a:t>
            </a:r>
          </a:p>
          <a:p>
            <a:r>
              <a:rPr lang="ru-RU" sz="3200" dirty="0"/>
              <a:t>у якутов и тунгусов, </a:t>
            </a:r>
          </a:p>
          <a:p>
            <a:r>
              <a:rPr lang="ru-RU" sz="3200" dirty="0"/>
              <a:t>у башкир и белорусов, </a:t>
            </a:r>
          </a:p>
          <a:p>
            <a:r>
              <a:rPr lang="ru-RU" sz="3200" dirty="0"/>
              <a:t>у киргизов и грузин, </a:t>
            </a:r>
          </a:p>
          <a:p>
            <a:r>
              <a:rPr lang="ru-RU" sz="3200" dirty="0"/>
              <a:t>у бурят и осетин. </a:t>
            </a:r>
          </a:p>
          <a:p>
            <a:pPr algn="r"/>
            <a:r>
              <a:rPr lang="ru-RU" sz="3200" dirty="0" smtClean="0"/>
              <a:t>( </a:t>
            </a:r>
            <a:r>
              <a:rPr lang="ru-RU" sz="3200" dirty="0"/>
              <a:t>Б. Успенский). </a:t>
            </a:r>
          </a:p>
        </p:txBody>
      </p:sp>
    </p:spTree>
    <p:extLst>
      <p:ext uri="{BB962C8B-B14F-4D97-AF65-F5344CB8AC3E}">
        <p14:creationId xmlns:p14="http://schemas.microsoft.com/office/powerpoint/2010/main" val="2552666071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485</TotalTime>
  <Words>348</Words>
  <Application>Microsoft Office PowerPoint</Application>
  <PresentationFormat>Экран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Валя</cp:lastModifiedBy>
  <cp:revision>53</cp:revision>
  <cp:lastPrinted>2018-04-19T16:10:11Z</cp:lastPrinted>
  <dcterms:created xsi:type="dcterms:W3CDTF">2013-11-19T05:52:05Z</dcterms:created>
  <dcterms:modified xsi:type="dcterms:W3CDTF">2018-04-19T16:11:26Z</dcterms:modified>
</cp:coreProperties>
</file>