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1" r:id="rId6"/>
    <p:sldId id="262" r:id="rId7"/>
    <p:sldId id="259" r:id="rId8"/>
    <p:sldId id="271" r:id="rId9"/>
    <p:sldId id="263" r:id="rId10"/>
    <p:sldId id="264" r:id="rId11"/>
    <p:sldId id="265" r:id="rId12"/>
    <p:sldId id="266" r:id="rId13"/>
    <p:sldId id="285" r:id="rId14"/>
    <p:sldId id="267" r:id="rId15"/>
    <p:sldId id="268" r:id="rId16"/>
    <p:sldId id="272" r:id="rId17"/>
    <p:sldId id="273" r:id="rId18"/>
    <p:sldId id="274" r:id="rId19"/>
    <p:sldId id="281" r:id="rId20"/>
    <p:sldId id="282" r:id="rId21"/>
    <p:sldId id="286" r:id="rId22"/>
    <p:sldId id="287" r:id="rId23"/>
    <p:sldId id="276" r:id="rId24"/>
    <p:sldId id="284" r:id="rId25"/>
    <p:sldId id="277" r:id="rId26"/>
    <p:sldId id="278" r:id="rId27"/>
    <p:sldId id="279" r:id="rId28"/>
    <p:sldId id="28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687"/>
    <a:srgbClr val="B31143"/>
    <a:srgbClr val="C270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6370338" cy="1563703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680310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1524610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55065-5C3C-4B42-ADC5-2CBF6A874B4B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9A4AD-F35D-4796-866E-3771333B2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2E335-8FF7-4326-ABFC-B344FEBDAFF2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83A49-0716-4D1B-8026-D97F25936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0B0B3-9922-4FF9-AE17-C81803838861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EC0D7-C776-4561-A200-F5237A14E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59B93-0CC1-41A0-964A-57CDE0CA0AAB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6FDA6-064B-4B35-A455-1F658C2D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C5AB-A55F-460C-BF78-6D926748E713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C8B0B-1D4A-438B-B51D-2AD68028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43836"/>
            <a:ext cx="6710784" cy="427574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7B8C-5F54-4351-8953-E875D8758ED4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F5A0-76B0-408F-AEC3-886D25ACC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66D79-2D84-4245-8F42-E5B4D574E68A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1F495-8170-417C-8389-AC3BABF1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CBA51-3EFA-4DED-B390-6511B6D2283F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327AD-9360-4CF1-B39F-30A1C7C4B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2194A-39C5-4039-806E-830FF1026551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C537-0DAF-4123-A580-D8E28E721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0A88-6DA4-4385-873F-F4FEC7499DCA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94E4-E803-4172-BFFA-AF5C6765C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2019F-7B99-4508-8CF2-471E538E5535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09F71-B0BC-4E4B-819A-E40025B6D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AD151-812B-47AA-80A2-BD40E0008F07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6557F-9469-4BC8-AAC3-D52476418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B8EB50-5BB7-403F-9277-C1239C2A68DF}" type="datetimeFigureOut">
              <a:rPr lang="en-US"/>
              <a:pPr>
                <a:defRPr/>
              </a:pPr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F63A91-97EA-40B6-9423-8F12FB49F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754063" y="681038"/>
            <a:ext cx="7772400" cy="85883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ЭКОЛОГИЧЕСКИЙ  ПРОЕКТ </a:t>
            </a:r>
            <a:br>
              <a:rPr lang="ru-RU" b="1" i="1" dirty="0" smtClean="0"/>
            </a:br>
            <a:r>
              <a:rPr lang="ru-RU" b="1" dirty="0" smtClean="0"/>
              <a:t>«Мир зеленый, мир  живой дарит радость нам с тобой»</a:t>
            </a:r>
            <a:br>
              <a:rPr lang="ru-RU" b="1" dirty="0" smtClean="0"/>
            </a:br>
            <a:endParaRPr lang="en-US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4956174"/>
            <a:ext cx="6400800" cy="190182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МАДОУ №59</a:t>
            </a:r>
          </a:p>
          <a:p>
            <a:pPr>
              <a:lnSpc>
                <a:spcPct val="80000"/>
              </a:lnSpc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Подготовительная группа</a:t>
            </a: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chemeClr val="tx1"/>
                </a:solidFill>
              </a:rPr>
              <a:t>Воспитатели: Малькова Наталья </a:t>
            </a:r>
            <a:r>
              <a:rPr lang="ru-RU" sz="1800" b="1" dirty="0" smtClean="0">
                <a:solidFill>
                  <a:schemeClr val="tx1"/>
                </a:solidFill>
              </a:rPr>
              <a:t>Петровна</a:t>
            </a:r>
            <a:endParaRPr lang="ru-RU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976438" y="274638"/>
            <a:ext cx="6710362" cy="114300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9E2687"/>
                </a:solidFill>
              </a:rPr>
              <a:t>ОГОРОД НА ПОДОКОННИКЕ</a:t>
            </a:r>
          </a:p>
        </p:txBody>
      </p:sp>
      <p:pic>
        <p:nvPicPr>
          <p:cNvPr id="24578" name="Содержимое 3" descr="C:\Users\Юрик\Pictures\2014-03-01 наташа\наташа 0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29088" y="1444625"/>
            <a:ext cx="2427287" cy="4427538"/>
          </a:xfrm>
        </p:spPr>
      </p:pic>
      <p:pic>
        <p:nvPicPr>
          <p:cNvPr id="24579" name="Рисунок 4" descr="C:\Users\Юрик\Pictures\2014-03-01 наташа\наташа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1290638"/>
            <a:ext cx="366395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 descr="C:\Users\Юрик\Pictures\2014-03-01 наташа\наташа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63" y="3887788"/>
            <a:ext cx="3663950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 descr="C:\Users\Юрик\Pictures\2014-03-01 наташа\наташа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4650" y="1444625"/>
            <a:ext cx="241935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296863" y="274638"/>
            <a:ext cx="8389937" cy="114300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9E2687"/>
                </a:solidFill>
              </a:rPr>
              <a:t>ЦЕНТР ЭКОЛОГИЧЕСКОГО ТВОРЧЕСТВА</a:t>
            </a:r>
          </a:p>
        </p:txBody>
      </p:sp>
      <p:pic>
        <p:nvPicPr>
          <p:cNvPr id="25602" name="Содержимое 3" descr="C:\Users\Юрик\Pictures\2013-11-03 наташа\наташа 28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7225" y="4497388"/>
            <a:ext cx="2749550" cy="1985962"/>
          </a:xfrm>
        </p:spPr>
      </p:pic>
      <p:pic>
        <p:nvPicPr>
          <p:cNvPr id="25603" name="Рисунок 4" descr="C:\Users\Юрик\Pictures\2013-11-03 наташа\наташа 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163" y="1290638"/>
            <a:ext cx="2128837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5" descr="C:\Users\Юрик\Pictures\2013-11-03 наташа\наташа 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290638"/>
            <a:ext cx="2138363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9" descr="C:\Users\Юрик\Pictures\2013-11-03 наташа\наташа 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0638"/>
            <a:ext cx="214471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10" descr="C:\Users\Юрик\Pictures\2013-11-03 наташа\наташа 3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97388"/>
            <a:ext cx="274002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11" descr="C:\Users\Юрик\Pictures\2013-11-03 наташа\наташа 3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1238" y="1290638"/>
            <a:ext cx="229076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2" descr="C:\Users\Юрик\Pictures\2013-11-03 наташа\наташа 3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51575" y="4497388"/>
            <a:ext cx="2595563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49263" y="222250"/>
            <a:ext cx="8237537" cy="1195388"/>
          </a:xfrm>
        </p:spPr>
        <p:txBody>
          <a:bodyPr/>
          <a:lstStyle/>
          <a:p>
            <a:r>
              <a:rPr lang="ru-RU" b="1" smtClean="0">
                <a:solidFill>
                  <a:srgbClr val="9E2687"/>
                </a:solidFill>
              </a:rPr>
              <a:t>Фантазируем с пластилином и с тестом</a:t>
            </a:r>
          </a:p>
        </p:txBody>
      </p:sp>
      <p:pic>
        <p:nvPicPr>
          <p:cNvPr id="26626" name="Содержимое 3" descr="C:\Users\Юрик\Pictures\2014-03-02 наташа\наташа 05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01825"/>
            <a:ext cx="2835275" cy="4124325"/>
          </a:xfrm>
        </p:spPr>
      </p:pic>
      <p:pic>
        <p:nvPicPr>
          <p:cNvPr id="26627" name="Рисунок 4" descr="C:\Users\Юрик\Pictures\2014-03-02 наташа\наташа 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713" y="1901825"/>
            <a:ext cx="280828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 descr="C:\Users\Юрик\Pictures\2014-03-02 наташа\наташа 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2425" y="1493838"/>
            <a:ext cx="3335338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195" y="274638"/>
            <a:ext cx="732160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E2687"/>
                </a:solidFill>
              </a:rPr>
              <a:t>Фантазируем с осенними листочками</a:t>
            </a:r>
            <a:endParaRPr lang="ru-RU" b="1" dirty="0">
              <a:solidFill>
                <a:srgbClr val="9E2687"/>
              </a:solidFill>
            </a:endParaRPr>
          </a:p>
        </p:txBody>
      </p:sp>
      <p:pic>
        <p:nvPicPr>
          <p:cNvPr id="1026" name="Picture 2" descr="C:\Users\Юрик\Desktop\рисунки\мама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56" y="1138426"/>
            <a:ext cx="2748689" cy="2014260"/>
          </a:xfrm>
          <a:prstGeom prst="rect">
            <a:avLst/>
          </a:prstGeom>
          <a:noFill/>
        </p:spPr>
      </p:pic>
      <p:pic>
        <p:nvPicPr>
          <p:cNvPr id="1027" name="Picture 3" descr="C:\Users\Юрик\Desktop\рисунки\мама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2705" y="1138425"/>
            <a:ext cx="2878590" cy="2137870"/>
          </a:xfrm>
          <a:prstGeom prst="rect">
            <a:avLst/>
          </a:prstGeom>
          <a:noFill/>
        </p:spPr>
      </p:pic>
      <p:pic>
        <p:nvPicPr>
          <p:cNvPr id="6" name="Рисунок 5" descr="C:\Users\Юрик\Desktop\рисунки\мама 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655" y="1291130"/>
            <a:ext cx="2595985" cy="213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рисунки\мама 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555" y="3887115"/>
            <a:ext cx="30111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рисунки\мама 0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9850" y="3581705"/>
            <a:ext cx="2724150" cy="183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рисунки\мама 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8475" y="3887115"/>
            <a:ext cx="21717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296863" y="274638"/>
            <a:ext cx="8389937" cy="1143000"/>
          </a:xfrm>
        </p:spPr>
        <p:txBody>
          <a:bodyPr/>
          <a:lstStyle/>
          <a:p>
            <a:pPr algn="ctr"/>
            <a:r>
              <a:rPr lang="ru-RU" sz="4000" b="1" smtClean="0">
                <a:solidFill>
                  <a:schemeClr val="accent2"/>
                </a:solidFill>
              </a:rPr>
              <a:t>Театр экологических сказок</a:t>
            </a: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976438" y="1444625"/>
            <a:ext cx="6710362" cy="4275138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endParaRPr lang="ru-RU" smtClean="0"/>
          </a:p>
        </p:txBody>
      </p:sp>
      <p:pic>
        <p:nvPicPr>
          <p:cNvPr id="27651" name="Рисунок 3" descr="C:\Users\Юрик\Desktop\фото 12\IMAG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63" y="2513013"/>
            <a:ext cx="5481637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" descr="C:\Users\Юрик\Desktop\фото 12\IMAG0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1290638"/>
            <a:ext cx="4579937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smtClean="0"/>
              <a:t>Фотовыставка «Мы и природа»</a:t>
            </a:r>
          </a:p>
        </p:txBody>
      </p:sp>
      <p:pic>
        <p:nvPicPr>
          <p:cNvPr id="28674" name="Содержимое 3" descr="C:\Users\Юрик\Desktop\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7225" y="1138238"/>
            <a:ext cx="2493963" cy="3508375"/>
          </a:xfrm>
        </p:spPr>
      </p:pic>
      <p:pic>
        <p:nvPicPr>
          <p:cNvPr id="28675" name="Рисунок 4" descr="C:\Users\Юрик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4040188"/>
            <a:ext cx="333375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C:\Users\Юрик\Desktop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375" y="1290638"/>
            <a:ext cx="3349625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 descr="C:\Users\Юрик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0638"/>
            <a:ext cx="30448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7" descr="C:\Users\Юрик\Desktop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33800"/>
            <a:ext cx="30559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8" descr="C:\Users\Юрик\Desktop\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7225" y="4803775"/>
            <a:ext cx="244316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3423" y="142821"/>
            <a:ext cx="3512215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прогулки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8450" y="833438"/>
            <a:ext cx="5648325" cy="5891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Прогулки</a:t>
            </a: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 широко используются для экологического воспитания детей.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Дети знакомятся с изменениями природы по сезонам (продолжительность дня, погода, изменения в жизни растений и животных, труд людей).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На прогулках организовываются  игры с природным материалом и его свойствами (песок, вода, снег, лёд, глина, листья, плоды). Для таких игр на участке могут использоваться следующие оборудования: ящик с песком, бассейн, совочки, формочки, печатки.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Кроме этого,  используются  разнообразные игровые упражнения " Найди по описанию", "Что, где растёт?", "Узнай и назови", "Вершки – корешки", "Чудесный мешочек", "Угадай животное", "Отгадай и нарисуй", "Когда это бывает? ", "Загадки о животных" на узнавание деревьев, кустарников, цветов, животных (по звукам, следам и т. д.). </a:t>
            </a:r>
          </a:p>
        </p:txBody>
      </p:sp>
      <p:pic>
        <p:nvPicPr>
          <p:cNvPr id="29699" name="Рисунок 5" descr="C:\Users\Юрик\Desktop\фото эко\наташа 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3925" y="222250"/>
            <a:ext cx="314007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 descr="C:\Users\Юрик\Pictures\2014-03-02 наташа\наташа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6775" y="3581400"/>
            <a:ext cx="31972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5774" y="548680"/>
            <a:ext cx="534389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экспериментирование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56013" y="1290638"/>
            <a:ext cx="5487987" cy="5702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i="1">
                <a:latin typeface="Calibri" pitchFamily="34" charset="0"/>
                <a:cs typeface="Times New Roman" pitchFamily="18" charset="0"/>
              </a:rPr>
              <a:t>Экспериментирование</a:t>
            </a:r>
            <a:r>
              <a:rPr lang="ru-RU" sz="1600" b="1">
                <a:latin typeface="Calibri" pitchFamily="34" charset="0"/>
                <a:cs typeface="Times New Roman" pitchFamily="18" charset="0"/>
              </a:rPr>
              <a:t> и </a:t>
            </a:r>
            <a:r>
              <a:rPr lang="ru-RU" sz="1600" b="1" i="1">
                <a:latin typeface="Calibri" pitchFamily="34" charset="0"/>
                <a:cs typeface="Times New Roman" pitchFamily="18" charset="0"/>
              </a:rPr>
              <a:t>постановка опыта</a:t>
            </a:r>
            <a:r>
              <a:rPr lang="ru-RU" sz="1600" b="1">
                <a:latin typeface="Calibri" pitchFamily="34" charset="0"/>
                <a:cs typeface="Times New Roman" pitchFamily="18" charset="0"/>
              </a:rPr>
              <a:t> – деятельность, с помощью которой устанавливаются  причины  явлений, связей и отношений между предметами и явлениями.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i="1">
                <a:latin typeface="Calibri" pitchFamily="34" charset="0"/>
                <a:cs typeface="Times New Roman" pitchFamily="18" charset="0"/>
              </a:rPr>
              <a:t>Опыт</a:t>
            </a:r>
            <a:r>
              <a:rPr lang="ru-RU" sz="1600" b="1">
                <a:latin typeface="Calibri" pitchFamily="34" charset="0"/>
                <a:cs typeface="Times New Roman" pitchFamily="18" charset="0"/>
              </a:rPr>
              <a:t> всегда должен строиться на основе имеющихся представлений, которые дети получили в процессе наблюдений и труда.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latin typeface="Calibri" pitchFamily="34" charset="0"/>
                <a:cs typeface="Times New Roman" pitchFamily="18" charset="0"/>
              </a:rPr>
              <a:t>Опыты проводятся чаще всего в старших группах, а в младшей и средней группах используются отдельные поисковые действия.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latin typeface="Calibri" pitchFamily="34" charset="0"/>
                <a:cs typeface="Times New Roman" pitchFamily="18" charset="0"/>
              </a:rPr>
              <a:t> В каждом опыте раскрывается  причина наблюдаемого явления, дети должны самостоятельно подойти к суждениям, умозаключениям. Уточняются  их знания о свойствах и качествах объектов природы (о свойствах снега, воды, растений, об их изменениях и т. д.).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latin typeface="Calibri" pitchFamily="34" charset="0"/>
                <a:cs typeface="Times New Roman" pitchFamily="18" charset="0"/>
              </a:rPr>
              <a:t>Опыты способствуют формированию у детей познавательного интереса к природе, развивают наблюдательность, мыслительную деятельность.</a:t>
            </a:r>
            <a:endParaRPr lang="ru-RU" sz="16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1597025"/>
            <a:ext cx="335915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4497388"/>
            <a:ext cx="2212975" cy="213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670" y="374900"/>
            <a:ext cx="8093365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НАГЛЯДНО-ДЕМОНСТРАЦИОННЫЙ МАТЕРИАЛ</a:t>
            </a:r>
          </a:p>
        </p:txBody>
      </p:sp>
      <p:pic>
        <p:nvPicPr>
          <p:cNvPr id="31746" name="Рисунок 5" descr="C:\Users\Юрик\Pictures\2014-03-03 наталья\наталья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444625"/>
            <a:ext cx="3970338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6" descr="C:\Users\Юрик\Pictures\2014-03-03 наталья\наталья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650" y="4192588"/>
            <a:ext cx="397033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7" descr="C:\Users\Юрик\Pictures\2014-03-03 наталья\наталья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63" y="1444625"/>
            <a:ext cx="4122737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 descr="C:\Users\Юрик\Pictures\2014-03-03 наталья\наталья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263" y="1444625"/>
            <a:ext cx="488632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9E2687"/>
                </a:solidFill>
              </a:rPr>
              <a:t>ЭКОЛОГИЧЕСКАЯ БИБЛИОТЕКА</a:t>
            </a:r>
          </a:p>
        </p:txBody>
      </p:sp>
      <p:pic>
        <p:nvPicPr>
          <p:cNvPr id="32771" name="Рисунок 4" descr="C:\Users\Юрик\Pictures\2014-03-03 наталья\наталья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4192588"/>
            <a:ext cx="5192713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 descr="C:\Users\Юрик\Pictures\2014-03-03 наталья\наталья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7988" y="2665413"/>
            <a:ext cx="3656012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B31143"/>
                </a:solidFill>
              </a:rPr>
              <a:t>АКТУАЛЬНОСТЬ</a:t>
            </a:r>
            <a:endParaRPr lang="en-US" b="1" smtClean="0">
              <a:solidFill>
                <a:srgbClr val="B3114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63" y="1290638"/>
            <a:ext cx="8397875" cy="41243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900" smtClean="0"/>
          </a:p>
          <a:p>
            <a:pPr>
              <a:lnSpc>
                <a:spcPct val="60000"/>
              </a:lnSpc>
            </a:pPr>
            <a:r>
              <a:rPr lang="ru-RU" sz="2400" b="1" smtClean="0">
                <a:solidFill>
                  <a:srgbClr val="9E2687"/>
                </a:solidFill>
              </a:rPr>
              <a:t>Все мы – дети Природы. и с малых лет человек должен познавать её и непременно учиться любить; оберегать разумно, пользоваться, быть действительно созидающей, а не губительной частью мира.</a:t>
            </a:r>
          </a:p>
          <a:p>
            <a:pPr>
              <a:lnSpc>
                <a:spcPct val="60000"/>
              </a:lnSpc>
            </a:pPr>
            <a:endParaRPr lang="ru-RU" sz="2400" b="1" smtClean="0">
              <a:solidFill>
                <a:srgbClr val="9E2687"/>
              </a:solidFill>
            </a:endParaRPr>
          </a:p>
          <a:p>
            <a:pPr>
              <a:lnSpc>
                <a:spcPct val="60000"/>
              </a:lnSpc>
            </a:pPr>
            <a:r>
              <a:rPr lang="ru-RU" sz="2400" b="1" smtClean="0">
                <a:solidFill>
                  <a:srgbClr val="9E2687"/>
                </a:solidFill>
              </a:rPr>
              <a:t>Бережное отношение к природе и окружающей среде является важной традицией каждого человека. </a:t>
            </a:r>
          </a:p>
          <a:p>
            <a:pPr>
              <a:lnSpc>
                <a:spcPct val="60000"/>
              </a:lnSpc>
            </a:pPr>
            <a:endParaRPr lang="ru-RU" sz="2400" b="1" smtClean="0">
              <a:solidFill>
                <a:srgbClr val="9E2687"/>
              </a:solidFill>
            </a:endParaRPr>
          </a:p>
          <a:p>
            <a:pPr>
              <a:lnSpc>
                <a:spcPct val="60000"/>
              </a:lnSpc>
            </a:pPr>
            <a:r>
              <a:rPr lang="ru-RU" sz="2400" b="1" smtClean="0">
                <a:solidFill>
                  <a:srgbClr val="9E2687"/>
                </a:solidFill>
              </a:rPr>
              <a:t>Именно  в  дошкольном детстве нужно  закладывать основу  знаний  о  родной природе,  чтобы сформировать бережное и созидательное  отношение к ней.</a:t>
            </a:r>
            <a:endParaRPr lang="en-US" sz="2400" b="1" smtClean="0">
              <a:solidFill>
                <a:srgbClr val="9E26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63" y="274638"/>
            <a:ext cx="8389937" cy="1143000"/>
          </a:xfrm>
        </p:spPr>
        <p:txBody>
          <a:bodyPr>
            <a:normAutofit/>
          </a:bodyPr>
          <a:lstStyle/>
          <a:p>
            <a:r>
              <a:rPr lang="ru-RU" sz="4000" b="1" smtClean="0">
                <a:solidFill>
                  <a:srgbClr val="9E2687"/>
                </a:solidFill>
              </a:rPr>
              <a:t>МИНИ МУЗЕЙ НЕЖИВОЙ ПРИРОДЫ</a:t>
            </a:r>
          </a:p>
        </p:txBody>
      </p:sp>
      <p:pic>
        <p:nvPicPr>
          <p:cNvPr id="33794" name="Рисунок 2" descr="C:\Users\Юрик\Pictures\2014-03-03 наталья\наталья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63" y="1597025"/>
            <a:ext cx="320675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4" descr="C:\Users\Юрик\Pictures\2014-03-03 наталья\наталья 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813" y="2054225"/>
            <a:ext cx="49561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7079" y="4192525"/>
            <a:ext cx="7482545" cy="763525"/>
          </a:xfrm>
        </p:spPr>
        <p:txBody>
          <a:bodyPr/>
          <a:lstStyle/>
          <a:p>
            <a:r>
              <a:rPr lang="ru-RU" dirty="0" smtClean="0"/>
              <a:t>Знакомство с писателем Николаем Ивановичем Сладковым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01670" y="4956051"/>
            <a:ext cx="7635250" cy="1679754"/>
          </a:xfrm>
        </p:spPr>
        <p:txBody>
          <a:bodyPr/>
          <a:lstStyle/>
          <a:p>
            <a:r>
              <a:rPr lang="ru-RU" b="1" dirty="0" smtClean="0"/>
              <a:t>Дети узнали что в  книгах замечательного  писателя много интересных и познавательных случаев из жизни живой природы, зверей и птиц. Чего только нет в этих прекрасных изданиях, какие только тайны не раскрываются на страницах... Вот кем-то обкусанные грибы, а здесь кем-то погрызенные шишки, а тут расколотые орехи. Непременно узнать - что, как, почему происходит в лесу - вот настоящая задача для истинного любителя природы! А еще везде следы - большие и маленькие, царапины от когтей. Шаги проходившего, пробегавшего лесного зверья -  прямые и петляющие. Загадочные следы скрытных обитателей леса...</a:t>
            </a:r>
            <a:endParaRPr lang="ru-RU" b="1" dirty="0"/>
          </a:p>
        </p:txBody>
      </p:sp>
      <p:pic>
        <p:nvPicPr>
          <p:cNvPr id="7" name="Picture 2" descr="Николай Слад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4130" y="222195"/>
            <a:ext cx="4275740" cy="4025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6260" y="274638"/>
            <a:ext cx="8390539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в городскую детскую библиотеку</a:t>
            </a:r>
            <a:endParaRPr lang="ru-RU" dirty="0"/>
          </a:p>
        </p:txBody>
      </p:sp>
      <p:pic>
        <p:nvPicPr>
          <p:cNvPr id="7" name="Содержимое 6" descr="C:\Users\Юрик\Pictures\садик\IMAG0123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55" y="1443835"/>
            <a:ext cx="2980756" cy="228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Pictures\садик\IMAG0127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9050" y="1443834"/>
            <a:ext cx="2892744" cy="229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Pictures\садик\IMAG0128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55" y="4192525"/>
            <a:ext cx="3197654" cy="229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Pictures\садик\IMAG0130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4050" y="4039820"/>
            <a:ext cx="3409950" cy="244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Мы: Декабрь 200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0360" y="1901950"/>
            <a:ext cx="2286885" cy="372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023" y="109538"/>
            <a:ext cx="8551480" cy="1200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Экологический праздник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Путешествие в страну цветов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581400"/>
            <a:ext cx="4248150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>
                <a:latin typeface="Calibri" pitchFamily="34" charset="0"/>
                <a:cs typeface="Times New Roman" pitchFamily="18" charset="0"/>
              </a:rPr>
              <a:t>Праздники и развлечения. </a:t>
            </a:r>
          </a:p>
          <a:p>
            <a:r>
              <a:rPr lang="ru-RU" sz="1600" b="1">
                <a:latin typeface="Calibri" pitchFamily="34" charset="0"/>
                <a:cs typeface="Times New Roman" pitchFamily="18" charset="0"/>
              </a:rPr>
              <a:t>Их роль заключается в сильнейшем воздействии на эмоциональную сферу </a:t>
            </a:r>
            <a:br>
              <a:rPr lang="ru-RU" sz="1600" b="1">
                <a:latin typeface="Calibri" pitchFamily="34" charset="0"/>
                <a:cs typeface="Times New Roman" pitchFamily="18" charset="0"/>
              </a:rPr>
            </a:br>
            <a:r>
              <a:rPr lang="ru-RU" sz="1600" b="1">
                <a:latin typeface="Calibri" pitchFamily="34" charset="0"/>
                <a:cs typeface="Times New Roman" pitchFamily="18" charset="0"/>
              </a:rPr>
              <a:t>личности ребенка. </a:t>
            </a:r>
          </a:p>
          <a:p>
            <a:r>
              <a:rPr lang="ru-RU" sz="1600" b="1">
                <a:latin typeface="Calibri" pitchFamily="34" charset="0"/>
                <a:cs typeface="Times New Roman" pitchFamily="18" charset="0"/>
              </a:rPr>
              <a:t>Важно в таких праздниках не столько воспроизведение знакомых музыкальных произведений, стихотворений, игр, отгадывание загадок на темы природы, сколько включённость детей в переживание событий, </a:t>
            </a:r>
          </a:p>
          <a:p>
            <a:r>
              <a:rPr lang="ru-RU" sz="1600" b="1">
                <a:latin typeface="Calibri" pitchFamily="34" charset="0"/>
                <a:cs typeface="Times New Roman" pitchFamily="18" charset="0"/>
              </a:rPr>
              <a:t>в осознание экологических проблем, доступных пониманию детей.</a:t>
            </a:r>
            <a:endParaRPr lang="ru-RU" sz="1600" b="1">
              <a:latin typeface="Calibri" pitchFamily="34" charset="0"/>
            </a:endParaRPr>
          </a:p>
        </p:txBody>
      </p:sp>
      <p:pic>
        <p:nvPicPr>
          <p:cNvPr id="34819" name="Рисунок 5" descr="C:\Users\Юрик\Desktop\детский сад\IMG_9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0638"/>
            <a:ext cx="3267075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6" descr="C:\Users\Юрик\Desktop\детский сад\IMG_9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0388" y="1290638"/>
            <a:ext cx="33877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7" descr="C:\Users\Юрик\Desktop\детский сад\IMG_9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625" y="3673475"/>
            <a:ext cx="477837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http://im4-tub-ru.yandex.net/i?id=192590443-57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3925" y="1597025"/>
            <a:ext cx="1982788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296863" y="0"/>
            <a:ext cx="6259512" cy="129063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500" b="1" smtClean="0">
                <a:latin typeface="Mongolian Baiti"/>
                <a:ea typeface="Mongolian Baiti"/>
                <a:cs typeface="Mongolian Baiti"/>
              </a:rPr>
              <a:t>Развлечение «День Нептуна»</a:t>
            </a:r>
            <a:br>
              <a:rPr lang="en-US" sz="2500" b="1" smtClean="0">
                <a:latin typeface="Mongolian Baiti"/>
                <a:ea typeface="Mongolian Baiti"/>
                <a:cs typeface="Mongolian Baiti"/>
              </a:rPr>
            </a:br>
            <a:r>
              <a:rPr lang="ru-RU" sz="2500" b="1" smtClean="0">
                <a:latin typeface="Mongolian Baiti"/>
                <a:ea typeface="Mongolian Baiti"/>
                <a:cs typeface="Mongolian Baiti"/>
              </a:rPr>
              <a:t>команда «</a:t>
            </a:r>
            <a:r>
              <a:rPr lang="en-US" sz="2500" b="1" smtClean="0">
                <a:latin typeface="Mongolian Baiti"/>
                <a:ea typeface="Mongolian Baiti"/>
                <a:cs typeface="Mongolian Baiti"/>
              </a:rPr>
              <a:t>ОСЬМИНОЖКИ</a:t>
            </a:r>
            <a:r>
              <a:rPr lang="ru-RU" sz="2500" b="1" smtClean="0">
                <a:latin typeface="Mongolian Baiti"/>
                <a:ea typeface="Mongolian Baiti"/>
                <a:cs typeface="Mongolian Baiti"/>
              </a:rPr>
              <a:t>»</a:t>
            </a:r>
            <a:endParaRPr lang="en-US" sz="2500" b="1" smtClean="0">
              <a:latin typeface="Mongolian Baiti"/>
              <a:ea typeface="Mongolian Baiti"/>
              <a:cs typeface="Mongolian Baiti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163" y="1366838"/>
            <a:ext cx="3000375" cy="2249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5413"/>
            <a:ext cx="3897313" cy="292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8550" y="3833813"/>
            <a:ext cx="4235450" cy="317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5675" y="239713"/>
            <a:ext cx="1652588" cy="242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174" y="548680"/>
            <a:ext cx="798167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Изготовление кормушек для птиц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1749425"/>
            <a:ext cx="2443162" cy="3663950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3808413" y="1138238"/>
            <a:ext cx="47339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Совместное с взрослым изготовление кормушек для птиц способствует участию детей в природоохранной деятельности</a:t>
            </a:r>
            <a:r>
              <a:rPr lang="ru-RU" sz="1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ru-RU">
              <a:latin typeface="Calibri" pitchFamily="34" charset="0"/>
            </a:endParaRPr>
          </a:p>
        </p:txBody>
      </p:sp>
      <p:pic>
        <p:nvPicPr>
          <p:cNvPr id="36868" name="Рисунок 6" descr="C:\Users\Юрик\Pictures\2014-03-03 наталья\наталья 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825" y="2970213"/>
            <a:ext cx="32194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04800"/>
            <a:ext cx="7543800" cy="884238"/>
          </a:xfrm>
          <a:ln w="57150">
            <a:solidFill>
              <a:schemeClr val="tx2"/>
            </a:solidFill>
          </a:ln>
        </p:spPr>
        <p:txBody>
          <a:bodyPr anchorCtr="1"/>
          <a:lstStyle/>
          <a:p>
            <a:r>
              <a:rPr lang="ru-RU" sz="4000" smtClean="0"/>
              <a:t>Результаты проекта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16013" y="1597025"/>
            <a:ext cx="7578725" cy="1831975"/>
          </a:xfrm>
          <a:ln w="57150">
            <a:solidFill>
              <a:schemeClr val="tx2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 </a:t>
            </a:r>
            <a:r>
              <a:rPr lang="ru-RU" sz="2400" dirty="0" smtClean="0"/>
              <a:t>ПОВЫСИЛСЯ УРОВЕНЬ НРАВСТВЕННОЙ И ЭКОЛОГИЧЕСКОЙ КУЛЬТУРЫ ДОШКОЛЬНИКОВ; ВОЗРОС ПРОЦЕНТ УСВОЕНИЯ ПРОГРАММНОГО И ТЕМАТИЧЕСКОГО ФАКУЛЬТАТИВНОГО (ЭКОЛОГИЧЕСКОГО) МАТЕРИАЛА.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</p:txBody>
      </p:sp>
      <p:pic>
        <p:nvPicPr>
          <p:cNvPr id="37891" name="Рисунок 3" descr="C:\Users\Юрик\Pictures\2014-03-03 наталья\наталья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263" y="3733800"/>
            <a:ext cx="5829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5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476250"/>
            <a:ext cx="7124700" cy="59769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>
                <a:solidFill>
                  <a:schemeClr val="bg1"/>
                </a:solidFill>
              </a:rPr>
              <a:t>Подводя итог вышесказанному, в настоящее время коллектив нашего дошкольного учреждения продолжает работу по избранным ранее приоритетным направлениям (художественно-эстетическое развитие детей; нравственно-патриотическое воспитание детей; охрана и укрепление здоровья детей). Но как диктует время, без экологических основ всё это не позволит нам перейти на качественно новый этап в развитии и образовании  детей.</a:t>
            </a:r>
            <a:endParaRPr lang="ru-RU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5"/>
          <p:cNvSpPr>
            <a:spLocks noGrp="1"/>
          </p:cNvSpPr>
          <p:nvPr>
            <p:ph type="title"/>
          </p:nvPr>
        </p:nvSpPr>
        <p:spPr>
          <a:xfrm>
            <a:off x="296863" y="4192588"/>
            <a:ext cx="5802312" cy="2138362"/>
          </a:xfrm>
        </p:spPr>
        <p:txBody>
          <a:bodyPr/>
          <a:lstStyle/>
          <a:p>
            <a:r>
              <a:rPr lang="ru-RU" dirty="0" smtClean="0"/>
              <a:t>Воспитатели: </a:t>
            </a:r>
            <a:br>
              <a:rPr lang="ru-RU" dirty="0" smtClean="0"/>
            </a:br>
            <a:r>
              <a:rPr lang="ru-RU" dirty="0" smtClean="0"/>
              <a:t>Малькова Н.П</a:t>
            </a:r>
            <a:r>
              <a:rPr lang="ru-RU" smtClean="0"/>
              <a:t>.                            </a:t>
            </a:r>
            <a:endParaRPr lang="ru-RU" dirty="0" smtClean="0"/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1976438" y="1444625"/>
            <a:ext cx="6710362" cy="30527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800" b="1" i="1" smtClean="0">
                <a:solidFill>
                  <a:schemeClr val="bg1"/>
                </a:solidFill>
              </a:rPr>
              <a:t>Спасибо за внимание!</a:t>
            </a:r>
          </a:p>
          <a:p>
            <a:pPr marL="0" indent="0" algn="ctr">
              <a:buFont typeface="Arial" charset="0"/>
              <a:buNone/>
            </a:pPr>
            <a:r>
              <a:rPr lang="ru-RU" sz="4800" b="1" i="1" smtClean="0">
                <a:solidFill>
                  <a:schemeClr val="bg1"/>
                </a:solidFill>
              </a:rPr>
              <a:t>Любите и берегите природу!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28838" y="222250"/>
            <a:ext cx="5373687" cy="669925"/>
          </a:xfrm>
          <a:gradFill rotWithShape="1">
            <a:gsLst>
              <a:gs pos="0">
                <a:schemeClr val="accent1"/>
              </a:gs>
              <a:gs pos="100000">
                <a:srgbClr val="66FF99"/>
              </a:gs>
            </a:gsLst>
            <a:lin ang="18900000" scaled="1"/>
          </a:gra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smtClean="0">
                <a:solidFill>
                  <a:srgbClr val="CC3300"/>
                </a:solidFill>
              </a:rPr>
              <a:t>Проблемы</a:t>
            </a:r>
            <a:endParaRPr lang="en-US" sz="4000" b="1" smtClean="0">
              <a:solidFill>
                <a:srgbClr val="CC3300"/>
              </a:solidFill>
            </a:endParaRPr>
          </a:p>
        </p:txBody>
      </p:sp>
      <p:grpSp>
        <p:nvGrpSpPr>
          <p:cNvPr id="18434" name="Group 17"/>
          <p:cNvGrpSpPr>
            <a:grpSpLocks/>
          </p:cNvGrpSpPr>
          <p:nvPr/>
        </p:nvGrpSpPr>
        <p:grpSpPr bwMode="auto">
          <a:xfrm>
            <a:off x="3048000" y="3429000"/>
            <a:ext cx="1041400" cy="1052513"/>
            <a:chOff x="1928" y="2072"/>
            <a:chExt cx="656" cy="663"/>
          </a:xfrm>
        </p:grpSpPr>
        <p:pic>
          <p:nvPicPr>
            <p:cNvPr id="18509" name="Picture 18" descr="circuler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27" name="Oval 19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2353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latin typeface="+mn-lt"/>
              </a:endParaRPr>
            </a:p>
          </p:txBody>
        </p:sp>
        <p:grpSp>
          <p:nvGrpSpPr>
            <p:cNvPr id="18511" name="Group 20"/>
            <p:cNvGrpSpPr>
              <a:grpSpLocks/>
            </p:cNvGrpSpPr>
            <p:nvPr/>
          </p:nvGrpSpPr>
          <p:grpSpPr bwMode="auto">
            <a:xfrm>
              <a:off x="1974" y="2604"/>
              <a:ext cx="575" cy="110"/>
              <a:chOff x="3704" y="1872"/>
              <a:chExt cx="827" cy="156"/>
            </a:xfrm>
          </p:grpSpPr>
          <p:grpSp>
            <p:nvGrpSpPr>
              <p:cNvPr id="18512" name="Group 21"/>
              <p:cNvGrpSpPr>
                <a:grpSpLocks/>
              </p:cNvGrpSpPr>
              <p:nvPr/>
            </p:nvGrpSpPr>
            <p:grpSpPr bwMode="auto">
              <a:xfrm rot="-1297425" flipH="1" flipV="1">
                <a:off x="3850" y="1872"/>
                <a:ext cx="681" cy="150"/>
                <a:chOff x="1565" y="2568"/>
                <a:chExt cx="1118" cy="279"/>
              </a:xfrm>
            </p:grpSpPr>
            <p:sp>
              <p:nvSpPr>
                <p:cNvPr id="18518" name="AutoShape 2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9" name="AutoShape 2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20" name="AutoShape 2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21" name="AutoShape 2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8513" name="Group 26"/>
              <p:cNvGrpSpPr>
                <a:grpSpLocks/>
              </p:cNvGrpSpPr>
              <p:nvPr/>
            </p:nvGrpSpPr>
            <p:grpSpPr bwMode="auto">
              <a:xfrm rot="56115" flipH="1" flipV="1">
                <a:off x="3704" y="1878"/>
                <a:ext cx="681" cy="150"/>
                <a:chOff x="1565" y="2568"/>
                <a:chExt cx="1118" cy="279"/>
              </a:xfrm>
            </p:grpSpPr>
            <p:sp>
              <p:nvSpPr>
                <p:cNvPr id="18514" name="AutoShape 2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5" name="AutoShape 2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6" name="AutoShape 2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7" name="AutoShape 3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4999038" y="3460750"/>
            <a:ext cx="1041400" cy="1050925"/>
            <a:chOff x="3149" y="2079"/>
            <a:chExt cx="656" cy="662"/>
          </a:xfrm>
        </p:grpSpPr>
        <p:pic>
          <p:nvPicPr>
            <p:cNvPr id="18496" name="Picture 32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3149" y="2079"/>
              <a:ext cx="656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41" name="Oval 33"/>
            <p:cNvSpPr>
              <a:spLocks noChangeArrowheads="1"/>
            </p:cNvSpPr>
            <p:nvPr/>
          </p:nvSpPr>
          <p:spPr bwMode="lt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2353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latin typeface="+mn-lt"/>
              </a:endParaRPr>
            </a:p>
          </p:txBody>
        </p:sp>
        <p:grpSp>
          <p:nvGrpSpPr>
            <p:cNvPr id="18498" name="Group 34"/>
            <p:cNvGrpSpPr>
              <a:grpSpLocks/>
            </p:cNvGrpSpPr>
            <p:nvPr/>
          </p:nvGrpSpPr>
          <p:grpSpPr bwMode="auto">
            <a:xfrm>
              <a:off x="3195" y="2610"/>
              <a:ext cx="575" cy="111"/>
              <a:chOff x="3704" y="1872"/>
              <a:chExt cx="827" cy="156"/>
            </a:xfrm>
          </p:grpSpPr>
          <p:grpSp>
            <p:nvGrpSpPr>
              <p:cNvPr id="18499" name="Group 35"/>
              <p:cNvGrpSpPr>
                <a:grpSpLocks/>
              </p:cNvGrpSpPr>
              <p:nvPr/>
            </p:nvGrpSpPr>
            <p:grpSpPr bwMode="auto">
              <a:xfrm rot="-1297425" flipH="1" flipV="1">
                <a:off x="3850" y="1872"/>
                <a:ext cx="681" cy="150"/>
                <a:chOff x="1565" y="2568"/>
                <a:chExt cx="1118" cy="279"/>
              </a:xfrm>
            </p:grpSpPr>
            <p:sp>
              <p:nvSpPr>
                <p:cNvPr id="18505" name="AutoShape 36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6" name="AutoShape 37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7" name="AutoShape 38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8" name="AutoShape 39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8500" name="Group 40"/>
              <p:cNvGrpSpPr>
                <a:grpSpLocks/>
              </p:cNvGrpSpPr>
              <p:nvPr/>
            </p:nvGrpSpPr>
            <p:grpSpPr bwMode="auto">
              <a:xfrm rot="56115" flipH="1" flipV="1">
                <a:off x="3704" y="1878"/>
                <a:ext cx="681" cy="150"/>
                <a:chOff x="1565" y="2568"/>
                <a:chExt cx="1118" cy="279"/>
              </a:xfrm>
            </p:grpSpPr>
            <p:sp>
              <p:nvSpPr>
                <p:cNvPr id="18501" name="AutoShape 41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2" name="AutoShape 42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3" name="AutoShape 43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4" name="AutoShape 44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18436" name="Group 45"/>
          <p:cNvGrpSpPr>
            <a:grpSpLocks/>
          </p:cNvGrpSpPr>
          <p:nvPr/>
        </p:nvGrpSpPr>
        <p:grpSpPr bwMode="auto">
          <a:xfrm>
            <a:off x="6934200" y="3429000"/>
            <a:ext cx="1041400" cy="1050925"/>
            <a:chOff x="4385" y="2074"/>
            <a:chExt cx="656" cy="662"/>
          </a:xfrm>
        </p:grpSpPr>
        <p:pic>
          <p:nvPicPr>
            <p:cNvPr id="18483" name="Picture 46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55" name="Oval 47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latin typeface="+mn-lt"/>
              </a:endParaRPr>
            </a:p>
          </p:txBody>
        </p:sp>
        <p:grpSp>
          <p:nvGrpSpPr>
            <p:cNvPr id="18485" name="Group 48"/>
            <p:cNvGrpSpPr>
              <a:grpSpLocks/>
            </p:cNvGrpSpPr>
            <p:nvPr/>
          </p:nvGrpSpPr>
          <p:grpSpPr bwMode="auto">
            <a:xfrm>
              <a:off x="4431" y="2605"/>
              <a:ext cx="575" cy="111"/>
              <a:chOff x="3704" y="1872"/>
              <a:chExt cx="827" cy="156"/>
            </a:xfrm>
          </p:grpSpPr>
          <p:grpSp>
            <p:nvGrpSpPr>
              <p:cNvPr id="18486" name="Group 49"/>
              <p:cNvGrpSpPr>
                <a:grpSpLocks/>
              </p:cNvGrpSpPr>
              <p:nvPr/>
            </p:nvGrpSpPr>
            <p:grpSpPr bwMode="auto">
              <a:xfrm rot="-1297425" flipH="1" flipV="1">
                <a:off x="3850" y="1872"/>
                <a:ext cx="681" cy="150"/>
                <a:chOff x="1565" y="2568"/>
                <a:chExt cx="1118" cy="279"/>
              </a:xfrm>
            </p:grpSpPr>
            <p:sp>
              <p:nvSpPr>
                <p:cNvPr id="18492" name="AutoShape 5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3" name="AutoShape 5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4" name="AutoShape 5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5" name="AutoShape 5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8487" name="Group 54"/>
              <p:cNvGrpSpPr>
                <a:grpSpLocks/>
              </p:cNvGrpSpPr>
              <p:nvPr/>
            </p:nvGrpSpPr>
            <p:grpSpPr bwMode="auto">
              <a:xfrm rot="56115" flipH="1" flipV="1">
                <a:off x="3704" y="1878"/>
                <a:ext cx="681" cy="150"/>
                <a:chOff x="1565" y="2568"/>
                <a:chExt cx="1118" cy="279"/>
              </a:xfrm>
            </p:grpSpPr>
            <p:sp>
              <p:nvSpPr>
                <p:cNvPr id="18488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89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0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1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18437" name="Line 59"/>
          <p:cNvSpPr>
            <a:spLocks noChangeShapeType="1"/>
          </p:cNvSpPr>
          <p:nvPr/>
        </p:nvSpPr>
        <p:spPr bwMode="gray">
          <a:xfrm>
            <a:off x="1612900" y="46053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8" name="Line 60"/>
          <p:cNvSpPr>
            <a:spLocks noChangeShapeType="1"/>
          </p:cNvSpPr>
          <p:nvPr/>
        </p:nvSpPr>
        <p:spPr bwMode="gray">
          <a:xfrm flipH="1">
            <a:off x="857250" y="4949825"/>
            <a:ext cx="14954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9" name="Line 66"/>
          <p:cNvSpPr>
            <a:spLocks noChangeShapeType="1"/>
          </p:cNvSpPr>
          <p:nvPr/>
        </p:nvSpPr>
        <p:spPr bwMode="gray">
          <a:xfrm>
            <a:off x="7480300" y="30305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0" name="Line 67"/>
          <p:cNvSpPr>
            <a:spLocks noChangeShapeType="1"/>
          </p:cNvSpPr>
          <p:nvPr/>
        </p:nvSpPr>
        <p:spPr bwMode="gray">
          <a:xfrm flipH="1">
            <a:off x="6616700" y="3028950"/>
            <a:ext cx="16319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1" name="Line 69"/>
          <p:cNvSpPr>
            <a:spLocks noChangeShapeType="1"/>
          </p:cNvSpPr>
          <p:nvPr/>
        </p:nvSpPr>
        <p:spPr bwMode="gray">
          <a:xfrm>
            <a:off x="3581400" y="30305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2" name="Line 70"/>
          <p:cNvSpPr>
            <a:spLocks noChangeShapeType="1"/>
          </p:cNvSpPr>
          <p:nvPr/>
        </p:nvSpPr>
        <p:spPr bwMode="gray">
          <a:xfrm flipH="1">
            <a:off x="2657475" y="3028950"/>
            <a:ext cx="17716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3" name="Line 72"/>
          <p:cNvSpPr>
            <a:spLocks noChangeShapeType="1"/>
          </p:cNvSpPr>
          <p:nvPr/>
        </p:nvSpPr>
        <p:spPr bwMode="gray">
          <a:xfrm>
            <a:off x="5495925" y="46053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4" name="Line 73"/>
          <p:cNvSpPr>
            <a:spLocks noChangeShapeType="1"/>
          </p:cNvSpPr>
          <p:nvPr/>
        </p:nvSpPr>
        <p:spPr bwMode="gray">
          <a:xfrm flipH="1">
            <a:off x="4684713" y="4940300"/>
            <a:ext cx="15875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45" name="Picture 76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1350" y="3459163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77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925" y="3478213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78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7075" y="3468688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8" name="Group 79"/>
          <p:cNvGrpSpPr>
            <a:grpSpLocks/>
          </p:cNvGrpSpPr>
          <p:nvPr/>
        </p:nvGrpSpPr>
        <p:grpSpPr bwMode="auto">
          <a:xfrm>
            <a:off x="0" y="3206750"/>
            <a:ext cx="9144000" cy="1536700"/>
            <a:chOff x="0" y="2015"/>
            <a:chExt cx="5760" cy="968"/>
          </a:xfrm>
        </p:grpSpPr>
        <p:sp>
          <p:nvSpPr>
            <p:cNvPr id="18474" name="Rectangle 80"/>
            <p:cNvSpPr>
              <a:spLocks noChangeArrowheads="1"/>
            </p:cNvSpPr>
            <p:nvPr/>
          </p:nvSpPr>
          <p:spPr bwMode="ltGray">
            <a:xfrm>
              <a:off x="0" y="2475"/>
              <a:ext cx="624" cy="48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5" name="Rectangle 81"/>
            <p:cNvSpPr>
              <a:spLocks noChangeArrowheads="1"/>
            </p:cNvSpPr>
            <p:nvPr/>
          </p:nvSpPr>
          <p:spPr bwMode="ltGray">
            <a:xfrm>
              <a:off x="5088" y="2471"/>
              <a:ext cx="672" cy="48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6" name="Rectangle 82"/>
            <p:cNvSpPr>
              <a:spLocks noChangeArrowheads="1"/>
            </p:cNvSpPr>
            <p:nvPr/>
          </p:nvSpPr>
          <p:spPr bwMode="ltGray">
            <a:xfrm>
              <a:off x="1383" y="2475"/>
              <a:ext cx="501" cy="47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7" name="Rectangle 83"/>
            <p:cNvSpPr>
              <a:spLocks noChangeArrowheads="1"/>
            </p:cNvSpPr>
            <p:nvPr/>
          </p:nvSpPr>
          <p:spPr bwMode="ltGray">
            <a:xfrm>
              <a:off x="2639" y="2475"/>
              <a:ext cx="457" cy="47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8" name="Rectangle 84"/>
            <p:cNvSpPr>
              <a:spLocks noChangeArrowheads="1"/>
            </p:cNvSpPr>
            <p:nvPr/>
          </p:nvSpPr>
          <p:spPr bwMode="ltGray">
            <a:xfrm>
              <a:off x="3861" y="2475"/>
              <a:ext cx="476" cy="47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9" name="AutoShape 85"/>
            <p:cNvSpPr>
              <a:spLocks noChangeArrowheads="1"/>
            </p:cNvSpPr>
            <p:nvPr/>
          </p:nvSpPr>
          <p:spPr bwMode="ltGray">
            <a:xfrm>
              <a:off x="1839" y="2072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80" name="AutoShape 86"/>
            <p:cNvSpPr>
              <a:spLocks noChangeArrowheads="1"/>
            </p:cNvSpPr>
            <p:nvPr/>
          </p:nvSpPr>
          <p:spPr bwMode="ltGray">
            <a:xfrm>
              <a:off x="4297" y="2072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81" name="AutoShape 87"/>
            <p:cNvSpPr>
              <a:spLocks noChangeArrowheads="1"/>
            </p:cNvSpPr>
            <p:nvPr/>
          </p:nvSpPr>
          <p:spPr bwMode="ltGray">
            <a:xfrm flipV="1">
              <a:off x="603" y="2015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82" name="AutoShape 88"/>
            <p:cNvSpPr>
              <a:spLocks noChangeArrowheads="1"/>
            </p:cNvSpPr>
            <p:nvPr/>
          </p:nvSpPr>
          <p:spPr bwMode="ltGray">
            <a:xfrm flipV="1">
              <a:off x="3063" y="2015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8449" name="Rectangle 89"/>
          <p:cNvSpPr>
            <a:spLocks noChangeArrowheads="1"/>
          </p:cNvSpPr>
          <p:nvPr/>
        </p:nvSpPr>
        <p:spPr bwMode="gray">
          <a:xfrm>
            <a:off x="900113" y="188913"/>
            <a:ext cx="6302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50" name="Rectangle 91"/>
          <p:cNvSpPr>
            <a:spLocks noChangeArrowheads="1"/>
          </p:cNvSpPr>
          <p:nvPr/>
        </p:nvSpPr>
        <p:spPr bwMode="auto">
          <a:xfrm>
            <a:off x="395288" y="5013325"/>
            <a:ext cx="26638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Нарушение природного равновесия, ухудшение состояния воды, воздуха, земли</a:t>
            </a:r>
          </a:p>
        </p:txBody>
      </p:sp>
      <p:sp>
        <p:nvSpPr>
          <p:cNvPr id="18451" name="Rectangle 92"/>
          <p:cNvSpPr>
            <a:spLocks noChangeArrowheads="1"/>
          </p:cNvSpPr>
          <p:nvPr/>
        </p:nvSpPr>
        <p:spPr bwMode="auto">
          <a:xfrm>
            <a:off x="2209800" y="1524000"/>
            <a:ext cx="3429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Невысокий уровень экологической культуры экологического сознания у большей части населения</a:t>
            </a:r>
          </a:p>
          <a:p>
            <a:endParaRPr lang="ru-RU" sz="1600" b="1">
              <a:solidFill>
                <a:srgbClr val="080808"/>
              </a:solidFill>
              <a:latin typeface="Calibri" pitchFamily="34" charset="0"/>
            </a:endParaRPr>
          </a:p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</p:txBody>
      </p:sp>
      <p:sp>
        <p:nvSpPr>
          <p:cNvPr id="18452" name="Rectangle 95"/>
          <p:cNvSpPr>
            <a:spLocks noChangeArrowheads="1"/>
          </p:cNvSpPr>
          <p:nvPr/>
        </p:nvSpPr>
        <p:spPr bwMode="auto">
          <a:xfrm>
            <a:off x="4067175" y="5013325"/>
            <a:ext cx="3933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Необходимость интенсификации педагогического  труда, повышения его качества и результативности при  недостаточной готовности молодых педагогов к применению современных образовательных технологий.</a:t>
            </a:r>
          </a:p>
        </p:txBody>
      </p:sp>
      <p:sp>
        <p:nvSpPr>
          <p:cNvPr id="18453" name="Rectangle 96"/>
          <p:cNvSpPr>
            <a:spLocks noChangeArrowheads="1"/>
          </p:cNvSpPr>
          <p:nvPr/>
        </p:nvSpPr>
        <p:spPr bwMode="auto">
          <a:xfrm>
            <a:off x="5867400" y="1773238"/>
            <a:ext cx="28813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Недостаточная готовность</a:t>
            </a:r>
          </a:p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 и включенность родителей в образовательный процесс</a:t>
            </a:r>
          </a:p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Угроза здоровья и жизни людей, особенно детей.</a:t>
            </a:r>
          </a:p>
        </p:txBody>
      </p:sp>
      <p:grpSp>
        <p:nvGrpSpPr>
          <p:cNvPr id="18454" name="Group 102"/>
          <p:cNvGrpSpPr>
            <a:grpSpLocks/>
          </p:cNvGrpSpPr>
          <p:nvPr/>
        </p:nvGrpSpPr>
        <p:grpSpPr bwMode="auto">
          <a:xfrm>
            <a:off x="1096963" y="3457575"/>
            <a:ext cx="1041400" cy="1052513"/>
            <a:chOff x="691" y="2178"/>
            <a:chExt cx="656" cy="663"/>
          </a:xfrm>
        </p:grpSpPr>
        <p:grpSp>
          <p:nvGrpSpPr>
            <p:cNvPr id="18458" name="Group 3"/>
            <p:cNvGrpSpPr>
              <a:grpSpLocks/>
            </p:cNvGrpSpPr>
            <p:nvPr/>
          </p:nvGrpSpPr>
          <p:grpSpPr bwMode="auto">
            <a:xfrm>
              <a:off x="691" y="2178"/>
              <a:ext cx="656" cy="663"/>
              <a:chOff x="691" y="2077"/>
              <a:chExt cx="656" cy="663"/>
            </a:xfrm>
          </p:grpSpPr>
          <p:pic>
            <p:nvPicPr>
              <p:cNvPr id="18461" name="Picture 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691" y="2077"/>
                <a:ext cx="656" cy="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5413" name="Oval 5"/>
              <p:cNvSpPr>
                <a:spLocks noChangeArrowheads="1"/>
              </p:cNvSpPr>
              <p:nvPr/>
            </p:nvSpPr>
            <p:spPr bwMode="gray">
              <a:xfrm>
                <a:off x="691" y="2077"/>
                <a:ext cx="652" cy="66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chemeClr val="hlink">
                      <a:gamma/>
                      <a:tint val="22353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400">
                  <a:latin typeface="+mn-lt"/>
                </a:endParaRPr>
              </a:p>
            </p:txBody>
          </p:sp>
          <p:grpSp>
            <p:nvGrpSpPr>
              <p:cNvPr id="18463" name="Group 6"/>
              <p:cNvGrpSpPr>
                <a:grpSpLocks/>
              </p:cNvGrpSpPr>
              <p:nvPr/>
            </p:nvGrpSpPr>
            <p:grpSpPr bwMode="auto">
              <a:xfrm>
                <a:off x="737" y="2609"/>
                <a:ext cx="575" cy="110"/>
                <a:chOff x="3704" y="1872"/>
                <a:chExt cx="827" cy="156"/>
              </a:xfrm>
            </p:grpSpPr>
            <p:grpSp>
              <p:nvGrpSpPr>
                <p:cNvPr id="18464" name="Group 7"/>
                <p:cNvGrpSpPr>
                  <a:grpSpLocks/>
                </p:cNvGrpSpPr>
                <p:nvPr/>
              </p:nvGrpSpPr>
              <p:grpSpPr bwMode="auto">
                <a:xfrm rot="-1297425" flipH="1" flipV="1">
                  <a:off x="3850" y="1872"/>
                  <a:ext cx="681" cy="150"/>
                  <a:chOff x="1565" y="2568"/>
                  <a:chExt cx="1118" cy="279"/>
                </a:xfrm>
              </p:grpSpPr>
              <p:sp>
                <p:nvSpPr>
                  <p:cNvPr id="18470" name="AutoShape 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71" name="AutoShape 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72" name="AutoShape 1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73" name="AutoShape 1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18465" name="Group 12"/>
                <p:cNvGrpSpPr>
                  <a:grpSpLocks/>
                </p:cNvGrpSpPr>
                <p:nvPr/>
              </p:nvGrpSpPr>
              <p:grpSpPr bwMode="auto">
                <a:xfrm rot="56115" flipH="1" flipV="1">
                  <a:off x="3704" y="1878"/>
                  <a:ext cx="681" cy="150"/>
                  <a:chOff x="1565" y="2568"/>
                  <a:chExt cx="1118" cy="279"/>
                </a:xfrm>
              </p:grpSpPr>
              <p:sp>
                <p:nvSpPr>
                  <p:cNvPr id="18466" name="AutoShape 1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67" name="AutoShape 1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68" name="AutoShape 1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69" name="AutoShape 1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</p:grpSp>
          </p:grpSp>
        </p:grpSp>
        <p:pic>
          <p:nvPicPr>
            <p:cNvPr id="18459" name="Picture 75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9" y="2185"/>
              <a:ext cx="520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0" name="Text Box 97"/>
            <p:cNvSpPr txBox="1">
              <a:spLocks noChangeArrowheads="1"/>
            </p:cNvSpPr>
            <p:nvPr/>
          </p:nvSpPr>
          <p:spPr bwMode="auto">
            <a:xfrm>
              <a:off x="793" y="2341"/>
              <a:ext cx="40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latin typeface="Calibri" pitchFamily="34" charset="0"/>
                </a:rPr>
                <a:t>1</a:t>
              </a:r>
            </a:p>
          </p:txBody>
        </p:sp>
      </p:grpSp>
      <p:sp>
        <p:nvSpPr>
          <p:cNvPr id="18455" name="Text Box 98"/>
          <p:cNvSpPr txBox="1">
            <a:spLocks noChangeArrowheads="1"/>
          </p:cNvSpPr>
          <p:nvPr/>
        </p:nvSpPr>
        <p:spPr bwMode="auto">
          <a:xfrm>
            <a:off x="3200400" y="3733800"/>
            <a:ext cx="64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Calibri" pitchFamily="34" charset="0"/>
              </a:rPr>
              <a:t>2</a:t>
            </a:r>
          </a:p>
        </p:txBody>
      </p:sp>
      <p:sp>
        <p:nvSpPr>
          <p:cNvPr id="18456" name="Text Box 99"/>
          <p:cNvSpPr txBox="1">
            <a:spLocks noChangeArrowheads="1"/>
          </p:cNvSpPr>
          <p:nvPr/>
        </p:nvSpPr>
        <p:spPr bwMode="auto">
          <a:xfrm>
            <a:off x="5181600" y="3733800"/>
            <a:ext cx="64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Calibri" pitchFamily="34" charset="0"/>
              </a:rPr>
              <a:t>3</a:t>
            </a:r>
          </a:p>
        </p:txBody>
      </p:sp>
      <p:sp>
        <p:nvSpPr>
          <p:cNvPr id="18457" name="Text Box 100"/>
          <p:cNvSpPr txBox="1">
            <a:spLocks noChangeArrowheads="1"/>
          </p:cNvSpPr>
          <p:nvPr/>
        </p:nvSpPr>
        <p:spPr bwMode="auto">
          <a:xfrm>
            <a:off x="7162800" y="3733800"/>
            <a:ext cx="649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2238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ЦЕЛЬ: сформировать активно-нравственную позицию ребенка в бережном отношении к природе.</a:t>
            </a:r>
            <a:endParaRPr lang="en-US" b="1" dirty="0"/>
          </a:p>
        </p:txBody>
      </p:sp>
      <p:pic>
        <p:nvPicPr>
          <p:cNvPr id="174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6863" y="1138238"/>
            <a:ext cx="2595562" cy="3054350"/>
          </a:xfrm>
        </p:spPr>
      </p:pic>
      <p:pic>
        <p:nvPicPr>
          <p:cNvPr id="1741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4375" y="4192588"/>
            <a:ext cx="3349625" cy="2513012"/>
          </a:xfrm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300538"/>
            <a:ext cx="327977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0" descr="C:\Users\Юрик\Pictures\2014-02-25 наташа\наташа 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613" y="2054225"/>
            <a:ext cx="2136775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11" descr="C:\Users\Юрик\Pictures\2014-02-25 наташа\наташа 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4375" y="1444625"/>
            <a:ext cx="33496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49263" y="222250"/>
            <a:ext cx="8237537" cy="5954713"/>
          </a:xfrm>
        </p:spPr>
        <p:txBody>
          <a:bodyPr rtlCol="0">
            <a:normAutofit fontScale="47500" lnSpcReduction="20000"/>
          </a:bodyPr>
          <a:lstStyle/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A50021"/>
                </a:solidFill>
              </a:rPr>
              <a:t>Задачи: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200" b="1" u="sng" dirty="0" smtClean="0">
                <a:solidFill>
                  <a:srgbClr val="A50021"/>
                </a:solidFill>
              </a:rPr>
              <a:t>Обучающие: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Уточнить знания детей о последовательности сезонных изменений  в  природе.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Учить устанавливать связи  между изменениями в живой  природе.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Помочь ребенку усвоить правила поведения и общения с миром природы.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200" b="1" u="sng" dirty="0" smtClean="0">
                <a:solidFill>
                  <a:srgbClr val="A50021"/>
                </a:solidFill>
              </a:rPr>
              <a:t>Развивающие: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Развивать интерес, эмоциональную отзывчивость к жизни живой и неживой природы;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Развивать стремление осуществлять с природными объектами позитивное  взаимодействие, учитывая их особенности;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Развивать  любознательность, сочувствие;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Привлекать родителей к совместной деятельности ( изготовление пособий, поделок, рисунков и т.д.).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200" b="1" u="sng" dirty="0" smtClean="0">
                <a:solidFill>
                  <a:srgbClr val="A50021"/>
                </a:solidFill>
              </a:rPr>
              <a:t>Воспитывающие 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Воспитывать чувство любви к природе нашей  родины;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Воспитывать осознанное, бережное отношение к живой природе.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Прививать любовь к родной природе, подводить к пониманию её хрупкой красоты, формировать бережное к ней отношение.</a:t>
            </a:r>
            <a:endParaRPr lang="ru-RU" sz="4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smtClean="0"/>
              <a:t>ПЛАН РЕАЛИЗАЦИИ ПРОЕКТА</a:t>
            </a:r>
          </a:p>
        </p:txBody>
      </p:sp>
      <p:sp>
        <p:nvSpPr>
          <p:cNvPr id="21506" name="Текст 5"/>
          <p:cNvSpPr>
            <a:spLocks noGrp="1"/>
          </p:cNvSpPr>
          <p:nvPr>
            <p:ph type="body" idx="1"/>
          </p:nvPr>
        </p:nvSpPr>
        <p:spPr>
          <a:xfrm>
            <a:off x="457200" y="1138238"/>
            <a:ext cx="4040188" cy="611187"/>
          </a:xfrm>
        </p:spPr>
        <p:txBody>
          <a:bodyPr/>
          <a:lstStyle/>
          <a:p>
            <a:pPr algn="ctr"/>
            <a:r>
              <a:rPr lang="ru-RU" sz="2800" smtClean="0"/>
              <a:t>С детьми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" y="1749425"/>
            <a:ext cx="4114800" cy="51085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sz="2000" b="1" dirty="0" smtClean="0"/>
              <a:t>Занятия;</a:t>
            </a:r>
          </a:p>
          <a:p>
            <a:pPr fontAlgn="auto">
              <a:spcAft>
                <a:spcPts val="0"/>
              </a:spcAft>
              <a:buClr>
                <a:schemeClr val="hlink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ru-RU" sz="2000" b="1" dirty="0" smtClean="0"/>
              <a:t>Беседы;</a:t>
            </a:r>
          </a:p>
          <a:p>
            <a:pPr fontAlgn="auto">
              <a:spcAft>
                <a:spcPts val="0"/>
              </a:spcAft>
              <a:buClr>
                <a:schemeClr val="hlink"/>
              </a:buClr>
              <a:buFont typeface="Arial" pitchFamily="34" charset="0"/>
              <a:buNone/>
              <a:defRPr/>
            </a:pPr>
            <a:r>
              <a:rPr lang="ru-RU" sz="2000" b="1" dirty="0" smtClean="0"/>
              <a:t>-Экологические сказки;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-Рассматривание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альбомов о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 временах года;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-Познавательные игры;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-Экскурсии по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экологическим тропам: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 В гости  к  природе»;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-Творческая  мастерская;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-Экологический  праздник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«Путешествие в страну цветов»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/>
          </a:p>
        </p:txBody>
      </p:sp>
      <p:sp>
        <p:nvSpPr>
          <p:cNvPr id="2150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138238"/>
            <a:ext cx="4041775" cy="611187"/>
          </a:xfrm>
        </p:spPr>
        <p:txBody>
          <a:bodyPr/>
          <a:lstStyle/>
          <a:p>
            <a:pPr algn="ctr"/>
            <a:r>
              <a:rPr lang="ru-RU" sz="2800" smtClean="0"/>
              <a:t>С родителями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645025" y="1749425"/>
            <a:ext cx="4041775" cy="4886325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Экологическая акция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«Цвети наш детский сад»;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Изготовление  поделок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Из природного материала;-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-Выставка рисунков: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 « Сохраним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родную природу»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Консультации: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« Войди в природу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другом»;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« Научите детей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 радоваться природе»;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785" y="274638"/>
            <a:ext cx="762701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Участники проекта – воспитатели, дети, родители подготовительной группы.</a:t>
            </a:r>
            <a:endParaRPr lang="en-US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4038" y="1749425"/>
            <a:ext cx="7045325" cy="4865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085975"/>
          </a:xfrm>
        </p:spPr>
        <p:txBody>
          <a:bodyPr/>
          <a:lstStyle/>
          <a:p>
            <a:r>
              <a:rPr lang="ru-RU" sz="4000" b="1" u="sng" smtClean="0">
                <a:solidFill>
                  <a:srgbClr val="FF0000"/>
                </a:solidFill>
                <a:latin typeface="Garamond" pitchFamily="18" charset="0"/>
              </a:rPr>
              <a:t>	 </a:t>
            </a:r>
            <a:r>
              <a:rPr lang="ru-RU" sz="4000" b="1" u="sng" smtClean="0">
                <a:solidFill>
                  <a:srgbClr val="9E2687"/>
                </a:solidFill>
                <a:latin typeface="Garamond" pitchFamily="18" charset="0"/>
              </a:rPr>
              <a:t>Команда: «ЭкоЗнайки»</a:t>
            </a:r>
            <a:br>
              <a:rPr lang="ru-RU" sz="4000" b="1" u="sng" smtClean="0">
                <a:solidFill>
                  <a:srgbClr val="9E2687"/>
                </a:solidFill>
                <a:latin typeface="Garamond" pitchFamily="18" charset="0"/>
              </a:rPr>
            </a:br>
            <a:r>
              <a:rPr lang="ru-RU" sz="4000" b="1" u="sng" smtClean="0">
                <a:solidFill>
                  <a:srgbClr val="FF0000"/>
                </a:solidFill>
                <a:latin typeface="Garamond" pitchFamily="18" charset="0"/>
              </a:rPr>
              <a:t/>
            </a:r>
            <a:br>
              <a:rPr lang="ru-RU" sz="4000" b="1" u="sng" smtClean="0">
                <a:solidFill>
                  <a:srgbClr val="FF0000"/>
                </a:solidFill>
                <a:latin typeface="Garamond" pitchFamily="18" charset="0"/>
              </a:rPr>
            </a:br>
            <a:endParaRPr lang="ru-RU" sz="4000" b="1" u="sng" smtClean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296863" y="1290638"/>
            <a:ext cx="8093075" cy="480536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b="1" dirty="0" smtClean="0">
                <a:solidFill>
                  <a:srgbClr val="9E2687"/>
                </a:solidFill>
              </a:rPr>
              <a:t>Наш девиз: «Любить, творить преумножать  богатство   зеленого мира».  </a:t>
            </a:r>
          </a:p>
        </p:txBody>
      </p:sp>
      <p:pic>
        <p:nvPicPr>
          <p:cNvPr id="20483" name="Рисунок 5" descr="C:\Users\Юрик\Desktop\детский сад\фото 12\IMAG0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513013"/>
            <a:ext cx="3948113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 descr="C:\Users\Юрик\Pictures\2014-02-25 наташа\наташа 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75" y="2241333"/>
            <a:ext cx="2595985" cy="40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76438" y="274638"/>
            <a:ext cx="6710362" cy="1143000"/>
          </a:xfrm>
        </p:spPr>
        <p:txBody>
          <a:bodyPr/>
          <a:lstStyle/>
          <a:p>
            <a:r>
              <a:rPr lang="ru-RU" sz="3200" b="1" smtClean="0">
                <a:solidFill>
                  <a:srgbClr val="9E2687"/>
                </a:solidFill>
              </a:rPr>
              <a:t>ПРЕДМЕТНО-РАЗВИВАЮЩАЯ СРЕДА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49263" y="1138238"/>
            <a:ext cx="8237537" cy="4581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endParaRPr lang="ru-RU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Огород на подоконнике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Мини музей неживой природы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Лаборатория юного эколога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Комнатные растения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Центр экологического творчества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Театр экологических сказок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Уголок умелых ручек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Экологическая библиотека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7875</TotalTime>
  <Words>957</Words>
  <Application>Microsoft Office PowerPoint</Application>
  <PresentationFormat>Экран (4:3)</PresentationFormat>
  <Paragraphs>120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     ЭКОЛОГИЧЕСКИЙ  ПРОЕКТ  «Мир зеленый, мир  живой дарит радость нам с тобой» </vt:lpstr>
      <vt:lpstr>АКТУАЛЬНОСТЬ</vt:lpstr>
      <vt:lpstr>Проблемы</vt:lpstr>
      <vt:lpstr>ЦЕЛЬ: сформировать активно-нравственную позицию ребенка в бережном отношении к природе.</vt:lpstr>
      <vt:lpstr>Слайд 5</vt:lpstr>
      <vt:lpstr>ПЛАН РЕАЛИЗАЦИИ ПРОЕКТА</vt:lpstr>
      <vt:lpstr>Участники проекта – воспитатели, дети, родители подготовительной группы.</vt:lpstr>
      <vt:lpstr>  Команда: «ЭкоЗнайки»  </vt:lpstr>
      <vt:lpstr>ПРЕДМЕТНО-РАЗВИВАЮЩАЯ СРЕДА</vt:lpstr>
      <vt:lpstr>ОГОРОД НА ПОДОКОННИКЕ</vt:lpstr>
      <vt:lpstr>ЦЕНТР ЭКОЛОГИЧЕСКОГО ТВОРЧЕСТВА</vt:lpstr>
      <vt:lpstr>Фантазируем с пластилином и с тестом</vt:lpstr>
      <vt:lpstr>Фантазируем с осенними листочками</vt:lpstr>
      <vt:lpstr>Театр экологических сказок</vt:lpstr>
      <vt:lpstr>Фотовыставка «Мы и природа»</vt:lpstr>
      <vt:lpstr>Слайд 16</vt:lpstr>
      <vt:lpstr>Слайд 17</vt:lpstr>
      <vt:lpstr>Слайд 18</vt:lpstr>
      <vt:lpstr>ЭКОЛОГИЧЕСКАЯ БИБЛИОТЕКА</vt:lpstr>
      <vt:lpstr>МИНИ МУЗЕЙ НЕЖИВОЙ ПРИРОДЫ</vt:lpstr>
      <vt:lpstr>Знакомство с писателем Николаем Ивановичем Сладковым</vt:lpstr>
      <vt:lpstr>Экскурсия в городскую детскую библиотеку</vt:lpstr>
      <vt:lpstr>Слайд 23</vt:lpstr>
      <vt:lpstr>Развлечение «День Нептуна» команда «ОСЬМИНОЖКИ»</vt:lpstr>
      <vt:lpstr>Слайд 25</vt:lpstr>
      <vt:lpstr>Результаты проекта</vt:lpstr>
      <vt:lpstr>Слайд 27</vt:lpstr>
      <vt:lpstr>Воспитатели:  Малькова Н.П.                          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Юрик</cp:lastModifiedBy>
  <cp:revision>134</cp:revision>
  <dcterms:created xsi:type="dcterms:W3CDTF">2013-08-21T19:17:07Z</dcterms:created>
  <dcterms:modified xsi:type="dcterms:W3CDTF">2016-03-02T18:57:25Z</dcterms:modified>
</cp:coreProperties>
</file>