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68C28-CD00-430B-8EC4-4386060D7059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56193C-00FA-449B-9401-9C31FFBC7F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0%D1%85%D0%B8%D1%82%D0%B5%D0%BA%D1%82%D1%83%D1%80%D0%B0" TargetMode="External"/><Relationship Id="rId2" Type="http://schemas.openxmlformats.org/officeDocument/2006/relationships/hyperlink" Target="http://ru.wikipedia.org/wiki/%D0%9F%D1%81%D0%B5%D0%B2%D0%B4%D0%BE%D1%80%D1%83%D1%81%D1%81%D0%BA%D0%B8%D0%B9_%D1%81%D1%82%D0%B8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1%D1%82%D0%B0%D1%81%D0%BE%D0%B2,_%D0%92%D0%BB%D0%B0%D0%B4%D0%B8%D0%BC%D0%B8%D1%80_%D0%92%D0%B0%D1%81%D0%B8%D0%BB%D1%8C%D0%B5%D0%B2%D0%B8%D1%87" TargetMode="External"/><Relationship Id="rId4" Type="http://schemas.openxmlformats.org/officeDocument/2006/relationships/hyperlink" Target="http://ru.wikipedia.org/wiki/%D0%9C%D0%BE%D0%B3%D1%83%D1%87%D0%B0%D1%8F_%D0%BA%D1%83%D1%87%D0%BA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0%D0%B8%D0%B6" TargetMode="External"/><Relationship Id="rId2" Type="http://schemas.openxmlformats.org/officeDocument/2006/relationships/hyperlink" Target="http://ru.wikipedia.org/wiki/%D0%98%D0%BC%D0%BF%D0%B5%D1%80%D0%B0%D1%82%D0%BE%D1%80%D1%81%D0%BA%D0%B0%D1%8F_%D0%B0%D0%BA%D0%B0%D0%B4%D0%B5%D0%BC%D0%B8%D1%8F_%D1%85%D1%83%D0%B4%D0%BE%D0%B6%D0%B5%D1%81%D1%82%D0%B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B%D0%B8%D0%BC%D0%BE%D0%B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\&#1044;&#1086;&#1082;&#1091;&#1084;&#1077;&#1085;&#1090;&#1099;\&#1060;&#1086;&#1085;&#1086;&#1075;&#1088;\&#1060;&#1086;&#1085;&#1086;&#1075;&#1088;.%20&#1087;&#1086;%20&#1052;&#1091;&#1079;&#1083;&#1080;&#1090;\&#1056;&#1091;&#1089;&#1089;&#1082;&#1072;&#1103;%20&#1084;&#1091;&#1079;.%20mp3\&#1052;&#1091;&#1089;&#1086;&#1088;&#1075;&#1089;&#1082;&#1080;&#1081;%20&#1052;.&#1055;\&#1050;&#1072;&#1088;&#1090;.%20&#1089;%20&#1074;&#1099;&#1074;&#1089;&#1090;\01.&#1055;&#1088;&#1086;&#1075;&#1091;&#1083;&#1082;&#1072;%20(&#1092;-&#1085;&#1086;)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02.&#1043;&#1085;&#1086;&#1084;%20(&#1092;-&#1085;&#1086;).mp3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03.%20&#1057;&#1090;&#1072;&#1088;&#1099;&#1081;%20&#1079;&#1072;&#1084;&#1086;&#1082;.(&#1092;-&#1085;&#1086;).mp3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04.&#1058;&#1102;&#1080;&#1083;&#1100;&#1088;&#1080;&#1081;&#1089;&#1082;&#1080;&#1081;%20&#1089;&#1072;&#1076;%20&#1057;&#1089;&#1086;&#1088;&#1072;%20&#1076;&#1077;&#1090;&#1077;&#1081;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\&#1044;&#1086;&#1082;&#1091;&#1084;&#1077;&#1085;&#1090;&#1099;\&#1060;&#1086;&#1085;&#1086;&#1075;&#1088;\&#1060;&#1086;&#1085;&#1086;&#1075;&#1088;.%20&#1087;&#1086;%20&#1052;&#1091;&#1079;&#1083;&#1080;&#1090;\&#1056;&#1091;&#1089;&#1089;&#1082;&#1072;&#1103;%20&#1084;&#1091;&#1079;.%20mp3\&#1052;&#1091;&#1089;&#1086;&#1088;&#1075;&#1089;&#1082;&#1080;&#1081;%20&#1052;.&#1055;\&#1050;&#1072;&#1088;&#1090;.%20&#1089;%20&#1074;&#1099;&#1074;&#1089;&#1090;\05.%20&#1041;&#1099;&#1076;&#1083;&#1086;%20(&#1092;-&#1085;&#1086;).mp3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06.%20&#1054;&#1088;&#1082;.%20&#1073;&#1072;&#1083;&#1077;&#1090;%20&#1085;&#1077;&#1074;&#1099;&#1083;&#1091;&#1087;&#1080;&#1074;&#1096;&#1080;&#1093;&#1089;&#1103;%20&#1087;&#1090;&#1077;&#1085;&#1094;&#1086;&#1074;.mp3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&#1052;&#1091;&#1089;&#1086;&#1088;&#1075;&#1089;&#1082;&#1080;&#1081;%20&#8211;%20&#1050;&#1072;&#1088;&#1090;&#1080;&#1085;&#1082;&#1080;%20&#1089;%20&#1074;&#1099;&#1089;&#1090;&#1072;&#1074;&#1082;&#1080;%20(&#1076;&#1083;&#1103;%20&#1092;&#1086;&#1088;&#1090;&#1077;&#1087;&#1080;&#1072;&#1085;&#1086;)%20-%20&#1044;&#1074;&#1072;%20&#1077;&#1074;&#1088;&#1077;&#1103;,%20&#1073;&#1086;&#1075;&#1072;&#1090;&#1099;&#1081;%20&#1080;%20&#1073;&#1077;&#1076;&#1085;&#1099;&#1081;%20(www.petamusic.ru)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3;&#1086;&#1074;&#1072;&#1103;%20&#1087;&#1072;&#1087;&#1082;&#1072;\&#1044;&#1086;&#1082;&#1091;&#1084;&#1077;&#1085;&#1090;&#1099;\&#1060;&#1086;&#1085;&#1086;&#1075;&#1088;\&#1060;&#1086;&#1085;&#1086;&#1075;&#1088;.%20&#1087;&#1086;%20&#1052;&#1091;&#1079;&#1083;&#1080;&#1090;\&#1056;&#1091;&#1089;&#1089;&#1082;&#1072;&#1103;%20&#1084;&#1091;&#1079;.%20mp3\&#1052;&#1091;&#1089;&#1086;&#1088;&#1075;&#1089;&#1082;&#1080;&#1081;%20&#1052;.&#1055;\&#1050;&#1072;&#1088;&#1090;.%20&#1089;%20&#1074;&#1099;&#1074;&#1089;&#1090;\&#1048;&#1079;&#1073;&#1091;&#1096;&#1082;&#1072;%20&#1085;&#1072;%20&#1082;&#1091;&#1088;&#1100;&#1080;&#1093;%20&#1085;&#1086;&#1078;&#1082;&#1072;&#1093;%20(.mp3" TargetMode="Externa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29%20&#1041;&#1086;&#1075;&#1072;&#1090;&#1099;&#1088;&#1089;&#1082;&#1080;&#1077;%20&#1074;&#1086;&#1088;&#1086;&#1090;&#1072;%20(&#1092;-&#1085;&#1086;).mp3" TargetMode="Externa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ww\Desktop\&#1052;&#1072;&#1084;&#1072;\&#1057;&#1102;&#1080;&#1090;&#1072;%20mp3\&#1055;&#1072;&#1074;&#1072;&#1085;&#1072;%20&#1080;%20&#1075;&#1072;&#1083;&#1100;&#1103;&#1088;&#1076;&#1072;%20(&#1057;&#1102;&#1080;&#1090;&#1072;%20&#1076;&#1083;&#1103;%20&#1083;&#1102;&#1090;&#1085;&#1080;)V-Vavilov-Syuita-dlya-lyutni-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file:///C:\Users\www\Desktop\&#1052;&#1072;&#1084;&#1072;\&#1057;&#1102;&#1080;&#1090;&#1072;%20mp3\06&#1074;-&#1064;&#1091;&#1090;&#1082;&#1072;-&#1054;&#1088;&#1082;&#1077;&#1089;&#1090;&#1088;&#1086;&#1074;&#1072;&#1103;-&#1089;&#1102;&#1080;&#1090;&#1072;-2-&#1089;&#1080;-&#1084;&#1080;&#1085;&#1086;&#1088;(muzofon.com)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C:\Users\www\Desktop\&#1052;&#1072;&#1084;&#1072;\&#1057;&#1102;&#1080;&#1090;&#1072;%20mp3\-02-&#1050;&#1091;&#1088;&#1072;&#1085;&#1090;&#1072;(muzofon.com).mp3" TargetMode="External"/><Relationship Id="rId1" Type="http://schemas.openxmlformats.org/officeDocument/2006/relationships/audio" Target="file:///C:\Users\www\Desktop\&#1052;&#1072;&#1084;&#1072;\&#1057;&#1102;&#1080;&#1090;&#1072;%20mp3\01&#1072;-Allemande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www\Desktop\&#1052;&#1072;&#1084;&#1072;\&#1057;&#1102;&#1080;&#1090;&#1072;%20mp3\&#1064;&#1086;&#1087;&#1077;&#1085;.mp3" TargetMode="External"/><Relationship Id="rId1" Type="http://schemas.openxmlformats.org/officeDocument/2006/relationships/audio" Target="file:///C:\Users\www\Desktop\&#1052;&#1072;&#1084;&#1072;\&#1057;&#1102;&#1080;&#1090;&#1072;%20mp3\&#1050;&#1080;&#1072;&#1088;&#1080;&#1085;&#1072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www\Desktop\&#1052;&#1072;&#1084;&#1072;\&#1057;&#1102;&#1080;&#1090;&#1072;%20mp3\&#1069;&#1076;&#1074;&#1072;&#1088;&#1076;%20&#1043;&#1088;&#1080;&#1075;%20-%20&#1042;%20&#1087;&#1077;&#1097;&#1077;&#1088;&#1077;%20&#1075;&#1086;&#1088;&#1085;&#1086;&#1075;&#1086;%20&#1082;&#1086;&#1088;&#1086;&#1083;&#1103;%20(&#1055;&#1077;&#1088;%20&#1043;&#1102;&#1085;&#1090;,%20&#1089;&#1102;&#1080;&#1090;&#1072;%20&#8470;%201,%20&#1089;&#1086;&#1095;.%2046).mp3" TargetMode="External"/><Relationship Id="rId1" Type="http://schemas.openxmlformats.org/officeDocument/2006/relationships/audio" Target="file:///C:\Users\www\Desktop\&#1052;&#1072;&#1084;&#1072;\&#1057;&#1102;&#1080;&#1090;&#1072;%20mp3\&#1069;&#1076;&#1074;&#1072;&#1088;&#1076;%20%20&#1043;&#1088;&#1080;&#1075;%20-&#1059;&#1090;&#1088;&#1086;-.%20-&#1055;&#1077;&#1088;%20&#1043;&#1102;&#1085;&#1090;-%20%20-%20&#1051;&#1086;&#1085;&#1076;&#1086;&#1085;&#1089;&#1082;&#1080;&#1081;%20&#1050;&#1086;&#1088;&#1086;&#1083;&#1077;&#1074;&#1089;&#1082;&#1080;&#1081;%20&#1092;&#1080;&#1083;&#1072;&#1088;&#1084;&#1086;&#1085;&#1080;&#1095;&#1077;&#1089;&#1082;&#1080;&#1081;%20&#1054;&#1088;&#1082;&#1077;&#1089;&#1090;&#1088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.гост.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01548"/>
            <a:ext cx="7704856" cy="5945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Музыкальная    гостиная 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formation_items_170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095750" cy="4676775"/>
          </a:xfrm>
        </p:spPr>
      </p:pic>
      <p:pic>
        <p:nvPicPr>
          <p:cNvPr id="5" name="Рисунок 4" descr="Viktor_Gart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312368" cy="4865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301208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Модест Петрович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Мусоргский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99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Виктор Александрович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Гартман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О Викторе Александровиче Гартмане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976664"/>
          </a:xfrm>
        </p:spPr>
        <p:txBody>
          <a:bodyPr>
            <a:normAutofit lnSpcReduction="10000"/>
          </a:bodyPr>
          <a:lstStyle/>
          <a:p>
            <a:pPr marL="0" indent="136525"/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Архитектор и, говоря современным языком, дизайнер </a:t>
            </a:r>
            <a:r>
              <a:rPr lang="ru-RU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Вик-тор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Александрович Гартман (1834—1873) вошёл в историю искусства XIX века как один из основоположников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Псевдорусский стиль"/>
              </a:rPr>
              <a:t>русско-го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Псевдорусский стиль"/>
              </a:rPr>
              <a:t> стиля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» в   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3" tooltip="Архитектура"/>
              </a:rPr>
              <a:t>архитектуре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. Его отличали стремление к </a:t>
            </a:r>
            <a:r>
              <a:rPr lang="ru-RU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рус-ской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самобытности и богатство воображения.</a:t>
            </a:r>
          </a:p>
          <a:p>
            <a:pPr marL="0" indent="136525"/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Стремление Гартмана вводить в проекты русские народные мотивы было близко участникам «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4" tooltip="Могучая кучка"/>
              </a:rPr>
              <a:t>Могучей кучки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», в частности 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5" tooltip="Стасов, Владимир Васильевич"/>
              </a:rPr>
              <a:t>В. В. Стасову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, который пропагандировал идеи Гартмана в печати и знакомил его со своими  друзьями. В конце 1870 года, в доме Стасова, Мусоргский впервые </a:t>
            </a:r>
            <a:r>
              <a:rPr lang="ru-RU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уви-делся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с 36-летним художником. Гартман обладал живостью характера и лёгкостью в дружеском общении, и между ним и Мусоргским установились тёплая дружба и взаимное </a:t>
            </a:r>
            <a:r>
              <a:rPr lang="ru-RU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ува-жение</a:t>
            </a:r>
            <a:r>
              <a:rPr lang="ru-RU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. Поэтому, скоропостижная смерть Гартмана летом 1873 года в возрасте 39 лет потрясла Мусоргского до глубины души. </a:t>
            </a:r>
            <a:endParaRPr lang="ru-RU" dirty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О посмертной выставке 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90488" indent="46038"/>
            <a:r>
              <a:rPr lang="ru-RU" sz="24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В феврале-марте 1874 года в </a:t>
            </a:r>
            <a:r>
              <a:rPr lang="ru-RU" sz="24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2" tooltip="Императорская академия художеств"/>
              </a:rPr>
              <a:t>Императорской академии </a:t>
            </a:r>
            <a:r>
              <a:rPr lang="ru-RU" sz="2400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2" tooltip="Императорская академия художеств"/>
              </a:rPr>
              <a:t>худо-жеств</a:t>
            </a:r>
            <a:r>
              <a:rPr lang="ru-RU" sz="24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 по инициативе Стасова и при содействии Петербургского общества архитекторов была проведена посмертная выставка из около </a:t>
            </a:r>
            <a:r>
              <a:rPr lang="ru-RU" sz="2400" b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4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работ Гартмана, созданных за 15 лет, — </a:t>
            </a:r>
            <a:r>
              <a:rPr lang="ru-RU" sz="2400" b="1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рисунков</a:t>
            </a:r>
            <a:r>
              <a:rPr lang="ru-RU" sz="24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аква-релей</a:t>
            </a:r>
            <a:r>
              <a:rPr lang="ru-RU" sz="2400" b="1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, архитектурных проектов, эскизов </a:t>
            </a:r>
            <a:r>
              <a:rPr lang="ru-RU" sz="2000" b="1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театральных декораций</a:t>
            </a:r>
            <a:r>
              <a:rPr lang="ru-RU" sz="2400" b="1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и костюмов, эскизов художественных изделий.</a:t>
            </a:r>
            <a:r>
              <a:rPr lang="ru-RU" sz="24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На выставке было много зарисовок, привезённых из заграничных путешествий; Стасов в предисловии ко второму изданию «Картинок» в 1887 году вспоминал работы Гартмана:</a:t>
            </a:r>
            <a:endParaRPr lang="ru-RU" sz="2000" dirty="0" smtClean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46038"/>
            <a:r>
              <a:rPr lang="ru-RU" sz="2000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000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бойкие, изящные наброски живописца-жанриста, множество сцен, типов, фигур из вседневной жизни, схваченных из сферы того, что неслось и кружилось вокруг него — на улицах и в церквах, в </a:t>
            </a:r>
            <a:r>
              <a:rPr lang="ru-RU" sz="2000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3" tooltip="Париж"/>
              </a:rPr>
              <a:t>парижских</a:t>
            </a:r>
            <a:r>
              <a:rPr lang="ru-RU" sz="2000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 катакомбах и польских монастырях, в римских переулках и </a:t>
            </a:r>
            <a:r>
              <a:rPr lang="ru-RU" sz="2000" i="1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  <a:hlinkClick r:id="rId4" tooltip="Лимож"/>
              </a:rPr>
              <a:t>лиможских</a:t>
            </a:r>
            <a:r>
              <a:rPr lang="ru-RU" sz="2000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 деревнях, типы карнавальные, </a:t>
            </a:r>
            <a:r>
              <a:rPr lang="ru-RU" sz="2000" i="1" dirty="0" err="1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рабо-чие</a:t>
            </a:r>
            <a:r>
              <a:rPr lang="ru-RU" sz="2000" i="1" dirty="0" smtClean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в блузе и патеры верхом на осле с зонтиком под мышкой, французские молящиеся старухи, улыбающиеся из-под ермолки евреи, парижские тряпичники, милые ослики, трущиеся о дерево, пейзажи с живописной руиной, чудесные дали с панорамой города…</a:t>
            </a:r>
          </a:p>
          <a:p>
            <a:pPr marL="0" indent="136525"/>
            <a:endParaRPr lang="ru-RU" sz="2000" dirty="0" smtClean="0">
              <a:solidFill>
                <a:srgbClr val="5D288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7030A0"/>
                </a:solidFill>
                <a:latin typeface="Monotype Corsiva" pitchFamily="66" charset="0"/>
              </a:rPr>
              <a:t>«Прогулка»</a:t>
            </a:r>
            <a:endParaRPr lang="ru-RU" sz="66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3591" y="1110660"/>
            <a:ext cx="8022865" cy="5558700"/>
          </a:xfrm>
        </p:spPr>
      </p:pic>
      <p:pic>
        <p:nvPicPr>
          <p:cNvPr id="5" name="01.Прогулка (ф-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      </a:t>
            </a:r>
            <a:r>
              <a:rPr lang="ru-RU" sz="6600" dirty="0" smtClean="0">
                <a:latin typeface="Monotype Corsiva" pitchFamily="66" charset="0"/>
              </a:rPr>
              <a:t>«</a:t>
            </a:r>
            <a:r>
              <a:rPr lang="ru-RU" sz="6600" i="1" dirty="0" smtClean="0">
                <a:latin typeface="Monotype Corsiva" pitchFamily="66" charset="0"/>
              </a:rPr>
              <a:t>Гном»</a:t>
            </a:r>
            <a:endParaRPr lang="ru-RU" sz="6600" i="1" dirty="0">
              <a:latin typeface="Monotype Corsiva" pitchFamily="66" charset="0"/>
            </a:endParaRPr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7539" t="4504" r="6938" b="8550"/>
          <a:stretch>
            <a:fillRect/>
          </a:stretch>
        </p:blipFill>
        <p:spPr>
          <a:xfrm>
            <a:off x="395536" y="1052736"/>
            <a:ext cx="3384376" cy="4847890"/>
          </a:xfrm>
        </p:spPr>
      </p:pic>
      <p:pic>
        <p:nvPicPr>
          <p:cNvPr id="5" name="02.Гном (ф-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  <a:latin typeface="Monotype Corsiva" pitchFamily="66" charset="0"/>
              </a:rPr>
              <a:t>       «Старый замок»</a:t>
            </a:r>
            <a:endParaRPr lang="ru-RU" sz="66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mroczny-zamek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8294370" cy="5183981"/>
          </a:xfrm>
        </p:spPr>
      </p:pic>
      <p:pic>
        <p:nvPicPr>
          <p:cNvPr id="6" name="03. Старый замок.(ф-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4000" i="1" dirty="0" err="1" smtClean="0">
                <a:solidFill>
                  <a:srgbClr val="7030A0"/>
                </a:solidFill>
                <a:latin typeface="Monotype Corsiva" pitchFamily="66" charset="0"/>
              </a:rPr>
              <a:t>Тюильрийский</a:t>
            </a:r>
            <a:r>
              <a:rPr lang="ru-RU" sz="4000" i="1" dirty="0" smtClean="0">
                <a:solidFill>
                  <a:srgbClr val="7030A0"/>
                </a:solidFill>
                <a:latin typeface="Monotype Corsiva" pitchFamily="66" charset="0"/>
              </a:rPr>
              <a:t> сад. </a:t>
            </a:r>
            <a:br>
              <a:rPr lang="ru-RU" sz="4000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400" i="1" dirty="0" smtClean="0">
                <a:solidFill>
                  <a:srgbClr val="7030A0"/>
                </a:solidFill>
                <a:latin typeface="Monotype Corsiva" pitchFamily="66" charset="0"/>
              </a:rPr>
              <a:t>Ссора детей после игры»</a:t>
            </a:r>
            <a:endParaRPr lang="ru-RU" sz="44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sad-tjuilri-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08168"/>
            <a:ext cx="7056784" cy="5292588"/>
          </a:xfrm>
        </p:spPr>
      </p:pic>
      <p:pic>
        <p:nvPicPr>
          <p:cNvPr id="7" name="04.Тюильрийский сад Ссора дет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6600" i="1" dirty="0" err="1" smtClean="0">
                <a:solidFill>
                  <a:srgbClr val="7030A0"/>
                </a:solidFill>
                <a:latin typeface="Monotype Corsiva" pitchFamily="66" charset="0"/>
              </a:rPr>
              <a:t>Быдло</a:t>
            </a:r>
            <a:r>
              <a:rPr lang="ru-RU" sz="6600" i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  <a:endParaRPr lang="ru-RU" sz="66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01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68760"/>
            <a:ext cx="8229600" cy="5112567"/>
          </a:xfrm>
        </p:spPr>
      </p:pic>
      <p:pic>
        <p:nvPicPr>
          <p:cNvPr id="5" name="05. Быдло (ф-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  <a:latin typeface="Monotype Corsiva" pitchFamily="66" charset="0"/>
              </a:rPr>
              <a:t>«Балет невылупившихся птенцов»</a:t>
            </a:r>
            <a:endParaRPr lang="ru-RU" sz="54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bernard-dewagtere_201012250302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661277"/>
            <a:ext cx="4103781" cy="4936075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23928" y="1700808"/>
            <a:ext cx="2555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Гартман. Эскиз костюмов к балету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Трильби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6. Орк. балет невылупившихся птенц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</a:rPr>
              <a:t>«Два еврея, богатый и бедный»</a:t>
            </a:r>
            <a:endParaRPr lang="ru-RU" sz="4800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484px-Gartman-jew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665556" cy="4536504"/>
          </a:xfrm>
        </p:spPr>
      </p:pic>
      <p:pic>
        <p:nvPicPr>
          <p:cNvPr id="5" name="Рисунок 4" descr="Gartman-jew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90717"/>
            <a:ext cx="3384376" cy="4611777"/>
          </a:xfrm>
          <a:prstGeom prst="rect">
            <a:avLst/>
          </a:prstGeom>
        </p:spPr>
      </p:pic>
      <p:pic>
        <p:nvPicPr>
          <p:cNvPr id="6" name="Мусоргский – Картинки с выставки (для фортепиано) - Два еврея, богатый и бедный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400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3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3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700" i="1" dirty="0" smtClean="0">
                <a:solidFill>
                  <a:schemeClr val="accent2">
                    <a:lumMod val="50000"/>
                  </a:schemeClr>
                </a:solidFill>
              </a:rPr>
              <a:t>Тема: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Музыкальные жанры. </a:t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Сюита.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  <a:latin typeface="Monotype Corsiva" pitchFamily="66" charset="0"/>
              </a:rPr>
              <a:t>«Избушка на курьих ножках»</a:t>
            </a:r>
            <a:endParaRPr lang="ru-RU" sz="54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f6258db4bd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318337"/>
            <a:ext cx="4176464" cy="5460545"/>
          </a:xfrm>
        </p:spPr>
      </p:pic>
      <p:pic>
        <p:nvPicPr>
          <p:cNvPr id="5" name="Избушка на курьих ножках (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  <a:latin typeface="Monotype Corsiva" pitchFamily="66" charset="0"/>
              </a:rPr>
              <a:t>«Богатырские ворота»</a:t>
            </a:r>
            <a:endParaRPr lang="ru-RU" sz="54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443px-Hartmann_--_Plan_for_a_City_G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340768"/>
            <a:ext cx="3888432" cy="5266499"/>
          </a:xfrm>
        </p:spPr>
      </p:pic>
      <p:pic>
        <p:nvPicPr>
          <p:cNvPr id="5" name="29 Богатырские ворота (ф-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384276">
            <a:off x="-524073" y="2967335"/>
            <a:ext cx="10192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04940">
            <a:off x="1532249" y="3111212"/>
            <a:ext cx="65762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 П  А  С  И  Б  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Павана</a:t>
            </a:r>
            <a:r>
              <a:rPr lang="ru-RU" dirty="0" smtClean="0"/>
              <a:t>                      </a:t>
            </a:r>
            <a:r>
              <a:rPr lang="ru-RU" dirty="0" err="1" smtClean="0"/>
              <a:t>Гальярда</a:t>
            </a:r>
            <a:endParaRPr lang="ru-RU" dirty="0"/>
          </a:p>
        </p:txBody>
      </p:sp>
      <p:pic>
        <p:nvPicPr>
          <p:cNvPr id="4" name="Содержимое 3" descr="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6035965" cy="4104456"/>
          </a:xfrm>
        </p:spPr>
      </p:pic>
      <p:pic>
        <p:nvPicPr>
          <p:cNvPr id="1026" name="Picture 2" descr="http://img1.liveinternet.ru/images/attach/b/3/15/641/15641734_Martin_Pepeyn_Pridvornuyy_bal_1604_GMII_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657975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ютнист Караваджи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08912" cy="6229922"/>
          </a:xfrm>
        </p:spPr>
      </p:pic>
      <p:pic>
        <p:nvPicPr>
          <p:cNvPr id="5" name="Павана и гальярда (Сюита для лютни)V-Vavilov-Syuita-dlya-lyutni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d6addbd77ca4327a1042535745d9e8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-6313"/>
            <a:ext cx="3600400" cy="6864313"/>
          </a:xfrm>
        </p:spPr>
      </p:pic>
      <p:sp>
        <p:nvSpPr>
          <p:cNvPr id="5" name="TextBox 4"/>
          <p:cNvSpPr txBox="1"/>
          <p:nvPr/>
        </p:nvSpPr>
        <p:spPr>
          <a:xfrm>
            <a:off x="4211960" y="1988840"/>
            <a:ext cx="4932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Иоганн </a:t>
            </a:r>
            <a:r>
              <a:rPr lang="ru-RU" sz="3600" b="1" dirty="0" err="1" smtClean="0"/>
              <a:t>Якоб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Фробергер</a:t>
            </a:r>
            <a:r>
              <a:rPr lang="ru-RU" sz="3600" b="1" dirty="0" smtClean="0"/>
              <a:t>- </a:t>
            </a:r>
            <a:r>
              <a:rPr lang="ru-RU" sz="3200" dirty="0" smtClean="0"/>
              <a:t>австрийский </a:t>
            </a:r>
            <a:r>
              <a:rPr lang="ru-RU" sz="3200" dirty="0" err="1" smtClean="0"/>
              <a:t>компози-тор</a:t>
            </a:r>
            <a:r>
              <a:rPr lang="ru-RU" sz="3200" dirty="0" smtClean="0"/>
              <a:t>, основоположник классической 4-х </a:t>
            </a:r>
            <a:r>
              <a:rPr lang="ru-RU" sz="3200" dirty="0" err="1" smtClean="0"/>
              <a:t>част-ной</a:t>
            </a:r>
            <a:r>
              <a:rPr lang="ru-RU" sz="3200" dirty="0" smtClean="0"/>
              <a:t> танцевальной сюиты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1526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-8202" r="7723"/>
          <a:stretch>
            <a:fillRect/>
          </a:stretch>
        </p:blipFill>
        <p:spPr>
          <a:xfrm>
            <a:off x="467544" y="260648"/>
            <a:ext cx="4248472" cy="6227093"/>
          </a:xfrm>
        </p:spPr>
      </p:pic>
      <p:sp>
        <p:nvSpPr>
          <p:cNvPr id="5" name="TextBox 4"/>
          <p:cNvSpPr txBox="1"/>
          <p:nvPr/>
        </p:nvSpPr>
        <p:spPr>
          <a:xfrm>
            <a:off x="5076056" y="2132856"/>
            <a:ext cx="39604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Иоганн Себастьян Бах – </a:t>
            </a:r>
            <a:r>
              <a:rPr lang="ru-RU" sz="3200" dirty="0" smtClean="0"/>
              <a:t>великий немецкий композитор, великолепно игравший на клавесине и органе. </a:t>
            </a:r>
            <a:endParaRPr lang="ru-RU" sz="3200" dirty="0"/>
          </a:p>
        </p:txBody>
      </p:sp>
      <p:pic>
        <p:nvPicPr>
          <p:cNvPr id="6" name="01а-Allemand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076056" y="5229200"/>
            <a:ext cx="304800" cy="304800"/>
          </a:xfrm>
          <a:prstGeom prst="rect">
            <a:avLst/>
          </a:prstGeom>
        </p:spPr>
      </p:pic>
      <p:pic>
        <p:nvPicPr>
          <p:cNvPr id="7" name="-02-Куранта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156176" y="52292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4048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44522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pic>
        <p:nvPicPr>
          <p:cNvPr id="10" name="06в-Шутка-Оркестровая-сюита-2-си-минор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7164288" y="5229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8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62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bert-schuman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88640"/>
            <a:ext cx="6363048" cy="4845007"/>
          </a:xfrm>
        </p:spPr>
      </p:pic>
      <p:sp>
        <p:nvSpPr>
          <p:cNvPr id="5" name="TextBox 4"/>
          <p:cNvSpPr txBox="1"/>
          <p:nvPr/>
        </p:nvSpPr>
        <p:spPr>
          <a:xfrm>
            <a:off x="323528" y="510367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Роберт Шуман- </a:t>
            </a:r>
            <a:r>
              <a:rPr lang="ru-RU" sz="3200" dirty="0" smtClean="0"/>
              <a:t>немецкий композитор, один из самых ярких представителей романтизма</a:t>
            </a:r>
            <a:endParaRPr lang="ru-RU" sz="3200" dirty="0"/>
          </a:p>
        </p:txBody>
      </p:sp>
      <p:pic>
        <p:nvPicPr>
          <p:cNvPr id="6" name="Киар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  <p:pic>
        <p:nvPicPr>
          <p:cNvPr id="7" name="Шопе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dvard_gri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5220072" cy="6502718"/>
          </a:xfrm>
        </p:spPr>
      </p:pic>
      <p:sp>
        <p:nvSpPr>
          <p:cNvPr id="5" name="TextBox 4"/>
          <p:cNvSpPr txBox="1"/>
          <p:nvPr/>
        </p:nvSpPr>
        <p:spPr>
          <a:xfrm>
            <a:off x="5508104" y="1916832"/>
            <a:ext cx="3635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Эдвард Григ – </a:t>
            </a:r>
            <a:r>
              <a:rPr lang="ru-RU" sz="3200" dirty="0" smtClean="0"/>
              <a:t>основоположник норвежской классической музыки</a:t>
            </a:r>
            <a:endParaRPr lang="ru-RU" sz="3200" dirty="0"/>
          </a:p>
        </p:txBody>
      </p:sp>
      <p:pic>
        <p:nvPicPr>
          <p:cNvPr id="6" name="Эдвард  Григ -Утро-. -Пер Гюнт-  - Лондонский Королевский филармонический Орке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580112" y="5805264"/>
            <a:ext cx="304800" cy="304800"/>
          </a:xfrm>
          <a:prstGeom prst="rect">
            <a:avLst/>
          </a:prstGeom>
        </p:spPr>
      </p:pic>
      <p:pic>
        <p:nvPicPr>
          <p:cNvPr id="7" name="Эдвард Григ - В пещере горного короля (Пер Гюнт, сюита № 1, соч. 46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М.П.Мусоргский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Картинки 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 выставки»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200</Words>
  <Application>Microsoft Office PowerPoint</Application>
  <PresentationFormat>Экран (4:3)</PresentationFormat>
  <Paragraphs>37</Paragraphs>
  <Slides>22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      Тема:</vt:lpstr>
      <vt:lpstr>Павана                      Гальярда</vt:lpstr>
      <vt:lpstr>Слайд 4</vt:lpstr>
      <vt:lpstr>Слайд 5</vt:lpstr>
      <vt:lpstr>Слайд 6</vt:lpstr>
      <vt:lpstr>Слайд 7</vt:lpstr>
      <vt:lpstr>Слайд 8</vt:lpstr>
      <vt:lpstr>           М.П.Мусоргский </vt:lpstr>
      <vt:lpstr>Слайд 10</vt:lpstr>
      <vt:lpstr>О Викторе Александровиче Гартмане</vt:lpstr>
      <vt:lpstr>О посмертной выставке </vt:lpstr>
      <vt:lpstr>«Прогулка»</vt:lpstr>
      <vt:lpstr>      «Гном»</vt:lpstr>
      <vt:lpstr>       «Старый замок»</vt:lpstr>
      <vt:lpstr>  «Тюильрийский сад.  Ссора детей после игры»</vt:lpstr>
      <vt:lpstr>«Быдло»</vt:lpstr>
      <vt:lpstr>«Балет невылупившихся птенцов»</vt:lpstr>
      <vt:lpstr>«Два еврея, богатый и бедный»</vt:lpstr>
      <vt:lpstr>«Избушка на курьих ножках»</vt:lpstr>
      <vt:lpstr>«Богатырские ворота»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15</cp:revision>
  <dcterms:created xsi:type="dcterms:W3CDTF">2017-01-17T16:46:44Z</dcterms:created>
  <dcterms:modified xsi:type="dcterms:W3CDTF">2017-01-20T18:40:32Z</dcterms:modified>
</cp:coreProperties>
</file>