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34" r:id="rId17"/>
    <p:sldId id="335" r:id="rId18"/>
    <p:sldId id="336" r:id="rId19"/>
    <p:sldId id="337" r:id="rId20"/>
    <p:sldId id="339" r:id="rId21"/>
    <p:sldId id="340" r:id="rId22"/>
    <p:sldId id="341" r:id="rId23"/>
    <p:sldId id="342" r:id="rId24"/>
    <p:sldId id="343" r:id="rId25"/>
    <p:sldId id="345" r:id="rId26"/>
    <p:sldId id="346" r:id="rId27"/>
    <p:sldId id="284" r:id="rId28"/>
    <p:sldId id="256" r:id="rId29"/>
    <p:sldId id="308" r:id="rId30"/>
    <p:sldId id="266" r:id="rId31"/>
    <p:sldId id="267" r:id="rId32"/>
    <p:sldId id="268" r:id="rId33"/>
    <p:sldId id="269" r:id="rId34"/>
    <p:sldId id="270" r:id="rId35"/>
    <p:sldId id="347" r:id="rId36"/>
    <p:sldId id="272" r:id="rId37"/>
    <p:sldId id="349" r:id="rId38"/>
    <p:sldId id="273" r:id="rId39"/>
    <p:sldId id="275" r:id="rId40"/>
    <p:sldId id="265" r:id="rId41"/>
    <p:sldId id="264" r:id="rId42"/>
    <p:sldId id="257" r:id="rId43"/>
    <p:sldId id="286" r:id="rId44"/>
    <p:sldId id="350" r:id="rId45"/>
    <p:sldId id="260" r:id="rId46"/>
    <p:sldId id="287" r:id="rId47"/>
    <p:sldId id="259" r:id="rId48"/>
    <p:sldId id="288" r:id="rId49"/>
    <p:sldId id="305" r:id="rId50"/>
    <p:sldId id="351" r:id="rId51"/>
    <p:sldId id="31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0000CC"/>
    <a:srgbClr val="70F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881137023247034E-2"/>
          <c:y val="6.8584996780424984E-2"/>
          <c:w val="0.82792444730629611"/>
          <c:h val="0.93141500321958393"/>
        </c:manualLayout>
      </c:layout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1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5"/>
          <c:dPt>
            <c:idx val="0"/>
            <c:explosion val="19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5.4815290697417834E-2"/>
          <c:w val="0.8533343598644979"/>
          <c:h val="0.898246694594209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1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881137023246937E-2"/>
          <c:y val="6.8584996780424984E-2"/>
          <c:w val="0.82792444730629589"/>
          <c:h val="0.9314150032195837"/>
        </c:manualLayout>
      </c:layout>
      <c:pie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1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5"/>
          <c:dPt>
            <c:idx val="0"/>
            <c:explosion val="19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38"/>
          <c:dPt>
            <c:idx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firstSliceAng val="0"/>
      </c:pieChart>
      <c:spPr>
        <a:scene3d>
          <a:camera prst="orthographicFront"/>
          <a:lightRig rig="threePt" dir="t"/>
        </a:scene3d>
        <a:sp3d>
          <a:bevelT w="114300" prst="artDeco"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3400337822074145E-2"/>
          <c:y val="5.6802805060035102E-3"/>
          <c:w val="0.90659966217792587"/>
          <c:h val="0.917960223189932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7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Лист1!$A$2:$A$9</c:f>
              <c:strCache>
                <c:ptCount val="8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1</c:v>
                </c:pt>
                <c:pt idx="5">
                  <c:v>Кв. 2</c:v>
                </c:pt>
                <c:pt idx="6">
                  <c:v>Кв. 3</c:v>
                </c:pt>
                <c:pt idx="7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5343153308414452E-3"/>
          <c:y val="6.2581983080672366E-4"/>
          <c:w val="0.82290790247266288"/>
          <c:h val="0.845148656593555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2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</cdr:x>
      <cdr:y>0.26</cdr:y>
    </cdr:from>
    <cdr:to>
      <cdr:x>0.6328</cdr:x>
      <cdr:y>0.28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78" y="928694"/>
          <a:ext cx="45719" cy="7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</cdr:x>
      <cdr:y>0.26</cdr:y>
    </cdr:from>
    <cdr:to>
      <cdr:x>0.6328</cdr:x>
      <cdr:y>0.28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78" y="928694"/>
          <a:ext cx="45719" cy="71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DF21B-836D-4166-BDAD-FAF550DAB086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C381-BA0E-4974-9ADB-66A6136C4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D670A-4311-45DC-A0FC-1C0579B5E650}" type="slidenum">
              <a:rPr lang="ru-RU"/>
              <a:pPr/>
              <a:t>27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Рисунок Ослиной И.В.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D670A-4311-45DC-A0FC-1C0579B5E650}" type="slidenum">
              <a:rPr lang="ru-RU"/>
              <a:pPr/>
              <a:t>29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Рисунок Ослиной И.В.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C9820-EA5E-4ECB-9096-56BC546D910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ДОЛИ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CF16-8B38-4BDE-8591-D297943EC183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8F81-B36A-4234-BB80-F44E85924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8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8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7.wav"/><Relationship Id="rId7" Type="http://schemas.openxmlformats.org/officeDocument/2006/relationships/image" Target="../media/image26.jpeg"/><Relationship Id="rId12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2.xml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0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9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8.jpeg"/><Relationship Id="rId10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1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1.wav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1.wav"/><Relationship Id="rId7" Type="http://schemas.openxmlformats.org/officeDocument/2006/relationships/image" Target="../media/image8.jpeg"/><Relationship Id="rId12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2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8.jpeg"/><Relationship Id="rId18" Type="http://schemas.openxmlformats.org/officeDocument/2006/relationships/slide" Target="slide3.xml"/><Relationship Id="rId26" Type="http://schemas.openxmlformats.org/officeDocument/2006/relationships/image" Target="../media/image22.wmf"/><Relationship Id="rId3" Type="http://schemas.openxmlformats.org/officeDocument/2006/relationships/image" Target="../media/image14.jpeg"/><Relationship Id="rId21" Type="http://schemas.openxmlformats.org/officeDocument/2006/relationships/slide" Target="slide45.xml"/><Relationship Id="rId7" Type="http://schemas.openxmlformats.org/officeDocument/2006/relationships/image" Target="../media/image15.jpeg"/><Relationship Id="rId12" Type="http://schemas.openxmlformats.org/officeDocument/2006/relationships/image" Target="../media/image11.jpeg"/><Relationship Id="rId17" Type="http://schemas.openxmlformats.org/officeDocument/2006/relationships/slide" Target="slide19.xml"/><Relationship Id="rId25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slide" Target="slide31.xml"/><Relationship Id="rId20" Type="http://schemas.openxmlformats.org/officeDocument/2006/relationships/slide" Target="slide1.xml"/><Relationship Id="rId29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slide" Target="slide27.xml"/><Relationship Id="rId15" Type="http://schemas.openxmlformats.org/officeDocument/2006/relationships/image" Target="../media/image19.jpeg"/><Relationship Id="rId23" Type="http://schemas.openxmlformats.org/officeDocument/2006/relationships/image" Target="../media/image20.png"/><Relationship Id="rId28" Type="http://schemas.openxmlformats.org/officeDocument/2006/relationships/image" Target="../media/image24.jpeg"/><Relationship Id="rId10" Type="http://schemas.openxmlformats.org/officeDocument/2006/relationships/image" Target="../media/image4.jpeg"/><Relationship Id="rId19" Type="http://schemas.openxmlformats.org/officeDocument/2006/relationships/slide" Target="slide35.xml"/><Relationship Id="rId4" Type="http://schemas.openxmlformats.org/officeDocument/2006/relationships/image" Target="../media/image1.jpeg"/><Relationship Id="rId9" Type="http://schemas.openxmlformats.org/officeDocument/2006/relationships/image" Target="../media/image17.jpeg"/><Relationship Id="rId14" Type="http://schemas.openxmlformats.org/officeDocument/2006/relationships/image" Target="../media/image12.jpeg"/><Relationship Id="rId22" Type="http://schemas.openxmlformats.org/officeDocument/2006/relationships/slide" Target="slide12.xml"/><Relationship Id="rId27" Type="http://schemas.openxmlformats.org/officeDocument/2006/relationships/image" Target="../media/image23.jpeg"/><Relationship Id="rId30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3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7.pn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&#1052;&#1086;&#1081;%20&#1092;&#1080;&#1083;&#1100;&#1084;.avi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gif"/><Relationship Id="rId5" Type="http://schemas.openxmlformats.org/officeDocument/2006/relationships/image" Target="../media/image35.jpeg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42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jpe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4.jpeg"/><Relationship Id="rId15" Type="http://schemas.openxmlformats.org/officeDocument/2006/relationships/image" Target="../media/image39.gi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6;&#1082;&#1091;&#1084;&#1077;&#1085;&#1090;5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7.png"/><Relationship Id="rId7" Type="http://schemas.openxmlformats.org/officeDocument/2006/relationships/image" Target="../media/image5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5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74.png"/><Relationship Id="rId10" Type="http://schemas.openxmlformats.org/officeDocument/2006/relationships/image" Target="../media/image44.png"/><Relationship Id="rId4" Type="http://schemas.openxmlformats.org/officeDocument/2006/relationships/image" Target="../media/image73.png"/><Relationship Id="rId9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5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9;&#1095;.&#1075;&#1086;&#1076;&#1072;\&#1052;&#1054;&#1049;%20&#1059;&#1056;&#1054;&#1050;1\&#1052;&#1091;&#1079;&#1099;&#1082;&#1072;\&#1085;&#1072;&#1095;&#1072;&#1083;&#1086;.wav" TargetMode="External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6.wav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15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7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8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7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57"/>
          <p:cNvSpPr>
            <a:spLocks noChangeArrowheads="1"/>
          </p:cNvSpPr>
          <p:nvPr/>
        </p:nvSpPr>
        <p:spPr bwMode="auto">
          <a:xfrm>
            <a:off x="8027988" y="2924175"/>
            <a:ext cx="360362" cy="2174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Oval 49"/>
          <p:cNvSpPr>
            <a:spLocks noChangeArrowheads="1"/>
          </p:cNvSpPr>
          <p:nvPr/>
        </p:nvSpPr>
        <p:spPr bwMode="auto">
          <a:xfrm>
            <a:off x="2411413" y="1989138"/>
            <a:ext cx="215900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10" descr="1171d83264188fd73f859d4a6f0bbf4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1547813" y="1628775"/>
            <a:ext cx="1474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Oval 48"/>
          <p:cNvSpPr>
            <a:spLocks noChangeArrowheads="1"/>
          </p:cNvSpPr>
          <p:nvPr/>
        </p:nvSpPr>
        <p:spPr bwMode="auto">
          <a:xfrm>
            <a:off x="5940425" y="4868863"/>
            <a:ext cx="287338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Oval 46"/>
          <p:cNvSpPr>
            <a:spLocks noChangeArrowheads="1"/>
          </p:cNvSpPr>
          <p:nvPr/>
        </p:nvSpPr>
        <p:spPr bwMode="auto">
          <a:xfrm>
            <a:off x="7019925" y="3644900"/>
            <a:ext cx="2889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Oval 45"/>
          <p:cNvSpPr>
            <a:spLocks noChangeArrowheads="1"/>
          </p:cNvSpPr>
          <p:nvPr/>
        </p:nvSpPr>
        <p:spPr bwMode="auto">
          <a:xfrm>
            <a:off x="5867400" y="5373688"/>
            <a:ext cx="433388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13" descr="ZS-SA-004"/>
          <p:cNvPicPr>
            <a:picLocks noChangeAspect="1" noChangeArrowheads="1"/>
          </p:cNvPicPr>
          <p:nvPr/>
        </p:nvPicPr>
        <p:blipFill>
          <a:blip r:embed="rId4" cstate="print"/>
          <a:srcRect t="47243" b="30515"/>
          <a:stretch>
            <a:fillRect/>
          </a:stretch>
        </p:blipFill>
        <p:spPr bwMode="auto">
          <a:xfrm rot="8024833">
            <a:off x="4164806" y="5276057"/>
            <a:ext cx="720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1" descr="faq_c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797425"/>
            <a:ext cx="120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5" descr="5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0" t="52000" r="22800"/>
          <a:stretch>
            <a:fillRect/>
          </a:stretch>
        </p:blipFill>
        <p:spPr bwMode="auto">
          <a:xfrm>
            <a:off x="5867400" y="1557338"/>
            <a:ext cx="1873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9" descr="738db08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6516688" y="3068638"/>
            <a:ext cx="124301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" descr="4651_0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771775" y="1557338"/>
            <a:ext cx="35861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1171d83264188fd73f859d4a6f0bbf4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5651500" y="4365625"/>
            <a:ext cx="8937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300px-Plastic-Da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46593">
            <a:off x="5148263" y="1628775"/>
            <a:ext cx="863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pic_13334_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7174885">
            <a:off x="2656682" y="2032794"/>
            <a:ext cx="863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4433d5dd_thumb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86782">
            <a:off x="6654006" y="3939382"/>
            <a:ext cx="4429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JA-TSS-0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7406">
            <a:off x="1692275" y="3644900"/>
            <a:ext cx="1219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5" name="WordArt 31"/>
          <p:cNvSpPr>
            <a:spLocks noChangeArrowheads="1" noChangeShapeType="1" noTextEdit="1"/>
          </p:cNvSpPr>
          <p:nvPr/>
        </p:nvSpPr>
        <p:spPr bwMode="auto">
          <a:xfrm>
            <a:off x="2916238" y="908050"/>
            <a:ext cx="3384550" cy="1152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7403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"Дартс"</a:t>
            </a:r>
          </a:p>
        </p:txBody>
      </p:sp>
      <p:sp>
        <p:nvSpPr>
          <p:cNvPr id="2067" name="WordArt 32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5612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5400000" scaled="1"/>
                </a:gradFill>
                <a:latin typeface="Comic Sans MS"/>
              </a:rPr>
              <a:t>Разминка</a:t>
            </a:r>
            <a:endParaRPr lang="ru-RU" sz="3600" b="1" kern="10" dirty="0">
              <a:ln w="25400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99CC"/>
                  </a:gs>
                  <a:gs pos="100000">
                    <a:srgbClr val="76475E"/>
                  </a:gs>
                </a:gsLst>
                <a:lin ang="5400000" scaled="1"/>
              </a:gradFill>
              <a:latin typeface="Comic Sans MS"/>
            </a:endParaRPr>
          </a:p>
        </p:txBody>
      </p:sp>
      <p:sp>
        <p:nvSpPr>
          <p:cNvPr id="2068" name="Rectangle 33"/>
          <p:cNvSpPr>
            <a:spLocks noChangeArrowheads="1"/>
          </p:cNvSpPr>
          <p:nvPr/>
        </p:nvSpPr>
        <p:spPr bwMode="auto">
          <a:xfrm rot="16200000" flipH="1">
            <a:off x="4477543" y="-4477543"/>
            <a:ext cx="188913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Rectangle 34"/>
          <p:cNvSpPr>
            <a:spLocks noChangeArrowheads="1"/>
          </p:cNvSpPr>
          <p:nvPr/>
        </p:nvSpPr>
        <p:spPr bwMode="auto">
          <a:xfrm rot="16200000" flipH="1">
            <a:off x="4477544" y="2191544"/>
            <a:ext cx="188912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Rectangle 3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Rectangle 3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39"/>
          <p:cNvSpPr>
            <a:spLocks noChangeArrowheads="1"/>
          </p:cNvSpPr>
          <p:nvPr/>
        </p:nvSpPr>
        <p:spPr bwMode="auto">
          <a:xfrm>
            <a:off x="3779838" y="2492375"/>
            <a:ext cx="1655762" cy="1657350"/>
          </a:xfrm>
          <a:prstGeom prst="wedgeEllipseCallout">
            <a:avLst>
              <a:gd name="adj1" fmla="val 4269"/>
              <a:gd name="adj2" fmla="val -3917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073" name="Text Box 40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 </a:t>
            </a:r>
            <a:r>
              <a:rPr lang="ru-RU" sz="4800" b="1">
                <a:latin typeface="Comic Sans MS" pitchFamily="66" charset="0"/>
              </a:rPr>
              <a:t>6</a:t>
            </a:r>
            <a:r>
              <a:rPr lang="ru-RU" sz="4800" b="1">
                <a:latin typeface="Comic Sans MS" pitchFamily="66" charset="0"/>
                <a:cs typeface="Arial" charset="0"/>
              </a:rPr>
              <a:t>•</a:t>
            </a:r>
            <a:r>
              <a:rPr lang="ru-RU" sz="4800" b="1">
                <a:latin typeface="Comic Sans MS" pitchFamily="66" charset="0"/>
              </a:rPr>
              <a:t>7</a:t>
            </a:r>
          </a:p>
        </p:txBody>
      </p:sp>
      <p:sp>
        <p:nvSpPr>
          <p:cNvPr id="2074" name="AutoShape 41"/>
          <p:cNvSpPr>
            <a:spLocks noChangeArrowheads="1"/>
          </p:cNvSpPr>
          <p:nvPr/>
        </p:nvSpPr>
        <p:spPr bwMode="auto">
          <a:xfrm>
            <a:off x="4284663" y="1700213"/>
            <a:ext cx="574675" cy="577850"/>
          </a:xfrm>
          <a:prstGeom prst="wedgeEllipseCallout">
            <a:avLst>
              <a:gd name="adj1" fmla="val -16574"/>
              <a:gd name="adj2" fmla="val 1593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42</a:t>
            </a:r>
          </a:p>
        </p:txBody>
      </p:sp>
      <p:sp>
        <p:nvSpPr>
          <p:cNvPr id="2075" name="AutoShape 42"/>
          <p:cNvSpPr>
            <a:spLocks noChangeArrowheads="1"/>
          </p:cNvSpPr>
          <p:nvPr/>
        </p:nvSpPr>
        <p:spPr bwMode="auto">
          <a:xfrm>
            <a:off x="4356100" y="4508500"/>
            <a:ext cx="574675" cy="577850"/>
          </a:xfrm>
          <a:prstGeom prst="wedgeEllipseCallout">
            <a:avLst>
              <a:gd name="adj1" fmla="val 278"/>
              <a:gd name="adj2" fmla="val -47528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36</a:t>
            </a:r>
          </a:p>
        </p:txBody>
      </p:sp>
      <p:sp>
        <p:nvSpPr>
          <p:cNvPr id="2076" name="AutoShape 43"/>
          <p:cNvSpPr>
            <a:spLocks noChangeArrowheads="1"/>
          </p:cNvSpPr>
          <p:nvPr/>
        </p:nvSpPr>
        <p:spPr bwMode="auto">
          <a:xfrm>
            <a:off x="2843213" y="3068638"/>
            <a:ext cx="574675" cy="577850"/>
          </a:xfrm>
          <a:prstGeom prst="wedgeEllipseCallout">
            <a:avLst>
              <a:gd name="adj1" fmla="val -16574"/>
              <a:gd name="adj2" fmla="val 1593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27</a:t>
            </a:r>
          </a:p>
        </p:txBody>
      </p:sp>
      <p:sp>
        <p:nvSpPr>
          <p:cNvPr id="2077" name="AutoShape 44"/>
          <p:cNvSpPr>
            <a:spLocks noChangeArrowheads="1"/>
          </p:cNvSpPr>
          <p:nvPr/>
        </p:nvSpPr>
        <p:spPr bwMode="auto">
          <a:xfrm>
            <a:off x="5724525" y="3068638"/>
            <a:ext cx="574675" cy="576262"/>
          </a:xfrm>
          <a:prstGeom prst="wedgeEllipseCallout">
            <a:avLst>
              <a:gd name="adj1" fmla="val -16574"/>
              <a:gd name="adj2" fmla="val 2878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Comic Sans MS" pitchFamily="66" charset="0"/>
              </a:rPr>
              <a:t>49</a:t>
            </a:r>
          </a:p>
        </p:txBody>
      </p:sp>
      <p:sp>
        <p:nvSpPr>
          <p:cNvPr id="2078" name="AutoShape 50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51"/>
          <p:cNvSpPr>
            <a:spLocks noChangeArrowheads="1"/>
          </p:cNvSpPr>
          <p:nvPr/>
        </p:nvSpPr>
        <p:spPr bwMode="auto">
          <a:xfrm rot="16307681" flipH="1">
            <a:off x="8707437" y="31751"/>
            <a:ext cx="468313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AutoShape 52"/>
          <p:cNvSpPr>
            <a:spLocks noChangeArrowheads="1"/>
          </p:cNvSpPr>
          <p:nvPr/>
        </p:nvSpPr>
        <p:spPr bwMode="auto">
          <a:xfrm rot="215361" flipH="1">
            <a:off x="8675688" y="6453188"/>
            <a:ext cx="468312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AutoShape 53"/>
          <p:cNvSpPr>
            <a:spLocks noChangeArrowheads="1"/>
          </p:cNvSpPr>
          <p:nvPr/>
        </p:nvSpPr>
        <p:spPr bwMode="auto">
          <a:xfrm rot="5425957" flipH="1">
            <a:off x="-31749" y="6421437"/>
            <a:ext cx="468312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82" name="Picture 54" descr="bcd7b362ac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2492375"/>
            <a:ext cx="20510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56" descr="277673-175026-jerry_larg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2708275"/>
            <a:ext cx="11318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58" descr="300px-Plastic-Da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46593">
            <a:off x="7451725" y="4221163"/>
            <a:ext cx="863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60" descr="300px-Plastic-Da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78827">
            <a:off x="2124075" y="4868863"/>
            <a:ext cx="863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61" descr="ZS-SA-004"/>
          <p:cNvPicPr>
            <a:picLocks noChangeAspect="1" noChangeArrowheads="1"/>
          </p:cNvPicPr>
          <p:nvPr/>
        </p:nvPicPr>
        <p:blipFill>
          <a:blip r:embed="rId4" cstate="print"/>
          <a:srcRect t="47243" b="30515"/>
          <a:stretch>
            <a:fillRect/>
          </a:stretch>
        </p:blipFill>
        <p:spPr bwMode="auto">
          <a:xfrm rot="8950163">
            <a:off x="2411413" y="5157788"/>
            <a:ext cx="720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62" descr="pic_13334_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2770771">
            <a:off x="7336632" y="4625181"/>
            <a:ext cx="863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6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9 - дважды два1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69" name="WordArt 65"/>
          <p:cNvSpPr>
            <a:spLocks noChangeArrowheads="1" noChangeShapeType="1" noTextEdit="1"/>
          </p:cNvSpPr>
          <p:nvPr/>
        </p:nvSpPr>
        <p:spPr bwMode="auto">
          <a:xfrm rot="-908596">
            <a:off x="684213" y="1341438"/>
            <a:ext cx="15113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254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FF9FD"/>
                    </a:gs>
                    <a:gs pos="50000">
                      <a:schemeClr val="bg1"/>
                    </a:gs>
                    <a:gs pos="100000">
                      <a:srgbClr val="CFF9FD"/>
                    </a:gs>
                  </a:gsLst>
                  <a:lin ang="5400000" scaled="1"/>
                </a:gradFill>
                <a:latin typeface="Comic Sans MS"/>
              </a:rPr>
              <a:t>  _      </a:t>
            </a:r>
          </a:p>
        </p:txBody>
      </p:sp>
      <p:sp>
        <p:nvSpPr>
          <p:cNvPr id="21570" name="WordArt 66"/>
          <p:cNvSpPr>
            <a:spLocks noChangeArrowheads="1" noChangeShapeType="1" noTextEdit="1"/>
          </p:cNvSpPr>
          <p:nvPr/>
        </p:nvSpPr>
        <p:spPr bwMode="auto">
          <a:xfrm rot="1229306">
            <a:off x="7019925" y="1412875"/>
            <a:ext cx="15113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254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FF9FD"/>
                    </a:gs>
                    <a:gs pos="50000">
                      <a:schemeClr val="bg1"/>
                    </a:gs>
                    <a:gs pos="100000">
                      <a:srgbClr val="CFF9FD"/>
                    </a:gs>
                  </a:gsLst>
                  <a:lin ang="5400000" scaled="1"/>
                </a:gradFill>
                <a:latin typeface="Comic Sans MS"/>
              </a:rPr>
              <a:t>  _      </a:t>
            </a:r>
          </a:p>
        </p:txBody>
      </p:sp>
      <p:sp>
        <p:nvSpPr>
          <p:cNvPr id="2091" name="WordArt 67"/>
          <p:cNvSpPr>
            <a:spLocks noChangeArrowheads="1" noChangeShapeType="1" noTextEdit="1"/>
          </p:cNvSpPr>
          <p:nvPr/>
        </p:nvSpPr>
        <p:spPr bwMode="auto">
          <a:xfrm rot="-795305">
            <a:off x="1835150" y="836613"/>
            <a:ext cx="2159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4</a:t>
            </a:r>
          </a:p>
        </p:txBody>
      </p:sp>
      <p:sp>
        <p:nvSpPr>
          <p:cNvPr id="2092" name="WordArt 68"/>
          <p:cNvSpPr>
            <a:spLocks noChangeArrowheads="1" noChangeShapeType="1" noTextEdit="1"/>
          </p:cNvSpPr>
          <p:nvPr/>
        </p:nvSpPr>
        <p:spPr bwMode="auto">
          <a:xfrm>
            <a:off x="2051050" y="1125538"/>
            <a:ext cx="730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20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/</a:t>
            </a:r>
          </a:p>
        </p:txBody>
      </p:sp>
      <p:sp>
        <p:nvSpPr>
          <p:cNvPr id="2093" name="WordArt 69"/>
          <p:cNvSpPr>
            <a:spLocks noChangeArrowheads="1" noChangeShapeType="1" noTextEdit="1"/>
          </p:cNvSpPr>
          <p:nvPr/>
        </p:nvSpPr>
        <p:spPr bwMode="auto">
          <a:xfrm rot="1492484">
            <a:off x="8383588" y="1641475"/>
            <a:ext cx="84137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20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/</a:t>
            </a:r>
          </a:p>
        </p:txBody>
      </p:sp>
      <p:sp>
        <p:nvSpPr>
          <p:cNvPr id="2094" name="WordArt 70"/>
          <p:cNvSpPr>
            <a:spLocks noChangeArrowheads="1" noChangeShapeType="1" noTextEdit="1"/>
          </p:cNvSpPr>
          <p:nvPr/>
        </p:nvSpPr>
        <p:spPr bwMode="auto">
          <a:xfrm rot="1798634">
            <a:off x="8386763" y="1271588"/>
            <a:ext cx="249237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67"/>
                </p:tgtEl>
              </p:cMediaNode>
            </p:audio>
          </p:childTnLst>
        </p:cTn>
      </p:par>
    </p:tnLst>
    <p:bldLst>
      <p:bldP spid="215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14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pic>
        <p:nvPicPr>
          <p:cNvPr id="46091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8837 -0.7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3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29913 -0.2895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8698 -0.2724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6216 -0.442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8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44043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9931 -0.45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2507 -0.2094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35504 0.2187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31282"/>
              <a:gd name="adj2" fmla="val 3805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pic>
        <p:nvPicPr>
          <p:cNvPr id="49163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16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33073 -0.41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2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th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9601 -0.341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43178 -0.387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1493 -0.3902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0"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7" name="Picture 3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pic>
        <p:nvPicPr>
          <p:cNvPr id="52234" name="Picture 10" descr="pic_13334_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738db08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Biene_May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24 -0.621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зн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58142 -0.35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3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pic>
        <p:nvPicPr>
          <p:cNvPr id="54282" name="Picture 10" descr="pic_13334_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738db08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Biene_May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8108 -0.463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3559 -0.3944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67587 -0.5981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0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7956550" y="4652963"/>
            <a:ext cx="503238" cy="1008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59" name="Picture 3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5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40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45</a:t>
            </a:r>
          </a:p>
        </p:txBody>
      </p:sp>
      <p:pic>
        <p:nvPicPr>
          <p:cNvPr id="56330" name="Picture 10" descr="pic_13334_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971550" y="58054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547813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738db08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7156450" y="3644900"/>
            <a:ext cx="19875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Biene_May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65052" flipH="1">
            <a:off x="0" y="4005263"/>
            <a:ext cx="20272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800056" y="4441032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15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7380288" y="54451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24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0955 -0.4469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45538 -0.3145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зна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1337 0.0928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7"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1508" name="Picture 4" descr="bcd7b362ac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0429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14" descr="pic_13334_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b2c9562e26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9011 -0.41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9861 -0.3104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0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3158 -0.306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5"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2532" name="Picture 4" descr="bcd7b362ac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25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14" descr="pic_13334_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b2c9562e26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1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632 -0.734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3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6389 -0.4993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4632 -0.5034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3698 -0.054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</p:childTnLst>
        </p:cTn>
      </p:par>
    </p:tnLst>
    <p:bldLst>
      <p:bldP spid="645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 rot="1757920">
            <a:off x="1381125" y="5673725"/>
            <a:ext cx="865188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187450" y="4941888"/>
            <a:ext cx="863600" cy="863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3556" name="Picture 4" descr="bcd7b362ac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4403725"/>
            <a:ext cx="29162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6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36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 rot="-878212">
            <a:off x="7740650" y="4508500"/>
            <a:ext cx="576263" cy="576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2477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7676496">
            <a:off x="1848644" y="5288757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Picture 14" descr="pic_13334_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663430">
            <a:off x="395288" y="5300663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b2c9562e264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242175" y="4221163"/>
            <a:ext cx="1901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0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77474">
            <a:off x="7015956" y="5593557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1" name="Picture 17" descr="300px-Plastic-D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804025" y="5661025"/>
            <a:ext cx="1128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Picture 18" descr="j043252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3178 -0.66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7969 -0.4259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лыб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51042 -0.387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6233 -0.5895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3"/>
                  </p:tgtEl>
                </p:cond>
              </p:nextCondLst>
            </p:seq>
          </p:childTnLst>
        </p:cTn>
      </p:par>
    </p:tnLst>
    <p:bldLst>
      <p:bldP spid="62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 rot="1757920">
            <a:off x="7827963" y="4656138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 rot="1022033">
            <a:off x="415925" y="5430838"/>
            <a:ext cx="2889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68313" y="53006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rot="1757920">
            <a:off x="684213" y="6640513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 rot="1757920">
            <a:off x="592138" y="5224463"/>
            <a:ext cx="360362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 rot="1757920">
            <a:off x="611188" y="5084763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 rot="1757920">
            <a:off x="444500" y="5386388"/>
            <a:ext cx="287338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 rot="-2064431">
            <a:off x="1835150" y="4508500"/>
            <a:ext cx="360363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 rot="1757920">
            <a:off x="1547813" y="4508500"/>
            <a:ext cx="360362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611188" y="3789363"/>
            <a:ext cx="647700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 rot="901513">
            <a:off x="684213" y="6237288"/>
            <a:ext cx="358775" cy="6207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 rot="-1579638">
            <a:off x="822325" y="6092825"/>
            <a:ext cx="287338" cy="7556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 rot="-2089934">
            <a:off x="900113" y="6021388"/>
            <a:ext cx="4318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91" name="Picture 15" descr="277673-175026-jerry_lar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292600"/>
            <a:ext cx="17383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7</a:t>
            </a:r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35</a:t>
            </a: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42</a:t>
            </a:r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25</a:t>
            </a:r>
          </a:p>
        </p:txBody>
      </p:sp>
      <p:pic>
        <p:nvPicPr>
          <p:cNvPr id="83991" name="Picture 2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547813" y="42211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2" name="Picture 2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88125" y="4221163"/>
            <a:ext cx="11287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3" name="Picture 25" descr="4433d5dd_thum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592219" y="5090319"/>
            <a:ext cx="600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6" descr="tom_jerr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212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5" name="Picture 27" descr="pic_13334_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395288" y="49418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6" name="Picture 28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8351 -0.274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3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7875 -0.3421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3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9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3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ом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842 0.008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8"/>
                  </p:tgtEl>
                </p:cond>
              </p:nextCondLst>
            </p:seq>
          </p:childTnLst>
        </p:cTn>
      </p:par>
    </p:tnLst>
    <p:bldLst>
      <p:bldP spid="839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82"/>
          <p:cNvSpPr>
            <a:spLocks noChangeArrowheads="1"/>
          </p:cNvSpPr>
          <p:nvPr/>
        </p:nvSpPr>
        <p:spPr bwMode="auto">
          <a:xfrm>
            <a:off x="1692275" y="2205038"/>
            <a:ext cx="14287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Oval 81"/>
          <p:cNvSpPr>
            <a:spLocks noChangeArrowheads="1"/>
          </p:cNvSpPr>
          <p:nvPr/>
        </p:nvSpPr>
        <p:spPr bwMode="auto">
          <a:xfrm>
            <a:off x="6443663" y="5589588"/>
            <a:ext cx="287337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Oval 79"/>
          <p:cNvSpPr>
            <a:spLocks noChangeArrowheads="1"/>
          </p:cNvSpPr>
          <p:nvPr/>
        </p:nvSpPr>
        <p:spPr bwMode="auto">
          <a:xfrm>
            <a:off x="1835150" y="4724400"/>
            <a:ext cx="215900" cy="217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Oval 78"/>
          <p:cNvSpPr>
            <a:spLocks noChangeArrowheads="1"/>
          </p:cNvSpPr>
          <p:nvPr/>
        </p:nvSpPr>
        <p:spPr bwMode="auto">
          <a:xfrm rot="397215">
            <a:off x="8316913" y="1916113"/>
            <a:ext cx="287337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77"/>
          <p:cNvSpPr>
            <a:spLocks noChangeArrowheads="1"/>
          </p:cNvSpPr>
          <p:nvPr/>
        </p:nvSpPr>
        <p:spPr bwMode="auto">
          <a:xfrm>
            <a:off x="971550" y="1989138"/>
            <a:ext cx="1444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76"/>
          <p:cNvSpPr>
            <a:spLocks noChangeArrowheads="1"/>
          </p:cNvSpPr>
          <p:nvPr/>
        </p:nvSpPr>
        <p:spPr bwMode="auto">
          <a:xfrm>
            <a:off x="1692275" y="2205038"/>
            <a:ext cx="71438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Oval 75"/>
          <p:cNvSpPr>
            <a:spLocks noChangeArrowheads="1"/>
          </p:cNvSpPr>
          <p:nvPr/>
        </p:nvSpPr>
        <p:spPr bwMode="auto">
          <a:xfrm>
            <a:off x="1692275" y="2636838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Oval 63"/>
          <p:cNvSpPr>
            <a:spLocks noChangeArrowheads="1"/>
          </p:cNvSpPr>
          <p:nvPr/>
        </p:nvSpPr>
        <p:spPr bwMode="auto">
          <a:xfrm>
            <a:off x="6227763" y="1412875"/>
            <a:ext cx="358775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Oval 41"/>
          <p:cNvSpPr>
            <a:spLocks noChangeArrowheads="1"/>
          </p:cNvSpPr>
          <p:nvPr/>
        </p:nvSpPr>
        <p:spPr bwMode="auto">
          <a:xfrm rot="4527022">
            <a:off x="3044031" y="6015832"/>
            <a:ext cx="225425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Oval 40"/>
          <p:cNvSpPr>
            <a:spLocks noChangeArrowheads="1"/>
          </p:cNvSpPr>
          <p:nvPr/>
        </p:nvSpPr>
        <p:spPr bwMode="auto">
          <a:xfrm rot="505618">
            <a:off x="2987675" y="5876925"/>
            <a:ext cx="28892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Oval 39"/>
          <p:cNvSpPr>
            <a:spLocks noChangeArrowheads="1"/>
          </p:cNvSpPr>
          <p:nvPr/>
        </p:nvSpPr>
        <p:spPr bwMode="auto">
          <a:xfrm>
            <a:off x="1763713" y="4724400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Oval 38"/>
          <p:cNvSpPr>
            <a:spLocks noChangeArrowheads="1"/>
          </p:cNvSpPr>
          <p:nvPr/>
        </p:nvSpPr>
        <p:spPr bwMode="auto">
          <a:xfrm>
            <a:off x="2916238" y="4724400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6" name="Picture 4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11188" y="549275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5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843213" y="549275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6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932363" y="549275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7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019925" y="549275"/>
            <a:ext cx="1433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8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092950" y="3429000"/>
            <a:ext cx="14335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9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932363" y="3429000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10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916238" y="3429000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11" descr="4651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11188" y="3429000"/>
            <a:ext cx="1433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12" descr="1171d83264188fd73f859d4a6f0bbf4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179388" y="1700213"/>
            <a:ext cx="12906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80288" y="908050"/>
            <a:ext cx="720725" cy="720725"/>
          </a:xfrm>
          <a:prstGeom prst="wedgeEllipseCallout">
            <a:avLst>
              <a:gd name="adj1" fmla="val -8593"/>
              <a:gd name="adj2" fmla="val 4250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5</a:t>
            </a:r>
          </a:p>
        </p:txBody>
      </p:sp>
      <p:pic>
        <p:nvPicPr>
          <p:cNvPr id="3096" name="Picture 15" descr="faq_ch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9213" y="1700213"/>
            <a:ext cx="103346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6" descr="JA-TSS-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844675"/>
            <a:ext cx="9731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3" descr="image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 rot="-354171">
            <a:off x="5940425" y="4221163"/>
            <a:ext cx="8937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9" descr="41585369_CAEEF220CBE5EEEFEEEBFCE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6084888" y="1268413"/>
            <a:ext cx="98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33" descr="5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0" t="52000" r="22800"/>
          <a:stretch>
            <a:fillRect/>
          </a:stretch>
        </p:blipFill>
        <p:spPr bwMode="auto">
          <a:xfrm>
            <a:off x="7596188" y="4508500"/>
            <a:ext cx="154781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36" descr="738db08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7956550" y="1412875"/>
            <a:ext cx="979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Oval 37"/>
          <p:cNvSpPr>
            <a:spLocks noChangeArrowheads="1"/>
          </p:cNvSpPr>
          <p:nvPr/>
        </p:nvSpPr>
        <p:spPr bwMode="auto">
          <a:xfrm>
            <a:off x="900113" y="4941888"/>
            <a:ext cx="3587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03" name="Picture 18" descr="bcd7b362ac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4652963"/>
            <a:ext cx="176371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4" name="Oval 42"/>
          <p:cNvSpPr>
            <a:spLocks noChangeArrowheads="1"/>
          </p:cNvSpPr>
          <p:nvPr/>
        </p:nvSpPr>
        <p:spPr bwMode="auto">
          <a:xfrm rot="-1219557">
            <a:off x="3348038" y="5084763"/>
            <a:ext cx="287337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43"/>
          <p:cNvSpPr>
            <a:spLocks noChangeArrowheads="1"/>
          </p:cNvSpPr>
          <p:nvPr/>
        </p:nvSpPr>
        <p:spPr bwMode="auto">
          <a:xfrm rot="-1738738">
            <a:off x="2843213" y="5445125"/>
            <a:ext cx="288925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2" descr="tom_jerry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4613" y="4508500"/>
            <a:ext cx="10985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7" name="Oval 44"/>
          <p:cNvSpPr>
            <a:spLocks noChangeArrowheads="1"/>
          </p:cNvSpPr>
          <p:nvPr/>
        </p:nvSpPr>
        <p:spPr bwMode="auto">
          <a:xfrm rot="-1026163">
            <a:off x="3995738" y="4951413"/>
            <a:ext cx="288925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08" name="Picture 31" descr="277673-175026-jerry_large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797425"/>
            <a:ext cx="8636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9" name="Oval 45"/>
          <p:cNvSpPr>
            <a:spLocks noChangeArrowheads="1"/>
          </p:cNvSpPr>
          <p:nvPr/>
        </p:nvSpPr>
        <p:spPr bwMode="auto">
          <a:xfrm rot="1575038">
            <a:off x="4913313" y="5688013"/>
            <a:ext cx="227012" cy="541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0" name="Oval 46"/>
          <p:cNvSpPr>
            <a:spLocks noChangeArrowheads="1"/>
          </p:cNvSpPr>
          <p:nvPr/>
        </p:nvSpPr>
        <p:spPr bwMode="auto">
          <a:xfrm>
            <a:off x="4932363" y="5661025"/>
            <a:ext cx="360362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Oval 47"/>
          <p:cNvSpPr>
            <a:spLocks noChangeArrowheads="1"/>
          </p:cNvSpPr>
          <p:nvPr/>
        </p:nvSpPr>
        <p:spPr bwMode="auto">
          <a:xfrm>
            <a:off x="5364163" y="4941888"/>
            <a:ext cx="3603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8"/>
          <p:cNvSpPr>
            <a:spLocks noChangeArrowheads="1"/>
          </p:cNvSpPr>
          <p:nvPr/>
        </p:nvSpPr>
        <p:spPr bwMode="auto">
          <a:xfrm rot="-377314">
            <a:off x="4570413" y="6016625"/>
            <a:ext cx="2159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9"/>
          <p:cNvSpPr>
            <a:spLocks noChangeArrowheads="1"/>
          </p:cNvSpPr>
          <p:nvPr/>
        </p:nvSpPr>
        <p:spPr bwMode="auto">
          <a:xfrm rot="-1034487">
            <a:off x="5432425" y="5834063"/>
            <a:ext cx="147638" cy="258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50"/>
          <p:cNvSpPr>
            <a:spLocks noChangeArrowheads="1"/>
          </p:cNvSpPr>
          <p:nvPr/>
        </p:nvSpPr>
        <p:spPr bwMode="auto">
          <a:xfrm rot="-1034487">
            <a:off x="5364163" y="5734050"/>
            <a:ext cx="147637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51"/>
          <p:cNvSpPr>
            <a:spLocks noChangeArrowheads="1"/>
          </p:cNvSpPr>
          <p:nvPr/>
        </p:nvSpPr>
        <p:spPr bwMode="auto">
          <a:xfrm rot="-1034487">
            <a:off x="5445125" y="5949950"/>
            <a:ext cx="211138" cy="139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52"/>
          <p:cNvSpPr>
            <a:spLocks noChangeArrowheads="1"/>
          </p:cNvSpPr>
          <p:nvPr/>
        </p:nvSpPr>
        <p:spPr bwMode="auto">
          <a:xfrm rot="-2406475">
            <a:off x="5603875" y="5403850"/>
            <a:ext cx="201613" cy="17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7" name="Oval 53"/>
          <p:cNvSpPr>
            <a:spLocks noChangeArrowheads="1"/>
          </p:cNvSpPr>
          <p:nvPr/>
        </p:nvSpPr>
        <p:spPr bwMode="auto">
          <a:xfrm rot="-1034487">
            <a:off x="7235825" y="4868863"/>
            <a:ext cx="360363" cy="3714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18" name="Picture 35" descr="9ed7e9f34b5f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3" r="13368" b="8545"/>
          <a:stretch>
            <a:fillRect/>
          </a:stretch>
        </p:blipFill>
        <p:spPr bwMode="auto">
          <a:xfrm>
            <a:off x="7019925" y="4797425"/>
            <a:ext cx="7921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9" name="Oval 54"/>
          <p:cNvSpPr>
            <a:spLocks noChangeArrowheads="1"/>
          </p:cNvSpPr>
          <p:nvPr/>
        </p:nvSpPr>
        <p:spPr bwMode="auto">
          <a:xfrm rot="-1034487">
            <a:off x="1692275" y="2205038"/>
            <a:ext cx="147638" cy="2587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20" name="Picture 13" descr="1171d83264188fd73f859d4a6f0bbf4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1476375" y="1844675"/>
            <a:ext cx="711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7" name="AutoShape 55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203575" y="908050"/>
            <a:ext cx="720725" cy="720725"/>
          </a:xfrm>
          <a:prstGeom prst="wedgeEllipseCallout">
            <a:avLst>
              <a:gd name="adj1" fmla="val -41190"/>
              <a:gd name="adj2" fmla="val 2224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3</a:t>
            </a:r>
          </a:p>
        </p:txBody>
      </p:sp>
      <p:sp>
        <p:nvSpPr>
          <p:cNvPr id="23608" name="AutoShape 5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92725" y="908050"/>
            <a:ext cx="720725" cy="720725"/>
          </a:xfrm>
          <a:prstGeom prst="wedgeEllipseCallout">
            <a:avLst>
              <a:gd name="adj1" fmla="val -28856"/>
              <a:gd name="adj2" fmla="val 3348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4</a:t>
            </a:r>
          </a:p>
        </p:txBody>
      </p:sp>
      <p:sp>
        <p:nvSpPr>
          <p:cNvPr id="23609" name="AutoShape 57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971550" y="908050"/>
            <a:ext cx="720725" cy="720725"/>
          </a:xfrm>
          <a:prstGeom prst="wedgeEllipseCallout">
            <a:avLst>
              <a:gd name="adj1" fmla="val -8593"/>
              <a:gd name="adj2" fmla="val 4229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2</a:t>
            </a:r>
          </a:p>
        </p:txBody>
      </p:sp>
      <p:sp>
        <p:nvSpPr>
          <p:cNvPr id="23610" name="AutoShape 5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971550" y="3789363"/>
            <a:ext cx="720725" cy="720725"/>
          </a:xfrm>
          <a:prstGeom prst="wedgeEllipseCallout">
            <a:avLst>
              <a:gd name="adj1" fmla="val -3523"/>
              <a:gd name="adj2" fmla="val -4515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6</a:t>
            </a:r>
          </a:p>
        </p:txBody>
      </p:sp>
      <p:sp>
        <p:nvSpPr>
          <p:cNvPr id="23611" name="AutoShape 59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276600" y="3789363"/>
            <a:ext cx="720725" cy="720725"/>
          </a:xfrm>
          <a:prstGeom prst="wedgeEllipseCallout">
            <a:avLst>
              <a:gd name="adj1" fmla="val -8593"/>
              <a:gd name="adj2" fmla="val 4250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7</a:t>
            </a:r>
          </a:p>
        </p:txBody>
      </p:sp>
      <p:sp>
        <p:nvSpPr>
          <p:cNvPr id="23612" name="AutoShape 6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92725" y="3789363"/>
            <a:ext cx="720725" cy="720725"/>
          </a:xfrm>
          <a:prstGeom prst="wedgeEllipseCallout">
            <a:avLst>
              <a:gd name="adj1" fmla="val -8593"/>
              <a:gd name="adj2" fmla="val 3238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8</a:t>
            </a:r>
          </a:p>
        </p:txBody>
      </p:sp>
      <p:sp>
        <p:nvSpPr>
          <p:cNvPr id="23613" name="AutoShape 6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451725" y="3789363"/>
            <a:ext cx="720725" cy="720725"/>
          </a:xfrm>
          <a:prstGeom prst="wedgeEllipseCallout">
            <a:avLst>
              <a:gd name="adj1" fmla="val -30398"/>
              <a:gd name="adj2" fmla="val 3656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latin typeface="Comic Sans MS" pitchFamily="66" charset="0"/>
              </a:rPr>
              <a:t>9</a:t>
            </a:r>
          </a:p>
        </p:txBody>
      </p:sp>
      <p:pic>
        <p:nvPicPr>
          <p:cNvPr id="3128" name="Picture 62" descr="multik27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02500" flipH="1">
            <a:off x="4932363" y="1844675"/>
            <a:ext cx="8286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9" name="Picture 64" descr="Biene_Maya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4019" flipH="1">
            <a:off x="7019925" y="1628775"/>
            <a:ext cx="9731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1" name="Rectangle 66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7"/>
          <p:cNvSpPr>
            <a:spLocks noChangeArrowheads="1"/>
          </p:cNvSpPr>
          <p:nvPr/>
        </p:nvSpPr>
        <p:spPr bwMode="auto">
          <a:xfrm rot="16200000" flipH="1">
            <a:off x="4477543" y="-4477543"/>
            <a:ext cx="188913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8"/>
          <p:cNvSpPr>
            <a:spLocks noChangeArrowheads="1"/>
          </p:cNvSpPr>
          <p:nvPr/>
        </p:nvSpPr>
        <p:spPr bwMode="auto">
          <a:xfrm rot="16200000" flipH="1">
            <a:off x="4477544" y="2191544"/>
            <a:ext cx="188912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34" name="Picture 69" descr="j0403997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24750" y="6094413"/>
            <a:ext cx="503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5" name="AutoShape 70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AutoShape 71"/>
          <p:cNvSpPr>
            <a:spLocks noChangeArrowheads="1"/>
          </p:cNvSpPr>
          <p:nvPr/>
        </p:nvSpPr>
        <p:spPr bwMode="auto">
          <a:xfrm rot="16307681" flipH="1">
            <a:off x="8707437" y="31751"/>
            <a:ext cx="468313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7" name="AutoShape 72"/>
          <p:cNvSpPr>
            <a:spLocks noChangeArrowheads="1"/>
          </p:cNvSpPr>
          <p:nvPr/>
        </p:nvSpPr>
        <p:spPr bwMode="auto">
          <a:xfrm rot="215361" flipH="1">
            <a:off x="8675688" y="6453188"/>
            <a:ext cx="468312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AutoShape 73"/>
          <p:cNvSpPr>
            <a:spLocks noChangeArrowheads="1"/>
          </p:cNvSpPr>
          <p:nvPr/>
        </p:nvSpPr>
        <p:spPr bwMode="auto">
          <a:xfrm rot="5425957" flipH="1">
            <a:off x="-31749" y="6421437"/>
            <a:ext cx="468312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39" name="Picture 24" descr="cd8ff0dcc7edt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4500563" y="4724400"/>
            <a:ext cx="14128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0" name="Picture 19" descr="b2c9562e2641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476375" y="4508500"/>
            <a:ext cx="1200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1" name="Picture 80" descr="j0431495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316913" y="60706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3" name="Picture 8" descr="cd8ff0dcc7e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26637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3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pic>
        <p:nvPicPr>
          <p:cNvPr id="66577" name="Picture 17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1511 -0.2581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6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53611 -0.3587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4"/>
                  </p:tgtEl>
                </p:cond>
              </p:nextCondLst>
            </p:seq>
          </p:childTnLst>
        </p:cTn>
      </p:par>
    </p:tnLst>
    <p:bldLst>
      <p:bldP spid="665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7" name="Picture 8" descr="cd8ff0dcc7e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9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0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64</a:t>
            </a:r>
          </a:p>
        </p:txBody>
      </p:sp>
      <p:sp>
        <p:nvSpPr>
          <p:cNvPr id="27661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7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56</a:t>
            </a:r>
          </a:p>
        </p:txBody>
      </p:sp>
      <p:pic>
        <p:nvPicPr>
          <p:cNvPr id="73745" name="Picture 17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6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7" name="Picture 19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8" name="Picture 20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9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29149 -0.463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64584 -0.7516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1841 -0.125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59132 -0.3587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2"/>
                  </p:tgtEl>
                </p:cond>
              </p:nextCondLst>
            </p:seq>
          </p:childTnLst>
        </p:cTn>
      </p:par>
    </p:tnLst>
    <p:bldLst>
      <p:bldP spid="737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81" name="Picture 8" descr="cd8ff0dcc7e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9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0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28</a:t>
            </a:r>
          </a:p>
        </p:txBody>
      </p:sp>
      <p:sp>
        <p:nvSpPr>
          <p:cNvPr id="28685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8686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4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pic>
        <p:nvPicPr>
          <p:cNvPr id="70673" name="Picture 17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5" name="Picture 19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6" name="Picture 20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7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44097 -0.6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3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599 -0.3106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61285 -0.335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0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22899 0.260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0"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2"/>
          <p:cNvSpPr>
            <a:spLocks noChangeArrowheads="1"/>
          </p:cNvSpPr>
          <p:nvPr/>
        </p:nvSpPr>
        <p:spPr bwMode="auto">
          <a:xfrm>
            <a:off x="8243888" y="5084763"/>
            <a:ext cx="504825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Oval 2"/>
          <p:cNvSpPr>
            <a:spLocks noChangeArrowheads="1"/>
          </p:cNvSpPr>
          <p:nvPr/>
        </p:nvSpPr>
        <p:spPr bwMode="auto">
          <a:xfrm rot="-4330818">
            <a:off x="1865312" y="5062538"/>
            <a:ext cx="358775" cy="4445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Oval 3"/>
          <p:cNvSpPr>
            <a:spLocks noChangeArrowheads="1"/>
          </p:cNvSpPr>
          <p:nvPr/>
        </p:nvSpPr>
        <p:spPr bwMode="auto">
          <a:xfrm rot="-3381666">
            <a:off x="598488" y="6057900"/>
            <a:ext cx="419100" cy="4000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Oval 4"/>
          <p:cNvSpPr>
            <a:spLocks noChangeArrowheads="1"/>
          </p:cNvSpPr>
          <p:nvPr/>
        </p:nvSpPr>
        <p:spPr bwMode="auto">
          <a:xfrm rot="-264814">
            <a:off x="123825" y="6261100"/>
            <a:ext cx="342900" cy="5889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 rot="-4010010">
            <a:off x="1549400" y="5845175"/>
            <a:ext cx="358775" cy="3714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 rot="-3381666">
            <a:off x="695325" y="5626101"/>
            <a:ext cx="561975" cy="641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 rot="-1633380">
            <a:off x="1331913" y="4287838"/>
            <a:ext cx="798512" cy="7604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5" name="Picture 8" descr="cd8ff0dcc7ed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7"/>
          <a:stretch>
            <a:fillRect/>
          </a:stretch>
        </p:blipFill>
        <p:spPr bwMode="auto">
          <a:xfrm>
            <a:off x="0" y="4005263"/>
            <a:ext cx="2333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9" descr="imag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380288" y="2492375"/>
            <a:ext cx="16097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0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49</a:t>
            </a:r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6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8</a:t>
            </a: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38</a:t>
            </a:r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48</a:t>
            </a:r>
          </a:p>
        </p:txBody>
      </p:sp>
      <p:pic>
        <p:nvPicPr>
          <p:cNvPr id="72721" name="Picture 17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835150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8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732588" y="37893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3" name="Picture 19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422755">
            <a:off x="1547813" y="5589588"/>
            <a:ext cx="12954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4" name="Picture 20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942931" y="32900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5" name="Picture 21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33072 -0.66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3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31511 -0.3210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трос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1841 -0.125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2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2963 L -0.71718 -0.48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8"/>
                  </p:tgtEl>
                </p:cond>
              </p:nextCondLst>
            </p:seq>
          </p:childTnLst>
        </p:cTn>
      </p:par>
    </p:tnLst>
    <p:bldLst>
      <p:bldP spid="727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5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0" t="52000" r="22800" b="3888"/>
          <a:stretch>
            <a:fillRect/>
          </a:stretch>
        </p:blipFill>
        <p:spPr bwMode="auto">
          <a:xfrm>
            <a:off x="6300788" y="4244975"/>
            <a:ext cx="284321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 rot="282885">
            <a:off x="900113" y="4221163"/>
            <a:ext cx="647700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5" descr="9ed7e9f34b5f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3" r="13368" b="8545"/>
          <a:stretch>
            <a:fillRect/>
          </a:stretch>
        </p:blipFill>
        <p:spPr bwMode="auto">
          <a:xfrm>
            <a:off x="403225" y="4076700"/>
            <a:ext cx="14319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72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9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81</a:t>
            </a: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68</a:t>
            </a:r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54</a:t>
            </a:r>
          </a:p>
        </p:txBody>
      </p:sp>
      <p:pic>
        <p:nvPicPr>
          <p:cNvPr id="81932" name="Picture 12" descr="ZS-SA-004"/>
          <p:cNvPicPr>
            <a:picLocks noChangeAspect="1" noChangeArrowheads="1"/>
          </p:cNvPicPr>
          <p:nvPr/>
        </p:nvPicPr>
        <p:blipFill>
          <a:blip r:embed="rId7" cstate="print"/>
          <a:srcRect t="47243" b="30515"/>
          <a:stretch>
            <a:fillRect/>
          </a:stretch>
        </p:blipFill>
        <p:spPr bwMode="auto">
          <a:xfrm rot="8279018">
            <a:off x="1258888" y="49418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3" descr="300px-Plastic-Dar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0672">
            <a:off x="7451725" y="3933825"/>
            <a:ext cx="11287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116013" y="4724400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4433d5dd_thum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6007894" y="4225131"/>
            <a:ext cx="600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47257 -0.694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3073 -0.2159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66007 -0.556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ип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12674 0.1349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8027988" y="2924175"/>
            <a:ext cx="360362" cy="2174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411413" y="1989138"/>
            <a:ext cx="215900" cy="3603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2" name="Picture 4" descr="1171d83264188fd73f859d4a6f0bbf4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1547813" y="1628775"/>
            <a:ext cx="1474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940425" y="4868863"/>
            <a:ext cx="287338" cy="21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7019925" y="3644900"/>
            <a:ext cx="28892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867400" y="5373688"/>
            <a:ext cx="433388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6" name="Picture 9" descr="faq_ch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797425"/>
            <a:ext cx="120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5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00" t="52000" r="22800"/>
          <a:stretch>
            <a:fillRect/>
          </a:stretch>
        </p:blipFill>
        <p:spPr bwMode="auto">
          <a:xfrm>
            <a:off x="5867400" y="1557338"/>
            <a:ext cx="1873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1" descr="738db08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33"/>
          <a:stretch>
            <a:fillRect/>
          </a:stretch>
        </p:blipFill>
        <p:spPr bwMode="auto">
          <a:xfrm>
            <a:off x="6516688" y="3068638"/>
            <a:ext cx="124301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2" descr="4651_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771775" y="1557338"/>
            <a:ext cx="35861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3" descr="1171d83264188fd73f859d4a6f0bbf4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5651500" y="4365625"/>
            <a:ext cx="8937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7" descr="JA-TSS-0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77406">
            <a:off x="1692275" y="3644900"/>
            <a:ext cx="1219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2" name="WordArt 20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54355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МОЛОДЦЫ!</a:t>
            </a:r>
          </a:p>
        </p:txBody>
      </p:sp>
      <p:sp>
        <p:nvSpPr>
          <p:cNvPr id="32783" name="Rectangle 21"/>
          <p:cNvSpPr>
            <a:spLocks noChangeArrowheads="1"/>
          </p:cNvSpPr>
          <p:nvPr/>
        </p:nvSpPr>
        <p:spPr bwMode="auto">
          <a:xfrm rot="16200000" flipH="1">
            <a:off x="4477543" y="-4477543"/>
            <a:ext cx="188913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22"/>
          <p:cNvSpPr>
            <a:spLocks noChangeArrowheads="1"/>
          </p:cNvSpPr>
          <p:nvPr/>
        </p:nvSpPr>
        <p:spPr bwMode="auto">
          <a:xfrm rot="16200000" flipH="1">
            <a:off x="4477544" y="2191544"/>
            <a:ext cx="188912" cy="9144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Rectangle 23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Rectangle 24"/>
          <p:cNvSpPr>
            <a:spLocks noChangeArrowheads="1"/>
          </p:cNvSpPr>
          <p:nvPr/>
        </p:nvSpPr>
        <p:spPr bwMode="auto">
          <a:xfrm>
            <a:off x="8964613" y="0"/>
            <a:ext cx="179387" cy="68580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0" scaled="1"/>
          </a:gradFill>
          <a:ln w="222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57" name="AutoShape 25"/>
          <p:cNvSpPr>
            <a:spLocks noChangeArrowheads="1"/>
          </p:cNvSpPr>
          <p:nvPr/>
        </p:nvSpPr>
        <p:spPr bwMode="auto">
          <a:xfrm>
            <a:off x="3779838" y="2492375"/>
            <a:ext cx="1655762" cy="1657350"/>
          </a:xfrm>
          <a:prstGeom prst="wedgeEllipseCallout">
            <a:avLst>
              <a:gd name="adj1" fmla="val 4269"/>
              <a:gd name="adj2" fmla="val -39176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ru-RU" b="1"/>
          </a:p>
        </p:txBody>
      </p:sp>
      <p:sp>
        <p:nvSpPr>
          <p:cNvPr id="32788" name="AutoShape 31"/>
          <p:cNvSpPr>
            <a:spLocks noChangeArrowheads="1"/>
          </p:cNvSpPr>
          <p:nvPr/>
        </p:nvSpPr>
        <p:spPr bwMode="auto">
          <a:xfrm rot="10853840" flipH="1">
            <a:off x="0" y="0"/>
            <a:ext cx="468313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AutoShape 32"/>
          <p:cNvSpPr>
            <a:spLocks noChangeArrowheads="1"/>
          </p:cNvSpPr>
          <p:nvPr/>
        </p:nvSpPr>
        <p:spPr bwMode="auto">
          <a:xfrm rot="16307681" flipH="1">
            <a:off x="8707437" y="31751"/>
            <a:ext cx="468313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AutoShape 33"/>
          <p:cNvSpPr>
            <a:spLocks noChangeArrowheads="1"/>
          </p:cNvSpPr>
          <p:nvPr/>
        </p:nvSpPr>
        <p:spPr bwMode="auto">
          <a:xfrm rot="215361" flipH="1">
            <a:off x="8675688" y="6453188"/>
            <a:ext cx="468312" cy="404812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AutoShape 34"/>
          <p:cNvSpPr>
            <a:spLocks noChangeArrowheads="1"/>
          </p:cNvSpPr>
          <p:nvPr/>
        </p:nvSpPr>
        <p:spPr bwMode="auto">
          <a:xfrm rot="5425957" flipH="1">
            <a:off x="-31749" y="6421437"/>
            <a:ext cx="468312" cy="404813"/>
          </a:xfrm>
          <a:prstGeom prst="rtTriangle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92" name="Picture 35" descr="bcd7b362ac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0" y="2492375"/>
            <a:ext cx="20510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36" descr="277673-175026-jerry_larg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2708275"/>
            <a:ext cx="11318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Picture 37" descr="300px-Plastic-Dar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540496">
            <a:off x="4485482" y="2939256"/>
            <a:ext cx="863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Picture 40" descr="pic_13334_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4919645">
            <a:off x="4167982" y="3544094"/>
            <a:ext cx="863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8" descr="ZS-SA-004"/>
          <p:cNvPicPr>
            <a:picLocks noChangeAspect="1" noChangeArrowheads="1"/>
          </p:cNvPicPr>
          <p:nvPr/>
        </p:nvPicPr>
        <p:blipFill>
          <a:blip r:embed="rId13" cstate="print"/>
          <a:srcRect t="47243" b="30515"/>
          <a:stretch>
            <a:fillRect/>
          </a:stretch>
        </p:blipFill>
        <p:spPr bwMode="auto">
          <a:xfrm rot="8024833">
            <a:off x="3948906" y="3547270"/>
            <a:ext cx="720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4" descr="300px-Plastic-Dar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784720">
            <a:off x="3924300" y="2924175"/>
            <a:ext cx="863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8" name="Picture 15" descr="pic_13334_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5577741">
            <a:off x="4167982" y="2824956"/>
            <a:ext cx="863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9" name="Picture 39" descr="ZS-SA-004"/>
          <p:cNvPicPr>
            <a:picLocks noChangeAspect="1" noChangeArrowheads="1"/>
          </p:cNvPicPr>
          <p:nvPr/>
        </p:nvPicPr>
        <p:blipFill>
          <a:blip r:embed="rId13" cstate="print"/>
          <a:srcRect t="47243" b="30515"/>
          <a:stretch>
            <a:fillRect/>
          </a:stretch>
        </p:blipFill>
        <p:spPr bwMode="auto">
          <a:xfrm rot="2038699">
            <a:off x="4572000" y="3500438"/>
            <a:ext cx="7207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0" name="WordArt 42"/>
          <p:cNvSpPr>
            <a:spLocks noChangeArrowheads="1" noChangeShapeType="1" noTextEdit="1"/>
          </p:cNvSpPr>
          <p:nvPr/>
        </p:nvSpPr>
        <p:spPr bwMode="auto">
          <a:xfrm>
            <a:off x="539750" y="6092825"/>
            <a:ext cx="76327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lin ang="5400000" scaled="1"/>
                </a:gra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Comic Sans MS"/>
              </a:rPr>
              <a:t>Повторяйте таблицу умножения!</a:t>
            </a:r>
          </a:p>
        </p:txBody>
      </p:sp>
      <p:sp>
        <p:nvSpPr>
          <p:cNvPr id="69675" name="WordArt 43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15113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254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FF9FD"/>
                    </a:gs>
                    <a:gs pos="50000">
                      <a:schemeClr val="bg1"/>
                    </a:gs>
                    <a:gs pos="100000">
                      <a:srgbClr val="CFF9FD"/>
                    </a:gs>
                  </a:gsLst>
                  <a:lin ang="5400000" scaled="1"/>
                </a:gradFill>
                <a:latin typeface="Comic Sans MS"/>
              </a:rPr>
              <a:t>  _      </a:t>
            </a:r>
          </a:p>
        </p:txBody>
      </p:sp>
      <p:sp>
        <p:nvSpPr>
          <p:cNvPr id="69676" name="AutoShape 4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647700" cy="358775"/>
          </a:xfrm>
          <a:prstGeom prst="actionButtonDocument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200" b="1">
                <a:latin typeface="Comic Sans MS" pitchFamily="66" charset="0"/>
              </a:rPr>
              <a:t>ссылки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 - дважды дв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04856" cy="25922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27.01. Классная работа.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00FF"/>
                </a:solidFill>
              </a:rPr>
              <a:t>Доли и дроби.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E:\Уч.года\Schiffe101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1571631" cy="130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Апельсин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628775"/>
            <a:ext cx="2808288" cy="2668588"/>
          </a:xfrm>
          <a:prstGeom prst="rect">
            <a:avLst/>
          </a:prstGeom>
          <a:noFill/>
        </p:spPr>
      </p:pic>
      <p:pic>
        <p:nvPicPr>
          <p:cNvPr id="54276" name="Picture 4" descr="Апельсин5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020888"/>
            <a:ext cx="2881312" cy="2416175"/>
          </a:xfrm>
          <a:prstGeom prst="rect">
            <a:avLst/>
          </a:prstGeom>
          <a:noFill/>
        </p:spPr>
      </p:pic>
      <p:pic>
        <p:nvPicPr>
          <p:cNvPr id="54277" name="Picture 5" descr="Апельсин1 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628775"/>
            <a:ext cx="2735262" cy="2597150"/>
          </a:xfrm>
          <a:prstGeom prst="rect">
            <a:avLst/>
          </a:prstGeom>
          <a:noFill/>
        </p:spPr>
      </p:pic>
      <p:pic>
        <p:nvPicPr>
          <p:cNvPr id="54278" name="Picture 6" descr="Апельсин2 cop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032000"/>
            <a:ext cx="2879725" cy="2405063"/>
          </a:xfrm>
          <a:prstGeom prst="rect">
            <a:avLst/>
          </a:prstGeom>
          <a:noFill/>
        </p:spPr>
      </p:pic>
      <p:pic>
        <p:nvPicPr>
          <p:cNvPr id="54279" name="Picture 7" descr="Апельсин3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133600"/>
            <a:ext cx="2460625" cy="2516188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14290"/>
            <a:ext cx="1523305" cy="15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00372"/>
            <a:ext cx="1357322" cy="115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5391150"/>
            <a:ext cx="2105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214290"/>
            <a:ext cx="12001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9586" y="3143248"/>
            <a:ext cx="7674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4783E-7 L -0.00069 0.272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231 L 0.22049 -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55 L 0.17725 -0.15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41443E-6 L -0.18907 -2.41443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67068E-6 L -0.12604 -0.14686 " pathEditMode="relative" ptsTypes="AA">
                                      <p:cBhvr>
                                        <p:cTn id="31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714356"/>
            <a:ext cx="5079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entury Gothic" pitchFamily="34" charset="0"/>
              </a:rPr>
              <a:t>Что такое доля?</a:t>
            </a:r>
            <a:r>
              <a:rPr lang="ru-RU" sz="4400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928802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Доля </a:t>
            </a:r>
            <a:r>
              <a:rPr lang="ru-RU" sz="3200" b="1" dirty="0" smtClean="0"/>
              <a:t>– каждая из равных частей единицы. </a:t>
            </a:r>
            <a:r>
              <a:rPr lang="ru-RU" sz="3200" dirty="0" smtClean="0"/>
              <a:t>Так как апельсин разделили на 5 равных частей (долей</a:t>
            </a:r>
            <a:r>
              <a:rPr lang="ru-RU" sz="3200" smtClean="0"/>
              <a:t>), то каждый </a:t>
            </a:r>
            <a:r>
              <a:rPr lang="ru-RU" sz="3200" dirty="0" smtClean="0"/>
              <a:t>получил «одну пятую» долю апельсина, или, короче  «одну пятую апельсина».</a:t>
            </a:r>
            <a:endParaRPr lang="ru-RU" sz="3200" dirty="0"/>
          </a:p>
        </p:txBody>
      </p:sp>
      <p:pic>
        <p:nvPicPr>
          <p:cNvPr id="6" name="Picture 5" descr="E:\Уч.года\karand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7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Апельсин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85728"/>
            <a:ext cx="2808288" cy="2668588"/>
          </a:xfrm>
          <a:prstGeom prst="rect">
            <a:avLst/>
          </a:prstGeom>
          <a:noFill/>
        </p:spPr>
      </p:pic>
      <p:pic>
        <p:nvPicPr>
          <p:cNvPr id="54276" name="Picture 4" descr="Апельсин5cop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714620"/>
            <a:ext cx="2881312" cy="2416175"/>
          </a:xfrm>
          <a:prstGeom prst="rect">
            <a:avLst/>
          </a:prstGeom>
          <a:noFill/>
        </p:spPr>
      </p:pic>
      <p:pic>
        <p:nvPicPr>
          <p:cNvPr id="54277" name="Picture 5" descr="Апельсин1 cop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85728"/>
            <a:ext cx="2735262" cy="2597150"/>
          </a:xfrm>
          <a:prstGeom prst="rect">
            <a:avLst/>
          </a:prstGeom>
          <a:noFill/>
        </p:spPr>
      </p:pic>
      <p:pic>
        <p:nvPicPr>
          <p:cNvPr id="54278" name="Picture 6" descr="Апельсин2 cop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714620"/>
            <a:ext cx="2879725" cy="2405063"/>
          </a:xfrm>
          <a:prstGeom prst="rect">
            <a:avLst/>
          </a:prstGeom>
          <a:noFill/>
        </p:spPr>
      </p:pic>
      <p:pic>
        <p:nvPicPr>
          <p:cNvPr id="54279" name="Picture 7" descr="Апельсин3 cop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143380"/>
            <a:ext cx="2460625" cy="2516188"/>
          </a:xfrm>
          <a:prstGeom prst="rect">
            <a:avLst/>
          </a:prstGeom>
          <a:noFill/>
        </p:spPr>
      </p:pic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7358082" y="3000372"/>
          <a:ext cx="503237" cy="1420813"/>
        </p:xfrm>
        <a:graphic>
          <a:graphicData uri="http://schemas.openxmlformats.org/presentationml/2006/ole">
            <p:oleObj spid="_x0000_s87042" name="Формула" r:id="rId9" imgW="139680" imgH="393480" progId="Equation.3">
              <p:embed/>
            </p:oleObj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6286512" y="1071546"/>
          <a:ext cx="504825" cy="1420812"/>
        </p:xfrm>
        <a:graphic>
          <a:graphicData uri="http://schemas.openxmlformats.org/presentationml/2006/ole">
            <p:oleObj spid="_x0000_s87043" name="Формула" r:id="rId10" imgW="139680" imgH="393480" progId="Equation.3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4357686" y="4786322"/>
          <a:ext cx="503238" cy="1420813"/>
        </p:xfrm>
        <a:graphic>
          <a:graphicData uri="http://schemas.openxmlformats.org/presentationml/2006/ole">
            <p:oleObj spid="_x0000_s87044" name="Формула" r:id="rId11" imgW="139680" imgH="393480" progId="Equation.3">
              <p:embed/>
            </p:oleObj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1643042" y="3000372"/>
          <a:ext cx="503238" cy="1420813"/>
        </p:xfrm>
        <a:graphic>
          <a:graphicData uri="http://schemas.openxmlformats.org/presentationml/2006/ole">
            <p:oleObj spid="_x0000_s87045" name="Формула" r:id="rId12" imgW="139680" imgH="393480" progId="Equation.3">
              <p:embed/>
            </p:oleObj>
          </a:graphicData>
        </a:graphic>
      </p:graphicFrame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2786050" y="1071546"/>
          <a:ext cx="504825" cy="1420812"/>
        </p:xfrm>
        <a:graphic>
          <a:graphicData uri="http://schemas.openxmlformats.org/presentationml/2006/ole">
            <p:oleObj spid="_x0000_s87046" name="Формула" r:id="rId13" imgW="139680" imgH="393480" progId="Equation.3">
              <p:embed/>
            </p:oleObj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48" y="214290"/>
            <a:ext cx="1523305" cy="15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000372"/>
            <a:ext cx="1357322" cy="115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5918" y="5391150"/>
            <a:ext cx="2105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96" y="214290"/>
            <a:ext cx="12001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9586" y="3143248"/>
            <a:ext cx="7674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00496" y="2357430"/>
            <a:ext cx="121444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1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18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11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6" name="Picture 10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8" name="Picture 12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6175375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45677 -0.652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3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46476 -0.28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27639 -0.2851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785794"/>
            <a:ext cx="6870700" cy="9144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Как записывают доли?</a:t>
            </a:r>
            <a:r>
              <a:rPr lang="ru-RU" dirty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857364"/>
            <a:ext cx="7696200" cy="446723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dirty="0" smtClean="0"/>
              <a:t>	</a:t>
            </a:r>
          </a:p>
          <a:p>
            <a:pPr>
              <a:buFontTx/>
              <a:buNone/>
            </a:pPr>
            <a:r>
              <a:rPr lang="ru-RU" dirty="0"/>
              <a:t>	</a:t>
            </a:r>
            <a:r>
              <a:rPr lang="ru-RU" dirty="0" smtClean="0"/>
              <a:t>Для </a:t>
            </a:r>
            <a:r>
              <a:rPr lang="ru-RU" dirty="0"/>
              <a:t>записи любой доли используют горизонтальную чёрточку.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/>
              <a:t>	</a:t>
            </a:r>
            <a:r>
              <a:rPr lang="ru-RU" dirty="0" smtClean="0"/>
              <a:t>Её </a:t>
            </a:r>
            <a:r>
              <a:rPr lang="ru-RU" dirty="0"/>
              <a:t>называют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чертой дроби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ru-RU" dirty="0"/>
              <a:t>  </a:t>
            </a:r>
          </a:p>
          <a:p>
            <a:pPr>
              <a:buFontTx/>
              <a:buNone/>
            </a:pPr>
            <a:r>
              <a:rPr lang="ru-RU" dirty="0"/>
              <a:t>  </a:t>
            </a:r>
            <a:r>
              <a:rPr lang="ru-RU" dirty="0" smtClean="0"/>
              <a:t>	Пишут: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 </a:t>
            </a:r>
          </a:p>
          <a:p>
            <a:pPr>
              <a:buFontTx/>
              <a:buNone/>
            </a:pPr>
            <a:endParaRPr lang="ru-RU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571736" y="4357694"/>
          <a:ext cx="5926137" cy="904875"/>
        </p:xfrm>
        <a:graphic>
          <a:graphicData uri="http://schemas.openxmlformats.org/presentationml/2006/ole">
            <p:oleObj spid="_x0000_s1032" name="Документ" r:id="rId3" imgW="5925852" imgH="904320" progId="Word.Document.12">
              <p:link updateAutomatic="1"/>
            </p:oleObj>
          </a:graphicData>
        </a:graphic>
      </p:graphicFrame>
      <p:pic>
        <p:nvPicPr>
          <p:cNvPr id="7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8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Что показывает число 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под </a:t>
            </a:r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чертой?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71678"/>
            <a:ext cx="8429684" cy="3657600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 smtClean="0"/>
              <a:t>	Число </a:t>
            </a:r>
            <a:r>
              <a:rPr lang="ru-RU" u="sng" dirty="0"/>
              <a:t>под чертой</a:t>
            </a:r>
            <a:r>
              <a:rPr lang="ru-RU" dirty="0"/>
              <a:t> показывает на сколько равных частей (долей) разделили единицу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dirty="0"/>
              <a:t>   </a:t>
            </a:r>
            <a:r>
              <a:rPr lang="ru-RU" dirty="0" smtClean="0"/>
              <a:t>         	Например:</a:t>
            </a:r>
          </a:p>
          <a:p>
            <a:pPr algn="ctr">
              <a:lnSpc>
                <a:spcPts val="4000"/>
              </a:lnSpc>
              <a:buFontTx/>
              <a:buNone/>
            </a:pPr>
            <a:r>
              <a:rPr lang="ru-RU" dirty="0" smtClean="0"/>
              <a:t>Единицу </a:t>
            </a:r>
            <a:r>
              <a:rPr lang="ru-RU" dirty="0"/>
              <a:t>разделили на </a:t>
            </a:r>
            <a:r>
              <a:rPr lang="ru-RU" dirty="0" smtClean="0"/>
              <a:t>5 </a:t>
            </a:r>
            <a:r>
              <a:rPr lang="ru-RU" dirty="0"/>
              <a:t>равных </a:t>
            </a:r>
            <a:r>
              <a:rPr lang="ru-RU" dirty="0" smtClean="0"/>
              <a:t>частей </a:t>
            </a:r>
            <a:r>
              <a:rPr lang="ru-RU" dirty="0"/>
              <a:t>(долей)</a:t>
            </a:r>
            <a:endParaRPr lang="ru-RU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5" descr="E:\Уч.года\karand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8" name="Picture 9" descr="E:\Уч.года\Lento4ki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342900" cy="733425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Половина.</a:t>
            </a:r>
            <a:r>
              <a:rPr lang="ru-RU" b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8929750" cy="4038600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dirty="0" smtClean="0"/>
              <a:t>Самая </a:t>
            </a:r>
            <a:r>
              <a:rPr lang="ru-RU" dirty="0"/>
              <a:t>известная доля – </a:t>
            </a:r>
            <a:r>
              <a:rPr lang="ru-RU" dirty="0" smtClean="0"/>
              <a:t>это</a:t>
            </a:r>
            <a:r>
              <a:rPr lang="ru-RU" dirty="0"/>
              <a:t>, конечно, половина. Слова с приставкой «пол» можно услышать часто: полчаса, </a:t>
            </a:r>
            <a:r>
              <a:rPr lang="ru-RU" dirty="0" smtClean="0"/>
              <a:t>полкилометра, полведра… </a:t>
            </a:r>
          </a:p>
          <a:p>
            <a:pPr>
              <a:lnSpc>
                <a:spcPts val="4000"/>
              </a:lnSpc>
              <a:buFontTx/>
              <a:buNone/>
            </a:pPr>
            <a:r>
              <a:rPr lang="ru-RU" dirty="0"/>
              <a:t>	</a:t>
            </a:r>
            <a:r>
              <a:rPr lang="ru-RU" dirty="0" smtClean="0"/>
              <a:t>Разделили единицу </a:t>
            </a:r>
            <a:r>
              <a:rPr lang="ru-RU" dirty="0"/>
              <a:t>на </a:t>
            </a:r>
            <a:r>
              <a:rPr lang="ru-RU" b="1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части – </a:t>
            </a:r>
            <a:r>
              <a:rPr lang="ru-RU" dirty="0" smtClean="0"/>
              <a:t>половина. </a:t>
            </a:r>
            <a:endParaRPr lang="ru-RU" dirty="0"/>
          </a:p>
          <a:p>
            <a:pPr>
              <a:lnSpc>
                <a:spcPts val="4000"/>
              </a:lnSpc>
              <a:buFontTx/>
              <a:buNone/>
            </a:pPr>
            <a:r>
              <a:rPr lang="ru-RU" b="1" dirty="0" smtClean="0"/>
              <a:t>     </a:t>
            </a:r>
            <a:r>
              <a:rPr lang="ru-RU" b="1" dirty="0"/>
              <a:t>Долю     называют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половиной.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500438"/>
            <a:ext cx="333375" cy="9144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5357826"/>
            <a:ext cx="428628" cy="1175666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5857884" y="4071942"/>
          <a:ext cx="250033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1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6870700" cy="124301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Треть.</a:t>
            </a:r>
            <a:r>
              <a:rPr lang="ru-RU" dirty="0">
                <a:solidFill>
                  <a:srgbClr val="0000FF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lnSpc>
                <a:spcPts val="4000"/>
              </a:lnSpc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	</a:t>
            </a:r>
            <a:r>
              <a:rPr lang="ru-RU" dirty="0" smtClean="0"/>
              <a:t>Название доли зависит от того, на сколько равных частей разделили единицу. Разделили </a:t>
            </a:r>
            <a:r>
              <a:rPr lang="ru-RU" dirty="0"/>
              <a:t>на </a:t>
            </a:r>
            <a:r>
              <a:rPr lang="ru-RU" b="1" dirty="0" smtClean="0"/>
              <a:t>3</a:t>
            </a:r>
            <a:r>
              <a:rPr lang="ru-RU" dirty="0" smtClean="0"/>
              <a:t> </a:t>
            </a:r>
            <a:r>
              <a:rPr lang="ru-RU" dirty="0"/>
              <a:t>части – </a:t>
            </a:r>
            <a:r>
              <a:rPr lang="ru-RU" dirty="0" smtClean="0"/>
              <a:t>треть.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 smtClean="0"/>
          </a:p>
          <a:p>
            <a:pPr algn="just">
              <a:lnSpc>
                <a:spcPts val="4000"/>
              </a:lnSpc>
              <a:buFontTx/>
              <a:buNone/>
            </a:pPr>
            <a:r>
              <a:rPr lang="ru-RU" dirty="0" smtClean="0"/>
              <a:t>	Долю       </a:t>
            </a:r>
            <a:r>
              <a:rPr lang="ru-RU" dirty="0"/>
              <a:t>называют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третью.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857884" y="4000504"/>
          <a:ext cx="257176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000372"/>
            <a:ext cx="333375" cy="9144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214950"/>
            <a:ext cx="428628" cy="1228732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2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954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Четверть.</a:t>
            </a:r>
            <a:r>
              <a:rPr lang="ru-RU" b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43050"/>
            <a:ext cx="6786610" cy="4525963"/>
          </a:xfrm>
        </p:spPr>
        <p:txBody>
          <a:bodyPr/>
          <a:lstStyle/>
          <a:p>
            <a:pPr>
              <a:lnSpc>
                <a:spcPts val="4100"/>
              </a:lnSpc>
              <a:buFontTx/>
              <a:buNone/>
            </a:pPr>
            <a:r>
              <a:rPr lang="ru-RU" dirty="0" smtClean="0"/>
              <a:t>	Если единицу </a:t>
            </a:r>
            <a:r>
              <a:rPr lang="ru-RU" dirty="0"/>
              <a:t>разделили на </a:t>
            </a:r>
            <a:r>
              <a:rPr lang="ru-RU" b="1" dirty="0"/>
              <a:t>4 </a:t>
            </a:r>
            <a:r>
              <a:rPr lang="ru-RU" dirty="0"/>
              <a:t>части, </a:t>
            </a:r>
            <a:r>
              <a:rPr lang="ru-RU" dirty="0" smtClean="0"/>
              <a:t>то  </a:t>
            </a:r>
            <a:r>
              <a:rPr lang="ru-RU" dirty="0"/>
              <a:t>получается     </a:t>
            </a:r>
            <a:r>
              <a:rPr lang="ru-RU" dirty="0" smtClean="0"/>
              <a:t>   или </a:t>
            </a:r>
            <a:r>
              <a:rPr lang="ru-RU" dirty="0"/>
              <a:t>по </a:t>
            </a:r>
            <a:r>
              <a:rPr lang="ru-RU" dirty="0" smtClean="0"/>
              <a:t>другому </a:t>
            </a:r>
            <a:endParaRPr lang="ru-RU" dirty="0"/>
          </a:p>
          <a:p>
            <a:pPr>
              <a:lnSpc>
                <a:spcPts val="4100"/>
              </a:lnSpc>
              <a:buFontTx/>
              <a:buNone/>
            </a:pPr>
            <a:r>
              <a:rPr lang="ru-RU" dirty="0" smtClean="0"/>
              <a:t>	говорят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четверть.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857884" y="4071942"/>
          <a:ext cx="250033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143116"/>
            <a:ext cx="286496" cy="78581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214950"/>
            <a:ext cx="447976" cy="1228734"/>
          </a:xfrm>
          <a:prstGeom prst="rect">
            <a:avLst/>
          </a:prstGeom>
          <a:noFill/>
        </p:spPr>
      </p:pic>
      <p:pic>
        <p:nvPicPr>
          <p:cNvPr id="9" name="Picture 5" descr="E:\Уч.года\karanda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0" name="Picture 9" descr="E:\Уч.года\Lento4ki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2928926" y="3429000"/>
          <a:ext cx="278608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429256" y="928670"/>
          <a:ext cx="235745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ДОЛИ</a:t>
            </a:r>
            <a:endParaRPr lang="ru-RU"/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8072462" y="428604"/>
            <a:ext cx="446087" cy="1684338"/>
            <a:chOff x="2454" y="391"/>
            <a:chExt cx="281" cy="1061"/>
          </a:xfrm>
        </p:grpSpPr>
        <p:sp>
          <p:nvSpPr>
            <p:cNvPr id="26" name="Line 74"/>
            <p:cNvSpPr>
              <a:spLocks noChangeShapeType="1"/>
            </p:cNvSpPr>
            <p:nvPr/>
          </p:nvSpPr>
          <p:spPr bwMode="auto">
            <a:xfrm>
              <a:off x="2454" y="934"/>
              <a:ext cx="281" cy="1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27" name="Rectangle 75"/>
            <p:cNvSpPr>
              <a:spLocks noChangeArrowheads="1"/>
            </p:cNvSpPr>
            <p:nvPr/>
          </p:nvSpPr>
          <p:spPr bwMode="auto">
            <a:xfrm>
              <a:off x="2454" y="841"/>
              <a:ext cx="25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8</a:t>
              </a:r>
              <a:endPara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2454" y="391"/>
              <a:ext cx="252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sz="6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2285984" y="3929066"/>
            <a:ext cx="446087" cy="1684338"/>
            <a:chOff x="2454" y="391"/>
            <a:chExt cx="281" cy="1061"/>
          </a:xfrm>
        </p:grpSpPr>
        <p:sp>
          <p:nvSpPr>
            <p:cNvPr id="30" name="Line 74"/>
            <p:cNvSpPr>
              <a:spLocks noChangeShapeType="1"/>
            </p:cNvSpPr>
            <p:nvPr/>
          </p:nvSpPr>
          <p:spPr bwMode="auto">
            <a:xfrm>
              <a:off x="2454" y="934"/>
              <a:ext cx="281" cy="1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31" name="Rectangle 75"/>
            <p:cNvSpPr>
              <a:spLocks noChangeArrowheads="1"/>
            </p:cNvSpPr>
            <p:nvPr/>
          </p:nvSpPr>
          <p:spPr bwMode="auto">
            <a:xfrm>
              <a:off x="2454" y="841"/>
              <a:ext cx="25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5</a:t>
              </a:r>
              <a:endPara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76"/>
            <p:cNvSpPr>
              <a:spLocks noChangeArrowheads="1"/>
            </p:cNvSpPr>
            <p:nvPr/>
          </p:nvSpPr>
          <p:spPr bwMode="auto">
            <a:xfrm>
              <a:off x="2454" y="391"/>
              <a:ext cx="252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sz="6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3419872" y="764704"/>
            <a:ext cx="446087" cy="1674813"/>
            <a:chOff x="2454" y="391"/>
            <a:chExt cx="281" cy="1055"/>
          </a:xfrm>
        </p:grpSpPr>
        <p:sp>
          <p:nvSpPr>
            <p:cNvPr id="21" name="Line 74"/>
            <p:cNvSpPr>
              <a:spLocks noChangeShapeType="1"/>
            </p:cNvSpPr>
            <p:nvPr/>
          </p:nvSpPr>
          <p:spPr bwMode="auto">
            <a:xfrm>
              <a:off x="2454" y="934"/>
              <a:ext cx="281" cy="1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25" name="Rectangle 75"/>
            <p:cNvSpPr>
              <a:spLocks noChangeArrowheads="1"/>
            </p:cNvSpPr>
            <p:nvPr/>
          </p:nvSpPr>
          <p:spPr bwMode="auto">
            <a:xfrm>
              <a:off x="2454" y="841"/>
              <a:ext cx="252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6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6</a:t>
              </a:r>
              <a:endPara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Rectangle 76"/>
            <p:cNvSpPr>
              <a:spLocks noChangeArrowheads="1"/>
            </p:cNvSpPr>
            <p:nvPr/>
          </p:nvSpPr>
          <p:spPr bwMode="auto">
            <a:xfrm>
              <a:off x="2454" y="391"/>
              <a:ext cx="252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sz="6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  <a:endPara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aphicFrame>
        <p:nvGraphicFramePr>
          <p:cNvPr id="33" name="Диаграмма 32"/>
          <p:cNvGraphicFramePr/>
          <p:nvPr/>
        </p:nvGraphicFramePr>
        <p:xfrm>
          <a:off x="323528" y="404664"/>
          <a:ext cx="30718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E:\Уч.года\karand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Выполни задания.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3050"/>
            <a:ext cx="7696200" cy="437675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dirty="0"/>
              <a:t>Прочитайте доли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00306"/>
            <a:ext cx="569913" cy="923925"/>
          </a:xfrm>
          <a:prstGeom prst="rect">
            <a:avLst/>
          </a:prstGeom>
          <a:noFill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500306"/>
            <a:ext cx="542925" cy="866775"/>
          </a:xfrm>
          <a:prstGeom prst="rect">
            <a:avLst/>
          </a:prstGeom>
          <a:noFill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428868"/>
            <a:ext cx="277813" cy="876300"/>
          </a:xfrm>
          <a:prstGeom prst="rect">
            <a:avLst/>
          </a:prstGeom>
          <a:noFill/>
        </p:spPr>
      </p:pic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357430"/>
            <a:ext cx="547688" cy="981075"/>
          </a:xfrm>
          <a:prstGeom prst="rect">
            <a:avLst/>
          </a:prstGeom>
          <a:noFill/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786058"/>
            <a:ext cx="250825" cy="533400"/>
          </a:xfrm>
          <a:prstGeom prst="rect">
            <a:avLst/>
          </a:prstGeom>
          <a:noFill/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714620"/>
            <a:ext cx="250825" cy="533400"/>
          </a:xfrm>
          <a:prstGeom prst="rect">
            <a:avLst/>
          </a:prstGeom>
          <a:noFill/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2786058"/>
            <a:ext cx="250825" cy="533400"/>
          </a:xfrm>
          <a:prstGeom prst="rect">
            <a:avLst/>
          </a:prstGeom>
          <a:noFill/>
        </p:spPr>
      </p:pic>
      <p:pic>
        <p:nvPicPr>
          <p:cNvPr id="8807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786058"/>
            <a:ext cx="250825" cy="533400"/>
          </a:xfrm>
          <a:prstGeom prst="rect">
            <a:avLst/>
          </a:prstGeom>
          <a:noFill/>
        </p:spPr>
      </p:pic>
      <p:pic>
        <p:nvPicPr>
          <p:cNvPr id="17" name="Picture 9" descr="E:\Уч.года\Lento4ki\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2428868"/>
            <a:ext cx="5429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3"/>
          <p:cNvGrpSpPr>
            <a:grpSpLocks/>
          </p:cNvGrpSpPr>
          <p:nvPr/>
        </p:nvGrpSpPr>
        <p:grpSpPr bwMode="auto">
          <a:xfrm rot="15486094" flipH="1">
            <a:off x="1041400" y="2501900"/>
            <a:ext cx="1803400" cy="1435100"/>
            <a:chOff x="2768" y="1472"/>
            <a:chExt cx="1136" cy="904"/>
          </a:xfrm>
        </p:grpSpPr>
        <p:sp>
          <p:nvSpPr>
            <p:cNvPr id="467358" name="Freeform 414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59" name="Freeform 415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16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361" name="Freeform 417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62" name="Freeform 418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63" name="Freeform 419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64" name="Freeform 420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65" name="Freeform 421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66" name="Freeform 422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67" name="Freeform 423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368" name="Freeform 424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69" name="Freeform 425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0" name="Freeform 426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1" name="Freeform 427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2" name="Freeform 428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3" name="Freeform 429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4" name="Freeform 430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5" name="Freeform 431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6" name="Freeform 432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7" name="Freeform 433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8" name="Freeform 434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79" name="Freeform 435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0" name="Freeform 436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1" name="Freeform 437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2" name="Freeform 438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3" name="Freeform 439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4" name="Freeform 440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5" name="Freeform 441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6" name="Freeform 442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7" name="Freeform 443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8" name="Freeform 444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89" name="Freeform 445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0" name="Freeform 446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1" name="Freeform 447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2" name="Freeform 448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3" name="Freeform 449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4" name="Freeform 450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5" name="Freeform 451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6" name="Freeform 452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7" name="Freeform 453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8" name="Freeform 454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99" name="Freeform 455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00" name="Freeform 456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01" name="Freeform 457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02" name="Freeform 458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03" name="Freeform 459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04" name="Freeform 460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05" name="Freeform 461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06" name="Freeform 462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07" name="Freeform 463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62"/>
          <p:cNvGrpSpPr>
            <a:grpSpLocks/>
          </p:cNvGrpSpPr>
          <p:nvPr/>
        </p:nvGrpSpPr>
        <p:grpSpPr bwMode="auto">
          <a:xfrm rot="17862861" flipH="1">
            <a:off x="1651000" y="2247900"/>
            <a:ext cx="1803400" cy="1435100"/>
            <a:chOff x="2768" y="1472"/>
            <a:chExt cx="1136" cy="904"/>
          </a:xfrm>
        </p:grpSpPr>
        <p:sp>
          <p:nvSpPr>
            <p:cNvPr id="467307" name="Freeform 363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08" name="Freeform 364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65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310" name="Freeform 366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11" name="Freeform 367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12" name="Freeform 368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13" name="Freeform 369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14" name="Freeform 370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15" name="Freeform 371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316" name="Freeform 372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317" name="Freeform 373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18" name="Freeform 374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19" name="Freeform 375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0" name="Freeform 376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1" name="Freeform 377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2" name="Freeform 378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3" name="Freeform 379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4" name="Freeform 380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5" name="Freeform 381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6" name="Freeform 382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7" name="Freeform 383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8" name="Freeform 384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29" name="Freeform 385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0" name="Freeform 386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1" name="Freeform 387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2" name="Freeform 388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3" name="Freeform 389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4" name="Freeform 390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5" name="Freeform 391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6" name="Freeform 392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7" name="Freeform 393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8" name="Freeform 394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39" name="Freeform 395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0" name="Freeform 396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1" name="Freeform 397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2" name="Freeform 398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3" name="Freeform 399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4" name="Freeform 400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5" name="Freeform 401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6" name="Freeform 402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7" name="Freeform 403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8" name="Freeform 404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49" name="Freeform 405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50" name="Freeform 406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51" name="Freeform 407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52" name="Freeform 408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53" name="Freeform 409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54" name="Freeform 410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55" name="Freeform 411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356" name="Freeform 412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 rot="-1560857">
            <a:off x="736600" y="2857500"/>
            <a:ext cx="1803400" cy="1435100"/>
            <a:chOff x="2768" y="1472"/>
            <a:chExt cx="1136" cy="904"/>
          </a:xfrm>
        </p:grpSpPr>
        <p:sp>
          <p:nvSpPr>
            <p:cNvPr id="466958" name="Freeform 14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48" name="Freeform 4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6950" name="Freeform 6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951" name="Freeform 7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952" name="Freeform 8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953" name="Freeform 9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954" name="Freeform 10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955" name="Freeform 11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6956" name="Freeform 12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6959" name="Freeform 15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0" name="Freeform 16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1" name="Freeform 17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2" name="Freeform 18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3" name="Freeform 19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4" name="Freeform 20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5" name="Freeform 21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6" name="Freeform 22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7" name="Freeform 23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8" name="Freeform 24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69" name="Freeform 25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0" name="Freeform 26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1" name="Freeform 27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2" name="Freeform 28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3" name="Freeform 29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4" name="Freeform 30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5" name="Freeform 31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6" name="Freeform 32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7" name="Freeform 33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8" name="Freeform 34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79" name="Freeform 35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0" name="Freeform 36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1" name="Freeform 37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2" name="Freeform 38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3" name="Freeform 39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4" name="Freeform 40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5" name="Freeform 41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6" name="Freeform 42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7" name="Freeform 43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8" name="Freeform 44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89" name="Freeform 45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0" name="Freeform 46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1" name="Freeform 47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2" name="Freeform 48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3" name="Freeform 49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4" name="Freeform 50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5" name="Freeform 51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6" name="Freeform 52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7" name="Freeform 53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6998" name="Freeform 54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 rot="-25055742">
            <a:off x="914400" y="3543300"/>
            <a:ext cx="1803400" cy="1435100"/>
            <a:chOff x="2768" y="1472"/>
            <a:chExt cx="1136" cy="904"/>
          </a:xfrm>
        </p:grpSpPr>
        <p:sp>
          <p:nvSpPr>
            <p:cNvPr id="467001" name="Freeform 57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02" name="Freeform 58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59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004" name="Freeform 60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05" name="Freeform 61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06" name="Freeform 62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07" name="Freeform 63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08" name="Freeform 64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09" name="Freeform 65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10" name="Freeform 66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011" name="Freeform 67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12" name="Freeform 68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13" name="Freeform 69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14" name="Freeform 70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15" name="Freeform 71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16" name="Freeform 72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17" name="Freeform 73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18" name="Freeform 74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19" name="Freeform 75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0" name="Freeform 76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1" name="Freeform 77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2" name="Freeform 78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3" name="Freeform 79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4" name="Freeform 80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5" name="Freeform 81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6" name="Freeform 82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7" name="Freeform 83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8" name="Freeform 84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29" name="Freeform 85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0" name="Freeform 86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1" name="Freeform 87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2" name="Freeform 88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3" name="Freeform 89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4" name="Freeform 90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5" name="Freeform 91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6" name="Freeform 92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7" name="Freeform 93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8" name="Freeform 94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39" name="Freeform 95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0" name="Freeform 96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1" name="Freeform 97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2" name="Freeform 98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3" name="Freeform 99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4" name="Freeform 100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5" name="Freeform 101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6" name="Freeform 102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7" name="Freeform 103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8" name="Freeform 104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49" name="Freeform 105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50" name="Freeform 106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 rot="20412557" flipH="1">
            <a:off x="2438400" y="2349500"/>
            <a:ext cx="1803400" cy="1435100"/>
            <a:chOff x="2768" y="1472"/>
            <a:chExt cx="1136" cy="904"/>
          </a:xfrm>
        </p:grpSpPr>
        <p:sp>
          <p:nvSpPr>
            <p:cNvPr id="467052" name="Freeform 108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53" name="Freeform 109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110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055" name="Freeform 111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56" name="Freeform 112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57" name="Freeform 113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58" name="Freeform 114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59" name="Freeform 115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60" name="Freeform 116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061" name="Freeform 117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062" name="Freeform 118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63" name="Freeform 119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64" name="Freeform 120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65" name="Freeform 121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66" name="Freeform 122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67" name="Freeform 123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68" name="Freeform 124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69" name="Freeform 125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0" name="Freeform 126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1" name="Freeform 127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2" name="Freeform 128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3" name="Freeform 129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4" name="Freeform 130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5" name="Freeform 131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6" name="Freeform 132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7" name="Freeform 133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8" name="Freeform 134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79" name="Freeform 135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0" name="Freeform 136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1" name="Freeform 137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2" name="Freeform 138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3" name="Freeform 139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4" name="Freeform 140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5" name="Freeform 141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6" name="Freeform 142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7" name="Freeform 143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8" name="Freeform 144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89" name="Freeform 145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0" name="Freeform 146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1" name="Freeform 147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2" name="Freeform 148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3" name="Freeform 149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4" name="Freeform 150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5" name="Freeform 151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6" name="Freeform 152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7" name="Freeform 153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8" name="Freeform 154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099" name="Freeform 155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00" name="Freeform 156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01" name="Freeform 157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58"/>
          <p:cNvGrpSpPr>
            <a:grpSpLocks/>
          </p:cNvGrpSpPr>
          <p:nvPr/>
        </p:nvGrpSpPr>
        <p:grpSpPr bwMode="auto">
          <a:xfrm rot="682507" flipH="1">
            <a:off x="2870200" y="2781300"/>
            <a:ext cx="1803400" cy="1435100"/>
            <a:chOff x="2768" y="1472"/>
            <a:chExt cx="1136" cy="904"/>
          </a:xfrm>
        </p:grpSpPr>
        <p:sp>
          <p:nvSpPr>
            <p:cNvPr id="467103" name="Freeform 159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04" name="Freeform 160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161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106" name="Freeform 162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07" name="Freeform 163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08" name="Freeform 164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09" name="Freeform 165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10" name="Freeform 166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11" name="Freeform 167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12" name="Freeform 168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113" name="Freeform 169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14" name="Freeform 170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15" name="Freeform 171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16" name="Freeform 172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17" name="Freeform 173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18" name="Freeform 174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19" name="Freeform 175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0" name="Freeform 176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1" name="Freeform 177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2" name="Freeform 178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3" name="Freeform 179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4" name="Freeform 180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5" name="Freeform 181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6" name="Freeform 182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7" name="Freeform 183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8" name="Freeform 184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29" name="Freeform 185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0" name="Freeform 186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1" name="Freeform 187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2" name="Freeform 188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3" name="Freeform 189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4" name="Freeform 190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5" name="Freeform 191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6" name="Freeform 192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7" name="Freeform 193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8" name="Freeform 194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39" name="Freeform 195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0" name="Freeform 196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1" name="Freeform 197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2" name="Freeform 198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3" name="Freeform 199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4" name="Freeform 200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5" name="Freeform 201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6" name="Freeform 202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7" name="Freeform 203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8" name="Freeform 204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49" name="Freeform 205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50" name="Freeform 206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51" name="Freeform 207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52" name="Freeform 208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09"/>
          <p:cNvGrpSpPr>
            <a:grpSpLocks/>
          </p:cNvGrpSpPr>
          <p:nvPr/>
        </p:nvGrpSpPr>
        <p:grpSpPr bwMode="auto">
          <a:xfrm rot="3385942" flipH="1">
            <a:off x="2971800" y="3644900"/>
            <a:ext cx="1803400" cy="1435100"/>
            <a:chOff x="2768" y="1472"/>
            <a:chExt cx="1136" cy="904"/>
          </a:xfrm>
        </p:grpSpPr>
        <p:sp>
          <p:nvSpPr>
            <p:cNvPr id="467154" name="Freeform 210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55" name="Freeform 211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212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157" name="Freeform 213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58" name="Freeform 214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59" name="Freeform 215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60" name="Freeform 216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61" name="Freeform 217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62" name="Freeform 218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163" name="Freeform 219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164" name="Freeform 220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65" name="Freeform 221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66" name="Freeform 222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67" name="Freeform 223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68" name="Freeform 224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69" name="Freeform 225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0" name="Freeform 226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1" name="Freeform 227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2" name="Freeform 228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3" name="Freeform 229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4" name="Freeform 230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5" name="Freeform 231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6" name="Freeform 232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7" name="Freeform 233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8" name="Freeform 234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79" name="Freeform 235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0" name="Freeform 236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1" name="Freeform 237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2" name="Freeform 238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3" name="Freeform 239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4" name="Freeform 240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5" name="Freeform 241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6" name="Freeform 242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7" name="Freeform 243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8" name="Freeform 244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89" name="Freeform 245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0" name="Freeform 246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1" name="Freeform 247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2" name="Freeform 248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3" name="Freeform 249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4" name="Freeform 250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5" name="Freeform 251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6" name="Freeform 252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7" name="Freeform 253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8" name="Freeform 254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199" name="Freeform 255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00" name="Freeform 256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01" name="Freeform 257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02" name="Freeform 258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03" name="Freeform 259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260"/>
          <p:cNvGrpSpPr>
            <a:grpSpLocks/>
          </p:cNvGrpSpPr>
          <p:nvPr/>
        </p:nvGrpSpPr>
        <p:grpSpPr bwMode="auto">
          <a:xfrm rot="3530229" flipH="1">
            <a:off x="2209800" y="4813300"/>
            <a:ext cx="1803400" cy="1435100"/>
            <a:chOff x="2768" y="1472"/>
            <a:chExt cx="1136" cy="904"/>
          </a:xfrm>
        </p:grpSpPr>
        <p:sp>
          <p:nvSpPr>
            <p:cNvPr id="467205" name="Freeform 261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06" name="Freeform 262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263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208" name="Freeform 264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209" name="Freeform 265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210" name="Freeform 266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211" name="Freeform 267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212" name="Freeform 268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213" name="Freeform 269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214" name="Freeform 270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215" name="Freeform 271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16" name="Freeform 272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17" name="Freeform 273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18" name="Freeform 274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19" name="Freeform 275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0" name="Freeform 276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1" name="Freeform 277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2" name="Freeform 278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3" name="Freeform 279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4" name="Freeform 280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5" name="Freeform 281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6" name="Freeform 282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7" name="Freeform 283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8" name="Freeform 284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29" name="Freeform 285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0" name="Freeform 286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1" name="Freeform 287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2" name="Freeform 288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3" name="Freeform 289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4" name="Freeform 290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5" name="Freeform 291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6" name="Freeform 292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7" name="Freeform 293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8" name="Freeform 294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39" name="Freeform 295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0" name="Freeform 296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1" name="Freeform 297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2" name="Freeform 298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3" name="Freeform 299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4" name="Freeform 300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5" name="Freeform 301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6" name="Freeform 302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7" name="Freeform 303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8" name="Freeform 304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49" name="Freeform 305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50" name="Freeform 306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51" name="Freeform 307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52" name="Freeform 308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53" name="Freeform 309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254" name="Freeform 310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464"/>
          <p:cNvGrpSpPr>
            <a:grpSpLocks/>
          </p:cNvGrpSpPr>
          <p:nvPr/>
        </p:nvGrpSpPr>
        <p:grpSpPr bwMode="auto">
          <a:xfrm>
            <a:off x="4953000" y="4521200"/>
            <a:ext cx="3721100" cy="1727200"/>
            <a:chOff x="3120" y="2848"/>
            <a:chExt cx="2344" cy="1088"/>
          </a:xfrm>
        </p:grpSpPr>
        <p:sp>
          <p:nvSpPr>
            <p:cNvPr id="467409" name="Freeform 465"/>
            <p:cNvSpPr>
              <a:spLocks/>
            </p:cNvSpPr>
            <p:nvPr/>
          </p:nvSpPr>
          <p:spPr bwMode="auto">
            <a:xfrm>
              <a:off x="3120" y="3189"/>
              <a:ext cx="2344" cy="74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2" y="392"/>
                </a:cxn>
                <a:cxn ang="0">
                  <a:pos x="792" y="640"/>
                </a:cxn>
                <a:cxn ang="0">
                  <a:pos x="1640" y="632"/>
                </a:cxn>
                <a:cxn ang="0">
                  <a:pos x="2080" y="392"/>
                </a:cxn>
                <a:cxn ang="0">
                  <a:pos x="2344" y="0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10" name="Oval 466"/>
            <p:cNvSpPr>
              <a:spLocks noChangeArrowheads="1"/>
            </p:cNvSpPr>
            <p:nvPr/>
          </p:nvSpPr>
          <p:spPr bwMode="auto">
            <a:xfrm>
              <a:off x="3120" y="2848"/>
              <a:ext cx="2344" cy="70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67411" name="Picture 467" descr="uz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8" y="3626"/>
              <a:ext cx="1496" cy="252"/>
            </a:xfrm>
            <a:prstGeom prst="rect">
              <a:avLst/>
            </a:prstGeom>
            <a:noFill/>
          </p:spPr>
        </p:pic>
      </p:grpSp>
      <p:grpSp>
        <p:nvGrpSpPr>
          <p:cNvPr id="19" name="Group 519"/>
          <p:cNvGrpSpPr>
            <a:grpSpLocks/>
          </p:cNvGrpSpPr>
          <p:nvPr/>
        </p:nvGrpSpPr>
        <p:grpSpPr bwMode="auto">
          <a:xfrm rot="18935610" flipH="1">
            <a:off x="6172200" y="3708400"/>
            <a:ext cx="1803400" cy="1435100"/>
            <a:chOff x="2768" y="1472"/>
            <a:chExt cx="1136" cy="904"/>
          </a:xfrm>
        </p:grpSpPr>
        <p:sp>
          <p:nvSpPr>
            <p:cNvPr id="467464" name="Freeform 520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65" name="Freeform 521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522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467" name="Freeform 523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68" name="Freeform 524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69" name="Freeform 525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70" name="Freeform 526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71" name="Freeform 527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72" name="Freeform 528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73" name="Freeform 529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474" name="Freeform 530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75" name="Freeform 531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76" name="Freeform 532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77" name="Freeform 533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78" name="Freeform 534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79" name="Freeform 535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0" name="Freeform 536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1" name="Freeform 537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2" name="Freeform 538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3" name="Freeform 539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4" name="Freeform 540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5" name="Freeform 541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6" name="Freeform 542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7" name="Freeform 543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8" name="Freeform 544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89" name="Freeform 545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0" name="Freeform 546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1" name="Freeform 547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2" name="Freeform 548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3" name="Freeform 549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4" name="Freeform 550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5" name="Freeform 551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6" name="Freeform 552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7" name="Freeform 553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8" name="Freeform 554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99" name="Freeform 555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0" name="Freeform 556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1" name="Freeform 557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2" name="Freeform 558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3" name="Freeform 559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4" name="Freeform 560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5" name="Freeform 561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6" name="Freeform 562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7" name="Freeform 563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8" name="Freeform 564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09" name="Freeform 565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10" name="Freeform 566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11" name="Freeform 567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12" name="Freeform 568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13" name="Freeform 569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468"/>
          <p:cNvGrpSpPr>
            <a:grpSpLocks/>
          </p:cNvGrpSpPr>
          <p:nvPr/>
        </p:nvGrpSpPr>
        <p:grpSpPr bwMode="auto">
          <a:xfrm rot="230669" flipH="1">
            <a:off x="7112000" y="3911600"/>
            <a:ext cx="1803400" cy="1435100"/>
            <a:chOff x="2768" y="1472"/>
            <a:chExt cx="1136" cy="904"/>
          </a:xfrm>
        </p:grpSpPr>
        <p:sp>
          <p:nvSpPr>
            <p:cNvPr id="467413" name="Freeform 469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14" name="Freeform 470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471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416" name="Freeform 472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17" name="Freeform 473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18" name="Freeform 474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19" name="Freeform 475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20" name="Freeform 476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21" name="Freeform 477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422" name="Freeform 478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423" name="Freeform 479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24" name="Freeform 480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25" name="Freeform 481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26" name="Freeform 482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27" name="Freeform 483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28" name="Freeform 484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29" name="Freeform 485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0" name="Freeform 486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1" name="Freeform 487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2" name="Freeform 488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3" name="Freeform 489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4" name="Freeform 490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5" name="Freeform 491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6" name="Freeform 492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7" name="Freeform 493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8" name="Freeform 494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39" name="Freeform 495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0" name="Freeform 496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1" name="Freeform 497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2" name="Freeform 498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3" name="Freeform 499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4" name="Freeform 500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5" name="Freeform 501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6" name="Freeform 502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7" name="Freeform 503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8" name="Freeform 504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49" name="Freeform 505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0" name="Freeform 506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1" name="Freeform 507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2" name="Freeform 508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3" name="Freeform 509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4" name="Freeform 510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5" name="Freeform 511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6" name="Freeform 512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7" name="Freeform 513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8" name="Freeform 514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59" name="Freeform 515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60" name="Freeform 516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61" name="Freeform 517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462" name="Freeform 518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570"/>
          <p:cNvGrpSpPr>
            <a:grpSpLocks/>
          </p:cNvGrpSpPr>
          <p:nvPr/>
        </p:nvGrpSpPr>
        <p:grpSpPr bwMode="auto">
          <a:xfrm rot="-43763445">
            <a:off x="5257800" y="3987800"/>
            <a:ext cx="1803400" cy="1435100"/>
            <a:chOff x="2768" y="1472"/>
            <a:chExt cx="1136" cy="904"/>
          </a:xfrm>
        </p:grpSpPr>
        <p:sp>
          <p:nvSpPr>
            <p:cNvPr id="467515" name="Freeform 571" descr="Розовая тисненая бумага"/>
            <p:cNvSpPr>
              <a:spLocks/>
            </p:cNvSpPr>
            <p:nvPr/>
          </p:nvSpPr>
          <p:spPr bwMode="auto">
            <a:xfrm>
              <a:off x="2832" y="1560"/>
              <a:ext cx="976" cy="704"/>
            </a:xfrm>
            <a:custGeom>
              <a:avLst/>
              <a:gdLst/>
              <a:ahLst/>
              <a:cxnLst>
                <a:cxn ang="0">
                  <a:pos x="944" y="656"/>
                </a:cxn>
                <a:cxn ang="0">
                  <a:pos x="272" y="0"/>
                </a:cxn>
                <a:cxn ang="0">
                  <a:pos x="272" y="48"/>
                </a:cxn>
                <a:cxn ang="0">
                  <a:pos x="208" y="64"/>
                </a:cxn>
                <a:cxn ang="0">
                  <a:pos x="0" y="320"/>
                </a:cxn>
                <a:cxn ang="0">
                  <a:pos x="944" y="656"/>
                </a:cxn>
              </a:cxnLst>
              <a:rect l="0" t="0" r="r" b="b"/>
              <a:pathLst>
                <a:path w="944" h="656">
                  <a:moveTo>
                    <a:pt x="944" y="656"/>
                  </a:moveTo>
                  <a:lnTo>
                    <a:pt x="272" y="0"/>
                  </a:lnTo>
                  <a:lnTo>
                    <a:pt x="272" y="48"/>
                  </a:lnTo>
                  <a:lnTo>
                    <a:pt x="208" y="64"/>
                  </a:lnTo>
                  <a:lnTo>
                    <a:pt x="0" y="320"/>
                  </a:lnTo>
                  <a:lnTo>
                    <a:pt x="944" y="656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16" name="Freeform 572"/>
            <p:cNvSpPr>
              <a:spLocks/>
            </p:cNvSpPr>
            <p:nvPr/>
          </p:nvSpPr>
          <p:spPr bwMode="auto">
            <a:xfrm rot="1187574">
              <a:off x="2816" y="1656"/>
              <a:ext cx="1088" cy="7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088" y="448"/>
                </a:cxn>
                <a:cxn ang="0">
                  <a:pos x="80" y="448"/>
                </a:cxn>
                <a:cxn ang="0">
                  <a:pos x="32" y="464"/>
                </a:cxn>
                <a:cxn ang="0">
                  <a:pos x="0" y="560"/>
                </a:cxn>
                <a:cxn ang="0">
                  <a:pos x="0" y="624"/>
                </a:cxn>
                <a:cxn ang="0">
                  <a:pos x="112" y="720"/>
                </a:cxn>
                <a:cxn ang="0">
                  <a:pos x="1056" y="704"/>
                </a:cxn>
                <a:cxn ang="0">
                  <a:pos x="1056" y="448"/>
                </a:cxn>
              </a:cxnLst>
              <a:rect l="0" t="0" r="r" b="b"/>
              <a:pathLst>
                <a:path w="1088" h="720">
                  <a:moveTo>
                    <a:pt x="80" y="0"/>
                  </a:moveTo>
                  <a:lnTo>
                    <a:pt x="1088" y="448"/>
                  </a:lnTo>
                  <a:lnTo>
                    <a:pt x="80" y="448"/>
                  </a:lnTo>
                  <a:lnTo>
                    <a:pt x="32" y="464"/>
                  </a:lnTo>
                  <a:lnTo>
                    <a:pt x="0" y="560"/>
                  </a:lnTo>
                  <a:lnTo>
                    <a:pt x="0" y="624"/>
                  </a:lnTo>
                  <a:lnTo>
                    <a:pt x="112" y="720"/>
                  </a:lnTo>
                  <a:lnTo>
                    <a:pt x="1056" y="704"/>
                  </a:lnTo>
                  <a:lnTo>
                    <a:pt x="1056" y="448"/>
                  </a:lnTo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6600"/>
                </a:gs>
                <a:gs pos="100000">
                  <a:srgbClr val="FF9933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573"/>
            <p:cNvGrpSpPr>
              <a:grpSpLocks/>
            </p:cNvGrpSpPr>
            <p:nvPr/>
          </p:nvGrpSpPr>
          <p:grpSpPr bwMode="auto">
            <a:xfrm>
              <a:off x="2768" y="1472"/>
              <a:ext cx="421" cy="464"/>
              <a:chOff x="2768" y="1472"/>
              <a:chExt cx="421" cy="464"/>
            </a:xfrm>
          </p:grpSpPr>
          <p:sp>
            <p:nvSpPr>
              <p:cNvPr id="467518" name="Freeform 574"/>
              <p:cNvSpPr>
                <a:spLocks/>
              </p:cNvSpPr>
              <p:nvPr/>
            </p:nvSpPr>
            <p:spPr bwMode="auto">
              <a:xfrm>
                <a:off x="3051" y="147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519" name="Freeform 575"/>
              <p:cNvSpPr>
                <a:spLocks/>
              </p:cNvSpPr>
              <p:nvPr/>
            </p:nvSpPr>
            <p:spPr bwMode="auto">
              <a:xfrm>
                <a:off x="2987" y="1536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520" name="Freeform 576"/>
              <p:cNvSpPr>
                <a:spLocks/>
              </p:cNvSpPr>
              <p:nvPr/>
            </p:nvSpPr>
            <p:spPr bwMode="auto">
              <a:xfrm>
                <a:off x="2931" y="160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521" name="Freeform 577"/>
              <p:cNvSpPr>
                <a:spLocks/>
              </p:cNvSpPr>
              <p:nvPr/>
            </p:nvSpPr>
            <p:spPr bwMode="auto">
              <a:xfrm>
                <a:off x="2875" y="1688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522" name="Freeform 578"/>
              <p:cNvSpPr>
                <a:spLocks/>
              </p:cNvSpPr>
              <p:nvPr/>
            </p:nvSpPr>
            <p:spPr bwMode="auto">
              <a:xfrm>
                <a:off x="2811" y="1752"/>
                <a:ext cx="101" cy="184"/>
              </a:xfrm>
              <a:custGeom>
                <a:avLst/>
                <a:gdLst/>
                <a:ahLst/>
                <a:cxnLst>
                  <a:cxn ang="0">
                    <a:pos x="101" y="8"/>
                  </a:cxn>
                  <a:cxn ang="0">
                    <a:pos x="5" y="24"/>
                  </a:cxn>
                  <a:cxn ang="0">
                    <a:pos x="69" y="152"/>
                  </a:cxn>
                  <a:cxn ang="0">
                    <a:pos x="5" y="184"/>
                  </a:cxn>
                </a:cxnLst>
                <a:rect l="0" t="0" r="r" b="b"/>
                <a:pathLst>
                  <a:path w="101" h="184">
                    <a:moveTo>
                      <a:pt x="101" y="8"/>
                    </a:moveTo>
                    <a:cubicBezTo>
                      <a:pt x="85" y="11"/>
                      <a:pt x="10" y="0"/>
                      <a:pt x="5" y="24"/>
                    </a:cubicBezTo>
                    <a:cubicBezTo>
                      <a:pt x="0" y="48"/>
                      <a:pt x="69" y="125"/>
                      <a:pt x="69" y="152"/>
                    </a:cubicBezTo>
                    <a:cubicBezTo>
                      <a:pt x="69" y="179"/>
                      <a:pt x="18" y="177"/>
                      <a:pt x="5" y="184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523" name="Freeform 579"/>
              <p:cNvSpPr>
                <a:spLocks/>
              </p:cNvSpPr>
              <p:nvPr/>
            </p:nvSpPr>
            <p:spPr bwMode="auto">
              <a:xfrm>
                <a:off x="3104" y="1480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7524" name="Freeform 580"/>
              <p:cNvSpPr>
                <a:spLocks/>
              </p:cNvSpPr>
              <p:nvPr/>
            </p:nvSpPr>
            <p:spPr bwMode="auto">
              <a:xfrm rot="9082585">
                <a:off x="2768" y="1816"/>
                <a:ext cx="85" cy="1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80" y="80"/>
                  </a:cxn>
                  <a:cxn ang="0">
                    <a:pos x="0" y="112"/>
                  </a:cxn>
                </a:cxnLst>
                <a:rect l="0" t="0" r="r" b="b"/>
                <a:pathLst>
                  <a:path w="85" h="112">
                    <a:moveTo>
                      <a:pt x="32" y="0"/>
                    </a:moveTo>
                    <a:cubicBezTo>
                      <a:pt x="58" y="30"/>
                      <a:pt x="85" y="61"/>
                      <a:pt x="80" y="80"/>
                    </a:cubicBezTo>
                    <a:cubicBezTo>
                      <a:pt x="75" y="99"/>
                      <a:pt x="37" y="105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7525" name="Freeform 581"/>
            <p:cNvSpPr>
              <a:spLocks/>
            </p:cNvSpPr>
            <p:nvPr/>
          </p:nvSpPr>
          <p:spPr bwMode="auto">
            <a:xfrm>
              <a:off x="3177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26" name="Freeform 582"/>
            <p:cNvSpPr>
              <a:spLocks/>
            </p:cNvSpPr>
            <p:nvPr/>
          </p:nvSpPr>
          <p:spPr bwMode="auto">
            <a:xfrm>
              <a:off x="3145" y="15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27" name="Freeform 583"/>
            <p:cNvSpPr>
              <a:spLocks/>
            </p:cNvSpPr>
            <p:nvPr/>
          </p:nvSpPr>
          <p:spPr bwMode="auto">
            <a:xfrm>
              <a:off x="3193" y="166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28" name="Freeform 584"/>
            <p:cNvSpPr>
              <a:spLocks/>
            </p:cNvSpPr>
            <p:nvPr/>
          </p:nvSpPr>
          <p:spPr bwMode="auto">
            <a:xfrm>
              <a:off x="3241" y="170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29" name="Freeform 585"/>
            <p:cNvSpPr>
              <a:spLocks/>
            </p:cNvSpPr>
            <p:nvPr/>
          </p:nvSpPr>
          <p:spPr bwMode="auto">
            <a:xfrm>
              <a:off x="328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0" name="Freeform 586"/>
            <p:cNvSpPr>
              <a:spLocks/>
            </p:cNvSpPr>
            <p:nvPr/>
          </p:nvSpPr>
          <p:spPr bwMode="auto">
            <a:xfrm>
              <a:off x="3369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1" name="Freeform 587"/>
            <p:cNvSpPr>
              <a:spLocks/>
            </p:cNvSpPr>
            <p:nvPr/>
          </p:nvSpPr>
          <p:spPr bwMode="auto">
            <a:xfrm>
              <a:off x="3417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2" name="Freeform 588"/>
            <p:cNvSpPr>
              <a:spLocks/>
            </p:cNvSpPr>
            <p:nvPr/>
          </p:nvSpPr>
          <p:spPr bwMode="auto">
            <a:xfrm>
              <a:off x="34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3" name="Freeform 589"/>
            <p:cNvSpPr>
              <a:spLocks/>
            </p:cNvSpPr>
            <p:nvPr/>
          </p:nvSpPr>
          <p:spPr bwMode="auto">
            <a:xfrm>
              <a:off x="3529" y="194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4" name="Freeform 590"/>
            <p:cNvSpPr>
              <a:spLocks/>
            </p:cNvSpPr>
            <p:nvPr/>
          </p:nvSpPr>
          <p:spPr bwMode="auto">
            <a:xfrm>
              <a:off x="3561" y="201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5" name="Freeform 591"/>
            <p:cNvSpPr>
              <a:spLocks/>
            </p:cNvSpPr>
            <p:nvPr/>
          </p:nvSpPr>
          <p:spPr bwMode="auto">
            <a:xfrm>
              <a:off x="360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6" name="Freeform 592"/>
            <p:cNvSpPr>
              <a:spLocks/>
            </p:cNvSpPr>
            <p:nvPr/>
          </p:nvSpPr>
          <p:spPr bwMode="auto">
            <a:xfrm>
              <a:off x="3657" y="21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7" name="Freeform 593"/>
            <p:cNvSpPr>
              <a:spLocks/>
            </p:cNvSpPr>
            <p:nvPr/>
          </p:nvSpPr>
          <p:spPr bwMode="auto">
            <a:xfrm>
              <a:off x="3737" y="218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8" name="Freeform 594"/>
            <p:cNvSpPr>
              <a:spLocks/>
            </p:cNvSpPr>
            <p:nvPr/>
          </p:nvSpPr>
          <p:spPr bwMode="auto">
            <a:xfrm>
              <a:off x="3689" y="22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39" name="Freeform 595"/>
            <p:cNvSpPr>
              <a:spLocks/>
            </p:cNvSpPr>
            <p:nvPr/>
          </p:nvSpPr>
          <p:spPr bwMode="auto">
            <a:xfrm>
              <a:off x="3577" y="215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0" name="Freeform 596"/>
            <p:cNvSpPr>
              <a:spLocks/>
            </p:cNvSpPr>
            <p:nvPr/>
          </p:nvSpPr>
          <p:spPr bwMode="auto">
            <a:xfrm>
              <a:off x="3449" y="21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1" name="Freeform 597"/>
            <p:cNvSpPr>
              <a:spLocks/>
            </p:cNvSpPr>
            <p:nvPr/>
          </p:nvSpPr>
          <p:spPr bwMode="auto">
            <a:xfrm>
              <a:off x="3353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2" name="Freeform 598"/>
            <p:cNvSpPr>
              <a:spLocks/>
            </p:cNvSpPr>
            <p:nvPr/>
          </p:nvSpPr>
          <p:spPr bwMode="auto">
            <a:xfrm>
              <a:off x="3225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3" name="Freeform 599"/>
            <p:cNvSpPr>
              <a:spLocks/>
            </p:cNvSpPr>
            <p:nvPr/>
          </p:nvSpPr>
          <p:spPr bwMode="auto">
            <a:xfrm>
              <a:off x="3097" y="199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4" name="Freeform 600"/>
            <p:cNvSpPr>
              <a:spLocks/>
            </p:cNvSpPr>
            <p:nvPr/>
          </p:nvSpPr>
          <p:spPr bwMode="auto">
            <a:xfrm>
              <a:off x="2969" y="196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5" name="Freeform 601"/>
            <p:cNvSpPr>
              <a:spLocks/>
            </p:cNvSpPr>
            <p:nvPr/>
          </p:nvSpPr>
          <p:spPr bwMode="auto">
            <a:xfrm>
              <a:off x="288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6" name="Freeform 602"/>
            <p:cNvSpPr>
              <a:spLocks/>
            </p:cNvSpPr>
            <p:nvPr/>
          </p:nvSpPr>
          <p:spPr bwMode="auto">
            <a:xfrm>
              <a:off x="2985" y="180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7" name="Freeform 603"/>
            <p:cNvSpPr>
              <a:spLocks/>
            </p:cNvSpPr>
            <p:nvPr/>
          </p:nvSpPr>
          <p:spPr bwMode="auto">
            <a:xfrm>
              <a:off x="3097" y="172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8" name="Freeform 604"/>
            <p:cNvSpPr>
              <a:spLocks/>
            </p:cNvSpPr>
            <p:nvPr/>
          </p:nvSpPr>
          <p:spPr bwMode="auto">
            <a:xfrm>
              <a:off x="3161" y="182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49" name="Freeform 605"/>
            <p:cNvSpPr>
              <a:spLocks/>
            </p:cNvSpPr>
            <p:nvPr/>
          </p:nvSpPr>
          <p:spPr bwMode="auto">
            <a:xfrm>
              <a:off x="3049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0" name="Freeform 606"/>
            <p:cNvSpPr>
              <a:spLocks/>
            </p:cNvSpPr>
            <p:nvPr/>
          </p:nvSpPr>
          <p:spPr bwMode="auto">
            <a:xfrm>
              <a:off x="322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1" name="Freeform 607"/>
            <p:cNvSpPr>
              <a:spLocks/>
            </p:cNvSpPr>
            <p:nvPr/>
          </p:nvSpPr>
          <p:spPr bwMode="auto">
            <a:xfrm>
              <a:off x="3113" y="183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2" name="Freeform 608"/>
            <p:cNvSpPr>
              <a:spLocks/>
            </p:cNvSpPr>
            <p:nvPr/>
          </p:nvSpPr>
          <p:spPr bwMode="auto">
            <a:xfrm>
              <a:off x="327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3" name="Freeform 609"/>
            <p:cNvSpPr>
              <a:spLocks/>
            </p:cNvSpPr>
            <p:nvPr/>
          </p:nvSpPr>
          <p:spPr bwMode="auto">
            <a:xfrm>
              <a:off x="3241" y="186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4" name="Freeform 610"/>
            <p:cNvSpPr>
              <a:spLocks/>
            </p:cNvSpPr>
            <p:nvPr/>
          </p:nvSpPr>
          <p:spPr bwMode="auto">
            <a:xfrm>
              <a:off x="3337" y="191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5" name="Freeform 611"/>
            <p:cNvSpPr>
              <a:spLocks/>
            </p:cNvSpPr>
            <p:nvPr/>
          </p:nvSpPr>
          <p:spPr bwMode="auto">
            <a:xfrm>
              <a:off x="3353" y="198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6" name="Freeform 612"/>
            <p:cNvSpPr>
              <a:spLocks/>
            </p:cNvSpPr>
            <p:nvPr/>
          </p:nvSpPr>
          <p:spPr bwMode="auto">
            <a:xfrm>
              <a:off x="3481" y="2028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7" name="Freeform 613"/>
            <p:cNvSpPr>
              <a:spLocks/>
            </p:cNvSpPr>
            <p:nvPr/>
          </p:nvSpPr>
          <p:spPr bwMode="auto">
            <a:xfrm>
              <a:off x="3497" y="2076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8" name="Freeform 614"/>
            <p:cNvSpPr>
              <a:spLocks/>
            </p:cNvSpPr>
            <p:nvPr/>
          </p:nvSpPr>
          <p:spPr bwMode="auto">
            <a:xfrm>
              <a:off x="3577" y="209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59" name="Freeform 615"/>
            <p:cNvSpPr>
              <a:spLocks/>
            </p:cNvSpPr>
            <p:nvPr/>
          </p:nvSpPr>
          <p:spPr bwMode="auto">
            <a:xfrm>
              <a:off x="3369" y="20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60" name="Freeform 616"/>
            <p:cNvSpPr>
              <a:spLocks/>
            </p:cNvSpPr>
            <p:nvPr/>
          </p:nvSpPr>
          <p:spPr bwMode="auto">
            <a:xfrm>
              <a:off x="3145" y="193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61" name="Freeform 617"/>
            <p:cNvSpPr>
              <a:spLocks/>
            </p:cNvSpPr>
            <p:nvPr/>
          </p:nvSpPr>
          <p:spPr bwMode="auto">
            <a:xfrm>
              <a:off x="3049" y="177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62" name="Freeform 618"/>
            <p:cNvSpPr>
              <a:spLocks/>
            </p:cNvSpPr>
            <p:nvPr/>
          </p:nvSpPr>
          <p:spPr bwMode="auto">
            <a:xfrm>
              <a:off x="3081" y="1644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63" name="Freeform 619"/>
            <p:cNvSpPr>
              <a:spLocks/>
            </p:cNvSpPr>
            <p:nvPr/>
          </p:nvSpPr>
          <p:spPr bwMode="auto">
            <a:xfrm>
              <a:off x="3001" y="1740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7564" name="Freeform 620"/>
            <p:cNvSpPr>
              <a:spLocks/>
            </p:cNvSpPr>
            <p:nvPr/>
          </p:nvSpPr>
          <p:spPr bwMode="auto">
            <a:xfrm>
              <a:off x="2953" y="1852"/>
              <a:ext cx="113" cy="6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87" y="12"/>
                </a:cxn>
                <a:cxn ang="0">
                  <a:pos x="135" y="97"/>
                </a:cxn>
                <a:cxn ang="0">
                  <a:pos x="27" y="77"/>
                </a:cxn>
                <a:cxn ang="0">
                  <a:pos x="9" y="26"/>
                </a:cxn>
              </a:cxnLst>
              <a:rect l="0" t="0" r="r" b="b"/>
              <a:pathLst>
                <a:path w="145" h="108">
                  <a:moveTo>
                    <a:pt x="9" y="26"/>
                  </a:moveTo>
                  <a:cubicBezTo>
                    <a:pt x="19" y="15"/>
                    <a:pt x="66" y="0"/>
                    <a:pt x="87" y="12"/>
                  </a:cubicBezTo>
                  <a:cubicBezTo>
                    <a:pt x="108" y="24"/>
                    <a:pt x="145" y="86"/>
                    <a:pt x="135" y="97"/>
                  </a:cubicBezTo>
                  <a:cubicBezTo>
                    <a:pt x="125" y="108"/>
                    <a:pt x="48" y="89"/>
                    <a:pt x="27" y="77"/>
                  </a:cubicBezTo>
                  <a:cubicBezTo>
                    <a:pt x="6" y="65"/>
                    <a:pt x="0" y="28"/>
                    <a:pt x="9" y="26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7565" name="Text Box 621"/>
          <p:cNvSpPr txBox="1">
            <a:spLocks noChangeArrowheads="1"/>
          </p:cNvSpPr>
          <p:nvPr/>
        </p:nvSpPr>
        <p:spPr bwMode="auto">
          <a:xfrm>
            <a:off x="101600" y="31750"/>
            <a:ext cx="5729288" cy="10668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/>
              <a:t>Пирог разрезали на 8 долей. </a:t>
            </a:r>
          </a:p>
          <a:p>
            <a:r>
              <a:rPr lang="ru-RU" sz="3200" b="1"/>
              <a:t>На тарелку положили 3 доли  </a:t>
            </a:r>
          </a:p>
        </p:txBody>
      </p:sp>
      <p:graphicFrame>
        <p:nvGraphicFramePr>
          <p:cNvPr id="467566" name="Object 622"/>
          <p:cNvGraphicFramePr>
            <a:graphicFrameLocks noChangeAspect="1"/>
          </p:cNvGraphicFramePr>
          <p:nvPr/>
        </p:nvGraphicFramePr>
        <p:xfrm>
          <a:off x="6081713" y="1751013"/>
          <a:ext cx="790575" cy="2230437"/>
        </p:xfrm>
        <a:graphic>
          <a:graphicData uri="http://schemas.openxmlformats.org/presentationml/2006/ole">
            <p:oleObj spid="_x0000_s114690" name="Формула" r:id="rId5" imgW="139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75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57166"/>
            <a:ext cx="6870700" cy="10668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Обыкновенная дробь.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24000"/>
            <a:ext cx="864399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	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dirty="0" smtClean="0"/>
              <a:t>                                      Числитель </a:t>
            </a:r>
            <a:r>
              <a:rPr lang="ru-RU" dirty="0"/>
              <a:t>дроби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dirty="0" smtClean="0"/>
              <a:t>                                 Черта </a:t>
            </a:r>
            <a:r>
              <a:rPr lang="ru-RU" dirty="0"/>
              <a:t>дроби (дробная черта)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dirty="0" smtClean="0"/>
              <a:t>                                              Знаменатель </a:t>
            </a:r>
            <a:r>
              <a:rPr lang="ru-RU" dirty="0"/>
              <a:t>дроби</a:t>
            </a: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590550" cy="1466850"/>
          </a:xfrm>
          <a:prstGeom prst="rect">
            <a:avLst/>
          </a:prstGeom>
          <a:noFill/>
        </p:spPr>
      </p:pic>
      <p:pic>
        <p:nvPicPr>
          <p:cNvPr id="9" name="Picture 5" descr="E:\Уч.года\karand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0" name="Picture 9" descr="E:\Уч.года\Lento4ki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1691680" y="2348880"/>
            <a:ext cx="23762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763688" y="3501008"/>
            <a:ext cx="18722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547664" y="4077072"/>
            <a:ext cx="33123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:\Уч.года\Lento4ki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401109" y="-172367"/>
            <a:ext cx="1071570" cy="1844884"/>
          </a:xfrm>
          <a:prstGeom prst="rect">
            <a:avLst/>
          </a:prstGeom>
          <a:noFill/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62928" cy="22098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Что показывают числитель  и  знаменатель дроби?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786058"/>
            <a:ext cx="8429684" cy="3352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Знаменатель</a:t>
            </a:r>
            <a:r>
              <a:rPr lang="ru-RU" dirty="0" smtClean="0"/>
              <a:t> </a:t>
            </a:r>
            <a:r>
              <a:rPr lang="ru-RU" dirty="0"/>
              <a:t>показывает, </a:t>
            </a:r>
            <a:r>
              <a:rPr lang="ru-RU" u="sng" dirty="0" smtClean="0"/>
              <a:t>на </a:t>
            </a:r>
            <a:r>
              <a:rPr lang="ru-RU" u="sng" dirty="0"/>
              <a:t>сколько долей делят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>
                <a:solidFill>
                  <a:srgbClr val="FF0000"/>
                </a:solidFill>
              </a:rPr>
              <a:t>числитель</a:t>
            </a:r>
            <a:r>
              <a:rPr lang="ru-RU" dirty="0"/>
              <a:t> – </a:t>
            </a:r>
            <a:r>
              <a:rPr lang="ru-RU" u="sng" dirty="0"/>
              <a:t>сколько таких долей взято.</a:t>
            </a:r>
          </a:p>
          <a:p>
            <a:pPr>
              <a:buFontTx/>
              <a:buNone/>
            </a:pPr>
            <a:r>
              <a:rPr lang="ru-RU" i="1" dirty="0" smtClean="0"/>
              <a:t>	</a:t>
            </a:r>
            <a:endParaRPr lang="ru-RU" i="1" dirty="0"/>
          </a:p>
        </p:txBody>
      </p:sp>
      <p:pic>
        <p:nvPicPr>
          <p:cNvPr id="4" name="Picture 5" descr="E:\Уч.года\karand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7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2" name="Picture 12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0486 -0.5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66163 -0.3518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6233 -0.3798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2873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dirty="0" smtClean="0"/>
              <a:t>Прочитайте дробь. </a:t>
            </a:r>
            <a:r>
              <a:rPr lang="ru-RU" sz="3200" dirty="0" smtClean="0"/>
              <a:t>Назовите </a:t>
            </a:r>
            <a:r>
              <a:rPr lang="ru-RU" sz="3200" dirty="0" smtClean="0"/>
              <a:t>числитель и знаменатель каждой     дроби </a:t>
            </a:r>
            <a:endParaRPr lang="ru-RU" sz="32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Century Gothic" pitchFamily="34" charset="0"/>
              </a:rPr>
              <a:t>Выполни 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задание.</a:t>
            </a: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357562"/>
            <a:ext cx="571504" cy="1251130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286124"/>
            <a:ext cx="357190" cy="1321603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86124"/>
            <a:ext cx="301627" cy="1357323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49" y="3214686"/>
            <a:ext cx="301627" cy="1357322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3286124"/>
            <a:ext cx="285752" cy="1285884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457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686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491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6143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714752"/>
            <a:ext cx="250825" cy="533400"/>
          </a:xfrm>
          <a:prstGeom prst="rect">
            <a:avLst/>
          </a:prstGeom>
          <a:noFill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714752"/>
            <a:ext cx="250825" cy="533400"/>
          </a:xfrm>
          <a:prstGeom prst="rect">
            <a:avLst/>
          </a:prstGeom>
          <a:noFill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643314"/>
            <a:ext cx="250825" cy="533400"/>
          </a:xfrm>
          <a:prstGeom prst="rect">
            <a:avLst/>
          </a:prstGeom>
          <a:noFill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643314"/>
            <a:ext cx="250825" cy="533400"/>
          </a:xfrm>
          <a:prstGeom prst="rect">
            <a:avLst/>
          </a:prstGeom>
          <a:noFill/>
        </p:spPr>
      </p:pic>
      <p:pic>
        <p:nvPicPr>
          <p:cNvPr id="21" name="Picture 5" descr="E:\Уч.года\karanda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22" name="Picture 9" descr="E:\Уч.года\Lento4ki\1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78592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dirty="0" smtClean="0"/>
              <a:t>Прочитайте дроби. Что показывает числитель и знаменатель каждой дроби?</a:t>
            </a:r>
          </a:p>
          <a:p>
            <a:pPr>
              <a:buFontTx/>
              <a:buNone/>
            </a:pP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642918"/>
            <a:ext cx="5275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Century Gothic" pitchFamily="34" charset="0"/>
              </a:rPr>
              <a:t>Выполни задания.</a:t>
            </a:r>
            <a:endParaRPr lang="ru-RU" sz="4400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549275" cy="771525"/>
          </a:xfrm>
          <a:prstGeom prst="rect">
            <a:avLst/>
          </a:prstGeom>
          <a:noFill/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00504"/>
            <a:ext cx="228600" cy="4572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786190"/>
            <a:ext cx="411819" cy="785818"/>
          </a:xfrm>
          <a:prstGeom prst="rect">
            <a:avLst/>
          </a:prstGeom>
          <a:noFill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714752"/>
            <a:ext cx="261939" cy="785818"/>
          </a:xfrm>
          <a:prstGeom prst="rect">
            <a:avLst/>
          </a:prstGeom>
          <a:noFill/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786190"/>
            <a:ext cx="471906" cy="733444"/>
          </a:xfrm>
          <a:prstGeom prst="rect">
            <a:avLst/>
          </a:prstGeom>
          <a:noFill/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3714752"/>
            <a:ext cx="357190" cy="714380"/>
          </a:xfrm>
          <a:prstGeom prst="rect">
            <a:avLst/>
          </a:prstGeom>
          <a:noFill/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929066"/>
            <a:ext cx="228600" cy="457200"/>
          </a:xfrm>
          <a:prstGeom prst="rect">
            <a:avLst/>
          </a:prstGeom>
          <a:noFill/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221465" cy="442930"/>
          </a:xfrm>
          <a:prstGeom prst="rect">
            <a:avLst/>
          </a:prstGeom>
          <a:noFill/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857628"/>
            <a:ext cx="226492" cy="509606"/>
          </a:xfrm>
          <a:prstGeom prst="rect">
            <a:avLst/>
          </a:prstGeom>
          <a:noFill/>
        </p:spPr>
      </p:pic>
      <p:pic>
        <p:nvPicPr>
          <p:cNvPr id="13" name="Picture 5" descr="E:\Уч.года\karanda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  <p:pic>
        <p:nvPicPr>
          <p:cNvPr id="14" name="Picture 9" descr="E:\Уч.года\Lento4ki\1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7164528" y="-235098"/>
            <a:ext cx="1245420" cy="2144195"/>
          </a:xfrm>
          <a:prstGeom prst="rect">
            <a:avLst/>
          </a:prstGeom>
          <a:noFill/>
        </p:spPr>
      </p:pic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00034" y="3000372"/>
            <a:ext cx="2258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Например,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2571736" y="2786058"/>
          <a:ext cx="1214446" cy="833041"/>
        </p:xfrm>
        <a:graphic>
          <a:graphicData uri="http://schemas.openxmlformats.org/presentationml/2006/ole">
            <p:oleObj spid="_x0000_s98309" name="Формула" r:id="rId11" imgW="812520" imgH="558720" progId="Equation.3">
              <p:embed/>
            </p:oleObj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E:\Уч.года\1316990913_image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643042" y="1214422"/>
            <a:ext cx="66437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А теперь, ребята, встать,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Руки медленно поднять,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Пальцы сжать, потом разжать,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Руки вниз и так стоять.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Наклонись ты вправо, влево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Упражненье делай смело!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Вниз потянемся, пройдёмся,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 на место вновь вернёмся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Century Gothic" pitchFamily="34" charset="0"/>
              </a:rPr>
              <a:t>ФИЗКУЛЬТМИНУТКА</a:t>
            </a:r>
            <a:endParaRPr lang="ru-RU" sz="72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18" name="Picture 4" descr="E:\Уч.года\Schiffe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86388"/>
            <a:ext cx="1571631" cy="13038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E:\Уч.года\Lento4ki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28810" y="-270817"/>
            <a:ext cx="1316858" cy="2144195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ЗАДАНИЕ №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1 </a:t>
            </a:r>
            <a:r>
              <a:rPr lang="ru-RU" sz="2400" b="1" dirty="0" smtClean="0">
                <a:latin typeface="Century Gothic" pitchFamily="34" charset="0"/>
              </a:rPr>
              <a:t>(письменно)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200" b="1" dirty="0" smtClean="0">
                <a:latin typeface="Century Gothic" pitchFamily="34" charset="0"/>
              </a:rPr>
              <a:t>Запишите </a:t>
            </a:r>
            <a:r>
              <a:rPr lang="ru-RU" sz="3200" b="1" dirty="0">
                <a:latin typeface="Century Gothic" pitchFamily="34" charset="0"/>
              </a:rPr>
              <a:t>в виде обыкновенной дроби.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Две седьмых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Четыре девятых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Одна сотая 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Шесть восьмых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Три двадцать пятых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Половина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395230" cy="609592"/>
          </a:xfrm>
          <a:prstGeom prst="rect">
            <a:avLst/>
          </a:prstGeom>
          <a:noFill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85993"/>
            <a:ext cx="215155" cy="571504"/>
          </a:xfrm>
          <a:prstGeom prst="rect">
            <a:avLst/>
          </a:prstGeom>
          <a:noFill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286124"/>
            <a:ext cx="352427" cy="663392"/>
          </a:xfrm>
          <a:prstGeom prst="rect">
            <a:avLst/>
          </a:prstGeom>
          <a:noFill/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857496"/>
            <a:ext cx="481010" cy="598836"/>
          </a:xfrm>
          <a:prstGeom prst="rect">
            <a:avLst/>
          </a:prstGeom>
          <a:noFill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929066"/>
            <a:ext cx="509343" cy="604845"/>
          </a:xfrm>
          <a:prstGeom prst="rect">
            <a:avLst/>
          </a:prstGeom>
          <a:noFill/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500570"/>
            <a:ext cx="301789" cy="642942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572000" y="1643050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43570" y="2786058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929190" y="2285992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072198" y="3357562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572264" y="4000504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072330" y="4500570"/>
            <a:ext cx="28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5" descr="E:\Уч.года\karanda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412439"/>
            <a:ext cx="1365252" cy="1445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11" grpId="0"/>
      <p:bldP spid="12" grpId="0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Подумай и ответь.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5720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Какая часть фигуры закрашена?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1695450" cy="1314450"/>
          </a:xfrm>
          <a:prstGeom prst="rect">
            <a:avLst/>
          </a:prstGeom>
          <a:noFill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2466975" cy="1114425"/>
          </a:xfrm>
          <a:prstGeom prst="rect">
            <a:avLst/>
          </a:prstGeom>
          <a:noFill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057400"/>
            <a:ext cx="1724025" cy="1657350"/>
          </a:xfrm>
          <a:prstGeom prst="rect">
            <a:avLst/>
          </a:prstGeom>
          <a:noFill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191000"/>
            <a:ext cx="1676400" cy="1362075"/>
          </a:xfrm>
          <a:prstGeom prst="rect">
            <a:avLst/>
          </a:prstGeom>
          <a:noFill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191000"/>
            <a:ext cx="2095500" cy="1209675"/>
          </a:xfrm>
          <a:prstGeom prst="rect">
            <a:avLst/>
          </a:prstGeom>
          <a:noFill/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114800"/>
            <a:ext cx="1371600" cy="1238250"/>
          </a:xfrm>
          <a:prstGeom prst="rect">
            <a:avLst/>
          </a:prstGeom>
          <a:noFill/>
        </p:spPr>
      </p:pic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133600"/>
            <a:ext cx="428625" cy="933450"/>
          </a:xfrm>
          <a:prstGeom prst="rect">
            <a:avLst/>
          </a:prstGeom>
          <a:noFill/>
        </p:spPr>
      </p:pic>
      <p:pic>
        <p:nvPicPr>
          <p:cNvPr id="798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2133600"/>
            <a:ext cx="523875" cy="914400"/>
          </a:xfrm>
          <a:prstGeom prst="rect">
            <a:avLst/>
          </a:prstGeom>
          <a:noFill/>
        </p:spPr>
      </p:pic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886200"/>
            <a:ext cx="342900" cy="885825"/>
          </a:xfrm>
          <a:prstGeom prst="rect">
            <a:avLst/>
          </a:prstGeom>
          <a:noFill/>
        </p:spPr>
      </p:pic>
      <p:pic>
        <p:nvPicPr>
          <p:cNvPr id="79887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3810000"/>
            <a:ext cx="409575" cy="895350"/>
          </a:xfrm>
          <a:prstGeom prst="rect">
            <a:avLst/>
          </a:prstGeom>
          <a:noFill/>
        </p:spPr>
      </p:pic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3962400"/>
            <a:ext cx="371475" cy="904875"/>
          </a:xfrm>
          <a:prstGeom prst="rect">
            <a:avLst/>
          </a:prstGeom>
          <a:noFill/>
        </p:spPr>
      </p:pic>
      <p:pic>
        <p:nvPicPr>
          <p:cNvPr id="79890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1981200"/>
            <a:ext cx="360363" cy="8477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98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Назовите какая часть фигуры закрашена?</a:t>
            </a:r>
            <a:endParaRPr lang="ru-RU" dirty="0"/>
          </a:p>
        </p:txBody>
      </p:sp>
      <p:grpSp>
        <p:nvGrpSpPr>
          <p:cNvPr id="14" name="Group 1080"/>
          <p:cNvGrpSpPr>
            <a:grpSpLocks/>
          </p:cNvGrpSpPr>
          <p:nvPr/>
        </p:nvGrpSpPr>
        <p:grpSpPr bwMode="auto">
          <a:xfrm>
            <a:off x="3500430" y="2500306"/>
            <a:ext cx="1785950" cy="1428760"/>
            <a:chOff x="2271" y="3133"/>
            <a:chExt cx="2118" cy="1255"/>
          </a:xfrm>
        </p:grpSpPr>
        <p:sp>
          <p:nvSpPr>
            <p:cNvPr id="15" name="Rectangle 1081"/>
            <p:cNvSpPr>
              <a:spLocks noChangeArrowheads="1"/>
            </p:cNvSpPr>
            <p:nvPr/>
          </p:nvSpPr>
          <p:spPr bwMode="auto">
            <a:xfrm>
              <a:off x="2271" y="3133"/>
              <a:ext cx="423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082"/>
            <p:cNvSpPr>
              <a:spLocks noChangeArrowheads="1"/>
            </p:cNvSpPr>
            <p:nvPr/>
          </p:nvSpPr>
          <p:spPr bwMode="auto">
            <a:xfrm>
              <a:off x="3118" y="3551"/>
              <a:ext cx="422" cy="417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1083"/>
            <p:cNvSpPr>
              <a:spLocks noChangeArrowheads="1"/>
            </p:cNvSpPr>
            <p:nvPr/>
          </p:nvSpPr>
          <p:spPr bwMode="auto">
            <a:xfrm>
              <a:off x="2696" y="3551"/>
              <a:ext cx="422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1084"/>
            <p:cNvSpPr>
              <a:spLocks noChangeArrowheads="1"/>
            </p:cNvSpPr>
            <p:nvPr/>
          </p:nvSpPr>
          <p:spPr bwMode="auto">
            <a:xfrm>
              <a:off x="2696" y="3133"/>
              <a:ext cx="422" cy="417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Rectangle 1085"/>
            <p:cNvSpPr>
              <a:spLocks noChangeArrowheads="1"/>
            </p:cNvSpPr>
            <p:nvPr/>
          </p:nvSpPr>
          <p:spPr bwMode="auto">
            <a:xfrm>
              <a:off x="2272" y="3551"/>
              <a:ext cx="422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Rectangle 1086"/>
            <p:cNvSpPr>
              <a:spLocks noChangeArrowheads="1"/>
            </p:cNvSpPr>
            <p:nvPr/>
          </p:nvSpPr>
          <p:spPr bwMode="auto">
            <a:xfrm>
              <a:off x="3965" y="3133"/>
              <a:ext cx="424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Rectangle 1087"/>
            <p:cNvSpPr>
              <a:spLocks noChangeArrowheads="1"/>
            </p:cNvSpPr>
            <p:nvPr/>
          </p:nvSpPr>
          <p:spPr bwMode="auto">
            <a:xfrm>
              <a:off x="3966" y="3551"/>
              <a:ext cx="423" cy="418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Rectangle 1088"/>
            <p:cNvSpPr>
              <a:spLocks noChangeArrowheads="1"/>
            </p:cNvSpPr>
            <p:nvPr/>
          </p:nvSpPr>
          <p:spPr bwMode="auto">
            <a:xfrm>
              <a:off x="3543" y="3133"/>
              <a:ext cx="422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1089"/>
            <p:cNvSpPr>
              <a:spLocks noChangeArrowheads="1"/>
            </p:cNvSpPr>
            <p:nvPr/>
          </p:nvSpPr>
          <p:spPr bwMode="auto">
            <a:xfrm>
              <a:off x="3543" y="3551"/>
              <a:ext cx="423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Rectangle 1090"/>
            <p:cNvSpPr>
              <a:spLocks noChangeArrowheads="1"/>
            </p:cNvSpPr>
            <p:nvPr/>
          </p:nvSpPr>
          <p:spPr bwMode="auto">
            <a:xfrm>
              <a:off x="3119" y="3969"/>
              <a:ext cx="423" cy="419"/>
            </a:xfrm>
            <a:prstGeom prst="rect">
              <a:avLst/>
            </a:prstGeom>
            <a:solidFill>
              <a:srgbClr val="800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091"/>
          <p:cNvGrpSpPr>
            <a:grpSpLocks/>
          </p:cNvGrpSpPr>
          <p:nvPr/>
        </p:nvGrpSpPr>
        <p:grpSpPr bwMode="auto">
          <a:xfrm>
            <a:off x="6500826" y="4500570"/>
            <a:ext cx="1785950" cy="1571636"/>
            <a:chOff x="2412" y="5084"/>
            <a:chExt cx="1412" cy="1115"/>
          </a:xfrm>
        </p:grpSpPr>
        <p:sp>
          <p:nvSpPr>
            <p:cNvPr id="26" name="Rectangle 1092"/>
            <p:cNvSpPr>
              <a:spLocks noChangeArrowheads="1"/>
            </p:cNvSpPr>
            <p:nvPr/>
          </p:nvSpPr>
          <p:spPr bwMode="auto">
            <a:xfrm>
              <a:off x="2412" y="5084"/>
              <a:ext cx="706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Rectangle 1093"/>
            <p:cNvSpPr>
              <a:spLocks noChangeArrowheads="1"/>
            </p:cNvSpPr>
            <p:nvPr/>
          </p:nvSpPr>
          <p:spPr bwMode="auto">
            <a:xfrm>
              <a:off x="2695" y="5920"/>
              <a:ext cx="847" cy="279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1094"/>
            <p:cNvSpPr>
              <a:spLocks noChangeArrowheads="1"/>
            </p:cNvSpPr>
            <p:nvPr/>
          </p:nvSpPr>
          <p:spPr bwMode="auto">
            <a:xfrm>
              <a:off x="3118" y="5641"/>
              <a:ext cx="706" cy="279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Rectangle 1095"/>
            <p:cNvSpPr>
              <a:spLocks noChangeArrowheads="1"/>
            </p:cNvSpPr>
            <p:nvPr/>
          </p:nvSpPr>
          <p:spPr bwMode="auto">
            <a:xfrm>
              <a:off x="2412" y="5641"/>
              <a:ext cx="705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1096"/>
            <p:cNvSpPr>
              <a:spLocks noChangeArrowheads="1"/>
            </p:cNvSpPr>
            <p:nvPr/>
          </p:nvSpPr>
          <p:spPr bwMode="auto">
            <a:xfrm>
              <a:off x="3118" y="5362"/>
              <a:ext cx="706" cy="278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Rectangle 1097"/>
            <p:cNvSpPr>
              <a:spLocks noChangeArrowheads="1"/>
            </p:cNvSpPr>
            <p:nvPr/>
          </p:nvSpPr>
          <p:spPr bwMode="auto">
            <a:xfrm>
              <a:off x="2412" y="5362"/>
              <a:ext cx="706" cy="278"/>
            </a:xfrm>
            <a:prstGeom prst="rect">
              <a:avLst/>
            </a:prstGeom>
            <a:solidFill>
              <a:srgbClr val="FF66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1098"/>
            <p:cNvSpPr>
              <a:spLocks noChangeArrowheads="1"/>
            </p:cNvSpPr>
            <p:nvPr/>
          </p:nvSpPr>
          <p:spPr bwMode="auto">
            <a:xfrm>
              <a:off x="3118" y="5084"/>
              <a:ext cx="706" cy="27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" name="Group 1105"/>
          <p:cNvGrpSpPr>
            <a:grpSpLocks/>
          </p:cNvGrpSpPr>
          <p:nvPr/>
        </p:nvGrpSpPr>
        <p:grpSpPr bwMode="auto">
          <a:xfrm>
            <a:off x="6500826" y="2500306"/>
            <a:ext cx="1714512" cy="1428760"/>
            <a:chOff x="1848" y="8847"/>
            <a:chExt cx="3389" cy="1671"/>
          </a:xfrm>
        </p:grpSpPr>
        <p:sp>
          <p:nvSpPr>
            <p:cNvPr id="34" name="Rectangle 1106"/>
            <p:cNvSpPr>
              <a:spLocks noChangeArrowheads="1"/>
            </p:cNvSpPr>
            <p:nvPr/>
          </p:nvSpPr>
          <p:spPr bwMode="auto">
            <a:xfrm>
              <a:off x="1848" y="8847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1107"/>
            <p:cNvSpPr>
              <a:spLocks noChangeArrowheads="1"/>
            </p:cNvSpPr>
            <p:nvPr/>
          </p:nvSpPr>
          <p:spPr bwMode="auto">
            <a:xfrm>
              <a:off x="1848" y="9265"/>
              <a:ext cx="1129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Rectangle 1108"/>
            <p:cNvSpPr>
              <a:spLocks noChangeArrowheads="1"/>
            </p:cNvSpPr>
            <p:nvPr/>
          </p:nvSpPr>
          <p:spPr bwMode="auto">
            <a:xfrm>
              <a:off x="2977" y="8847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1109"/>
            <p:cNvSpPr>
              <a:spLocks noChangeArrowheads="1"/>
            </p:cNvSpPr>
            <p:nvPr/>
          </p:nvSpPr>
          <p:spPr bwMode="auto">
            <a:xfrm>
              <a:off x="2977" y="9265"/>
              <a:ext cx="1129" cy="417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Rectangle 1110"/>
            <p:cNvSpPr>
              <a:spLocks noChangeArrowheads="1"/>
            </p:cNvSpPr>
            <p:nvPr/>
          </p:nvSpPr>
          <p:spPr bwMode="auto">
            <a:xfrm>
              <a:off x="2977" y="9682"/>
              <a:ext cx="1129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1111"/>
            <p:cNvSpPr>
              <a:spLocks noChangeArrowheads="1"/>
            </p:cNvSpPr>
            <p:nvPr/>
          </p:nvSpPr>
          <p:spPr bwMode="auto">
            <a:xfrm>
              <a:off x="4106" y="9682"/>
              <a:ext cx="1131" cy="418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Rectangle 1112"/>
            <p:cNvSpPr>
              <a:spLocks noChangeArrowheads="1"/>
            </p:cNvSpPr>
            <p:nvPr/>
          </p:nvSpPr>
          <p:spPr bwMode="auto">
            <a:xfrm>
              <a:off x="2977" y="10100"/>
              <a:ext cx="1129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Rectangle 1113"/>
            <p:cNvSpPr>
              <a:spLocks noChangeArrowheads="1"/>
            </p:cNvSpPr>
            <p:nvPr/>
          </p:nvSpPr>
          <p:spPr bwMode="auto">
            <a:xfrm>
              <a:off x="4106" y="10100"/>
              <a:ext cx="1130" cy="418"/>
            </a:xfrm>
            <a:prstGeom prst="rect">
              <a:avLst/>
            </a:prstGeom>
            <a:solidFill>
              <a:srgbClr val="00808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" name="Group 1114"/>
          <p:cNvGrpSpPr>
            <a:grpSpLocks/>
          </p:cNvGrpSpPr>
          <p:nvPr/>
        </p:nvGrpSpPr>
        <p:grpSpPr bwMode="auto">
          <a:xfrm>
            <a:off x="571472" y="2500306"/>
            <a:ext cx="1714512" cy="1500198"/>
            <a:chOff x="2412" y="11077"/>
            <a:chExt cx="1412" cy="2090"/>
          </a:xfrm>
        </p:grpSpPr>
        <p:sp>
          <p:nvSpPr>
            <p:cNvPr id="43" name="Rectangle 1115"/>
            <p:cNvSpPr>
              <a:spLocks noChangeArrowheads="1"/>
            </p:cNvSpPr>
            <p:nvPr/>
          </p:nvSpPr>
          <p:spPr bwMode="auto">
            <a:xfrm>
              <a:off x="2412" y="11077"/>
              <a:ext cx="283" cy="1393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Rectangle 1116"/>
            <p:cNvSpPr>
              <a:spLocks noChangeArrowheads="1"/>
            </p:cNvSpPr>
            <p:nvPr/>
          </p:nvSpPr>
          <p:spPr bwMode="auto">
            <a:xfrm>
              <a:off x="2695" y="11773"/>
              <a:ext cx="282" cy="1394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Rectangle 1117"/>
            <p:cNvSpPr>
              <a:spLocks noChangeArrowheads="1"/>
            </p:cNvSpPr>
            <p:nvPr/>
          </p:nvSpPr>
          <p:spPr bwMode="auto">
            <a:xfrm>
              <a:off x="2977" y="11077"/>
              <a:ext cx="283" cy="1392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Rectangle 1118"/>
            <p:cNvSpPr>
              <a:spLocks noChangeArrowheads="1"/>
            </p:cNvSpPr>
            <p:nvPr/>
          </p:nvSpPr>
          <p:spPr bwMode="auto">
            <a:xfrm>
              <a:off x="3260" y="11773"/>
              <a:ext cx="280" cy="1393"/>
            </a:xfrm>
            <a:prstGeom prst="rect">
              <a:avLst/>
            </a:prstGeom>
            <a:solidFill>
              <a:srgbClr val="FF00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1119"/>
            <p:cNvSpPr>
              <a:spLocks noChangeArrowheads="1"/>
            </p:cNvSpPr>
            <p:nvPr/>
          </p:nvSpPr>
          <p:spPr bwMode="auto">
            <a:xfrm>
              <a:off x="3542" y="11077"/>
              <a:ext cx="282" cy="1392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" name="Group 1140"/>
          <p:cNvGrpSpPr>
            <a:grpSpLocks/>
          </p:cNvGrpSpPr>
          <p:nvPr/>
        </p:nvGrpSpPr>
        <p:grpSpPr bwMode="auto">
          <a:xfrm rot="7166870">
            <a:off x="642910" y="4500570"/>
            <a:ext cx="1714512" cy="1571636"/>
            <a:chOff x="6520" y="4087"/>
            <a:chExt cx="989" cy="842"/>
          </a:xfrm>
        </p:grpSpPr>
        <p:grpSp>
          <p:nvGrpSpPr>
            <p:cNvPr id="50" name="Group 1141"/>
            <p:cNvGrpSpPr>
              <a:grpSpLocks/>
            </p:cNvGrpSpPr>
            <p:nvPr/>
          </p:nvGrpSpPr>
          <p:grpSpPr bwMode="auto">
            <a:xfrm>
              <a:off x="6520" y="4087"/>
              <a:ext cx="989" cy="840"/>
              <a:chOff x="6520" y="4087"/>
              <a:chExt cx="989" cy="840"/>
            </a:xfrm>
          </p:grpSpPr>
          <p:sp>
            <p:nvSpPr>
              <p:cNvPr id="59" name="AutoShape 1142"/>
              <p:cNvSpPr>
                <a:spLocks noChangeArrowheads="1"/>
              </p:cNvSpPr>
              <p:nvPr/>
            </p:nvSpPr>
            <p:spPr bwMode="auto">
              <a:xfrm>
                <a:off x="6520" y="4089"/>
                <a:ext cx="989" cy="835"/>
              </a:xfrm>
              <a:prstGeom prst="hexagon">
                <a:avLst>
                  <a:gd name="adj" fmla="val 29611"/>
                  <a:gd name="vf" fmla="val 115470"/>
                </a:avLst>
              </a:prstGeom>
              <a:solidFill>
                <a:srgbClr val="FFFF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Line 1143"/>
              <p:cNvSpPr>
                <a:spLocks noChangeShapeType="1"/>
              </p:cNvSpPr>
              <p:nvPr/>
            </p:nvSpPr>
            <p:spPr bwMode="auto">
              <a:xfrm>
                <a:off x="6520" y="4507"/>
                <a:ext cx="989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AutoShape 1144"/>
              <p:cNvSpPr>
                <a:spLocks noChangeArrowheads="1"/>
              </p:cNvSpPr>
              <p:nvPr/>
            </p:nvSpPr>
            <p:spPr bwMode="auto">
              <a:xfrm>
                <a:off x="6803" y="4507"/>
                <a:ext cx="427" cy="42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AutoShape 1145"/>
              <p:cNvSpPr>
                <a:spLocks noChangeArrowheads="1"/>
              </p:cNvSpPr>
              <p:nvPr/>
            </p:nvSpPr>
            <p:spPr bwMode="auto">
              <a:xfrm rot="7218546">
                <a:off x="6612" y="4178"/>
                <a:ext cx="465" cy="426"/>
              </a:xfrm>
              <a:prstGeom prst="triangle">
                <a:avLst>
                  <a:gd name="adj" fmla="val 51366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AutoShape 1146"/>
              <p:cNvSpPr>
                <a:spLocks noChangeArrowheads="1"/>
              </p:cNvSpPr>
              <p:nvPr/>
            </p:nvSpPr>
            <p:spPr bwMode="auto">
              <a:xfrm rot="-7158164">
                <a:off x="6986" y="4191"/>
                <a:ext cx="441" cy="447"/>
              </a:xfrm>
              <a:prstGeom prst="triangle">
                <a:avLst>
                  <a:gd name="adj" fmla="val 51333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AutoShape 1147"/>
              <p:cNvSpPr>
                <a:spLocks noChangeArrowheads="1"/>
              </p:cNvSpPr>
              <p:nvPr/>
            </p:nvSpPr>
            <p:spPr bwMode="auto">
              <a:xfrm rot="-3527219">
                <a:off x="6945" y="4381"/>
                <a:ext cx="486" cy="44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AutoShape 1148"/>
              <p:cNvSpPr>
                <a:spLocks noChangeArrowheads="1"/>
              </p:cNvSpPr>
              <p:nvPr/>
            </p:nvSpPr>
            <p:spPr bwMode="auto">
              <a:xfrm rot="-10545842">
                <a:off x="6788" y="4087"/>
                <a:ext cx="472" cy="419"/>
              </a:xfrm>
              <a:prstGeom prst="triangle">
                <a:avLst>
                  <a:gd name="adj" fmla="val 49199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" name="Group 1149"/>
            <p:cNvGrpSpPr>
              <a:grpSpLocks/>
            </p:cNvGrpSpPr>
            <p:nvPr/>
          </p:nvGrpSpPr>
          <p:grpSpPr bwMode="auto">
            <a:xfrm>
              <a:off x="6520" y="4089"/>
              <a:ext cx="989" cy="840"/>
              <a:chOff x="6520" y="4087"/>
              <a:chExt cx="989" cy="840"/>
            </a:xfrm>
          </p:grpSpPr>
          <p:sp>
            <p:nvSpPr>
              <p:cNvPr id="52" name="AutoShape 1150"/>
              <p:cNvSpPr>
                <a:spLocks noChangeArrowheads="1"/>
              </p:cNvSpPr>
              <p:nvPr/>
            </p:nvSpPr>
            <p:spPr bwMode="auto">
              <a:xfrm>
                <a:off x="6520" y="4089"/>
                <a:ext cx="989" cy="835"/>
              </a:xfrm>
              <a:prstGeom prst="hexagon">
                <a:avLst>
                  <a:gd name="adj" fmla="val 29611"/>
                  <a:gd name="vf" fmla="val 115470"/>
                </a:avLst>
              </a:prstGeom>
              <a:solidFill>
                <a:srgbClr val="FFFFFF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1151"/>
              <p:cNvSpPr>
                <a:spLocks noChangeShapeType="1"/>
              </p:cNvSpPr>
              <p:nvPr/>
            </p:nvSpPr>
            <p:spPr bwMode="auto">
              <a:xfrm>
                <a:off x="6520" y="4507"/>
                <a:ext cx="989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AutoShape 1152"/>
              <p:cNvSpPr>
                <a:spLocks noChangeArrowheads="1"/>
              </p:cNvSpPr>
              <p:nvPr/>
            </p:nvSpPr>
            <p:spPr bwMode="auto">
              <a:xfrm>
                <a:off x="6803" y="4507"/>
                <a:ext cx="427" cy="42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AutoShape 1153"/>
              <p:cNvSpPr>
                <a:spLocks noChangeArrowheads="1"/>
              </p:cNvSpPr>
              <p:nvPr/>
            </p:nvSpPr>
            <p:spPr bwMode="auto">
              <a:xfrm rot="7218546">
                <a:off x="6612" y="4178"/>
                <a:ext cx="465" cy="426"/>
              </a:xfrm>
              <a:prstGeom prst="triangle">
                <a:avLst>
                  <a:gd name="adj" fmla="val 51366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AutoShape 1154"/>
              <p:cNvSpPr>
                <a:spLocks noChangeArrowheads="1"/>
              </p:cNvSpPr>
              <p:nvPr/>
            </p:nvSpPr>
            <p:spPr bwMode="auto">
              <a:xfrm rot="-7158164">
                <a:off x="6986" y="4191"/>
                <a:ext cx="441" cy="447"/>
              </a:xfrm>
              <a:prstGeom prst="triangle">
                <a:avLst>
                  <a:gd name="adj" fmla="val 51333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AutoShape 1155"/>
              <p:cNvSpPr>
                <a:spLocks noChangeArrowheads="1"/>
              </p:cNvSpPr>
              <p:nvPr/>
            </p:nvSpPr>
            <p:spPr bwMode="auto">
              <a:xfrm rot="-3527219">
                <a:off x="6945" y="4381"/>
                <a:ext cx="486" cy="44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AutoShape 1156"/>
              <p:cNvSpPr>
                <a:spLocks noChangeArrowheads="1"/>
              </p:cNvSpPr>
              <p:nvPr/>
            </p:nvSpPr>
            <p:spPr bwMode="auto">
              <a:xfrm rot="-10545842">
                <a:off x="6788" y="4087"/>
                <a:ext cx="472" cy="419"/>
              </a:xfrm>
              <a:prstGeom prst="triangle">
                <a:avLst>
                  <a:gd name="adj" fmla="val 49199"/>
                </a:avLst>
              </a:prstGeom>
              <a:solidFill>
                <a:srgbClr val="FFFF00"/>
              </a:solidFill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0" name="Group 14"/>
          <p:cNvGrpSpPr>
            <a:grpSpLocks/>
          </p:cNvGrpSpPr>
          <p:nvPr/>
        </p:nvGrpSpPr>
        <p:grpSpPr bwMode="auto">
          <a:xfrm>
            <a:off x="3857620" y="4357694"/>
            <a:ext cx="1143008" cy="1785950"/>
            <a:chOff x="2154" y="391"/>
            <a:chExt cx="1361" cy="2540"/>
          </a:xfrm>
        </p:grpSpPr>
        <p:grpSp>
          <p:nvGrpSpPr>
            <p:cNvPr id="71" name="Group 12"/>
            <p:cNvGrpSpPr>
              <a:grpSpLocks/>
            </p:cNvGrpSpPr>
            <p:nvPr/>
          </p:nvGrpSpPr>
          <p:grpSpPr bwMode="auto">
            <a:xfrm>
              <a:off x="2154" y="391"/>
              <a:ext cx="1361" cy="2540"/>
              <a:chOff x="2154" y="391"/>
              <a:chExt cx="1361" cy="2540"/>
            </a:xfrm>
          </p:grpSpPr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>
                <a:off x="2154" y="391"/>
                <a:ext cx="1361" cy="2540"/>
              </a:xfrm>
              <a:prstGeom prst="flowChartSort">
                <a:avLst/>
              </a:prstGeom>
              <a:solidFill>
                <a:schemeClr val="accent2"/>
              </a:solidFill>
              <a:ln w="349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>
                <a:off x="2835" y="391"/>
                <a:ext cx="0" cy="25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" name="AutoShape 13"/>
            <p:cNvSpPr>
              <a:spLocks noChangeArrowheads="1"/>
            </p:cNvSpPr>
            <p:nvPr/>
          </p:nvSpPr>
          <p:spPr bwMode="auto">
            <a:xfrm flipV="1">
              <a:off x="2835" y="1661"/>
              <a:ext cx="680" cy="1270"/>
            </a:xfrm>
            <a:prstGeom prst="rtTriangl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1142976" y="1857364"/>
          <a:ext cx="500066" cy="332323"/>
        </p:xfrm>
        <a:graphic>
          <a:graphicData uri="http://schemas.openxmlformats.org/presentationml/2006/ole">
            <p:oleObj spid="_x0000_s19465" name="Формула" r:id="rId3" imgW="342720" imgH="228600" progId="Equation.3">
              <p:embed/>
            </p:oleObj>
          </a:graphicData>
        </a:graphic>
      </p:graphicFrame>
      <p:graphicFrame>
        <p:nvGraphicFramePr>
          <p:cNvPr id="3" name="Object 29"/>
          <p:cNvGraphicFramePr>
            <a:graphicFrameLocks noChangeAspect="1"/>
          </p:cNvGraphicFramePr>
          <p:nvPr/>
        </p:nvGraphicFramePr>
        <p:xfrm>
          <a:off x="4143372" y="1928802"/>
          <a:ext cx="517454" cy="300028"/>
        </p:xfrm>
        <a:graphic>
          <a:graphicData uri="http://schemas.openxmlformats.org/presentationml/2006/ole">
            <p:oleObj spid="_x0000_s19466" name="Формула" r:id="rId4" imgW="393480" imgH="228600" progId="Equation.3">
              <p:embed/>
            </p:oleObj>
          </a:graphicData>
        </a:graphic>
      </p:graphicFrame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7496175" y="1914525"/>
          <a:ext cx="504849" cy="303293"/>
        </p:xfrm>
        <a:graphic>
          <a:graphicData uri="http://schemas.openxmlformats.org/presentationml/2006/ole">
            <p:oleObj spid="_x0000_s19467" name="Формула" r:id="rId5" imgW="380880" imgH="228600" progId="Equation.3">
              <p:embed/>
            </p:oleObj>
          </a:graphicData>
        </a:graphic>
      </p:graphicFrame>
      <p:graphicFrame>
        <p:nvGraphicFramePr>
          <p:cNvPr id="5" name="Object 29"/>
          <p:cNvGraphicFramePr>
            <a:graphicFrameLocks noChangeAspect="1"/>
          </p:cNvGraphicFramePr>
          <p:nvPr/>
        </p:nvGraphicFramePr>
        <p:xfrm>
          <a:off x="1285852" y="6286520"/>
          <a:ext cx="520679" cy="301898"/>
        </p:xfrm>
        <a:graphic>
          <a:graphicData uri="http://schemas.openxmlformats.org/presentationml/2006/ole">
            <p:oleObj spid="_x0000_s19468" name="Формула" r:id="rId6" imgW="393480" imgH="228600" progId="Equation.3">
              <p:embed/>
            </p:oleObj>
          </a:graphicData>
        </a:graphic>
      </p:graphicFrame>
      <p:graphicFrame>
        <p:nvGraphicFramePr>
          <p:cNvPr id="6" name="Object 29"/>
          <p:cNvGraphicFramePr>
            <a:graphicFrameLocks noChangeAspect="1"/>
          </p:cNvGraphicFramePr>
          <p:nvPr/>
        </p:nvGraphicFramePr>
        <p:xfrm>
          <a:off x="4143372" y="6286520"/>
          <a:ext cx="577850" cy="345834"/>
        </p:xfrm>
        <a:graphic>
          <a:graphicData uri="http://schemas.openxmlformats.org/presentationml/2006/ole">
            <p:oleObj spid="_x0000_s19469" name="Формула" r:id="rId7" imgW="380880" imgH="228600" progId="Equation.3">
              <p:embed/>
            </p:oleObj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7358082" y="6286520"/>
          <a:ext cx="577871" cy="346503"/>
        </p:xfrm>
        <a:graphic>
          <a:graphicData uri="http://schemas.openxmlformats.org/presentationml/2006/ole">
            <p:oleObj spid="_x0000_s19470" name="Формула" r:id="rId8" imgW="380880" imgH="228600" progId="Equation.3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9"/>
          <p:cNvGrpSpPr/>
          <p:nvPr/>
        </p:nvGrpSpPr>
        <p:grpSpPr>
          <a:xfrm>
            <a:off x="785786" y="2357430"/>
            <a:ext cx="7429553" cy="2071702"/>
            <a:chOff x="857224" y="928670"/>
            <a:chExt cx="7429553" cy="2071702"/>
          </a:xfrm>
        </p:grpSpPr>
        <p:grpSp>
          <p:nvGrpSpPr>
            <p:cNvPr id="6" name="Группа 115"/>
            <p:cNvGrpSpPr/>
            <p:nvPr/>
          </p:nvGrpSpPr>
          <p:grpSpPr>
            <a:xfrm>
              <a:off x="857224" y="928670"/>
              <a:ext cx="2143140" cy="2071702"/>
              <a:chOff x="857224" y="857232"/>
              <a:chExt cx="2143140" cy="2071702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857224" y="862335"/>
                <a:ext cx="2143140" cy="20665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>
                <a:stCxn id="3" idx="0"/>
                <a:endCxn id="3" idx="2"/>
              </p:cNvCxnSpPr>
              <p:nvPr/>
            </p:nvCxnSpPr>
            <p:spPr>
              <a:xfrm rot="16200000" flipH="1">
                <a:off x="895494" y="1895634"/>
                <a:ext cx="2066599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395429" y="1895634"/>
                <a:ext cx="2066598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464447" y="1893083"/>
                <a:ext cx="207170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>
                <a:stCxn id="3" idx="1"/>
                <a:endCxn id="3" idx="3"/>
              </p:cNvCxnSpPr>
              <p:nvPr/>
            </p:nvCxnSpPr>
            <p:spPr>
              <a:xfrm rot="10800000" flipH="1">
                <a:off x="857224" y="1895635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857224" y="1321579"/>
                <a:ext cx="207170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857224" y="2393149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1003">
                <a:schemeClr val="lt2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олилиния 41"/>
              <p:cNvSpPr/>
              <p:nvPr/>
            </p:nvSpPr>
            <p:spPr>
              <a:xfrm>
                <a:off x="857225" y="857233"/>
                <a:ext cx="571504" cy="500066"/>
              </a:xfrm>
              <a:custGeom>
                <a:avLst/>
                <a:gdLst>
                  <a:gd name="connsiteX0" fmla="*/ 103031 w 695459"/>
                  <a:gd name="connsiteY0" fmla="*/ 38636 h 437881"/>
                  <a:gd name="connsiteX1" fmla="*/ 103031 w 695459"/>
                  <a:gd name="connsiteY1" fmla="*/ 437881 h 437881"/>
                  <a:gd name="connsiteX2" fmla="*/ 682580 w 695459"/>
                  <a:gd name="connsiteY2" fmla="*/ 437881 h 437881"/>
                  <a:gd name="connsiteX3" fmla="*/ 695459 w 695459"/>
                  <a:gd name="connsiteY3" fmla="*/ 0 h 437881"/>
                  <a:gd name="connsiteX4" fmla="*/ 0 w 695459"/>
                  <a:gd name="connsiteY4" fmla="*/ 25757 h 437881"/>
                  <a:gd name="connsiteX5" fmla="*/ 103031 w 695459"/>
                  <a:gd name="connsiteY5" fmla="*/ 38636 h 437881"/>
                  <a:gd name="connsiteX0" fmla="*/ 27370 w 619798"/>
                  <a:gd name="connsiteY0" fmla="*/ 38636 h 437881"/>
                  <a:gd name="connsiteX1" fmla="*/ 27370 w 619798"/>
                  <a:gd name="connsiteY1" fmla="*/ 437881 h 437881"/>
                  <a:gd name="connsiteX2" fmla="*/ 606919 w 619798"/>
                  <a:gd name="connsiteY2" fmla="*/ 437881 h 437881"/>
                  <a:gd name="connsiteX3" fmla="*/ 619798 w 619798"/>
                  <a:gd name="connsiteY3" fmla="*/ 0 h 437881"/>
                  <a:gd name="connsiteX4" fmla="*/ 0 w 619798"/>
                  <a:gd name="connsiteY4" fmla="*/ 74056 h 437881"/>
                  <a:gd name="connsiteX5" fmla="*/ 27370 w 619798"/>
                  <a:gd name="connsiteY5" fmla="*/ 38636 h 437881"/>
                  <a:gd name="connsiteX0" fmla="*/ 0 w 619799"/>
                  <a:gd name="connsiteY0" fmla="*/ 0 h 511937"/>
                  <a:gd name="connsiteX1" fmla="*/ 27371 w 619799"/>
                  <a:gd name="connsiteY1" fmla="*/ 511937 h 511937"/>
                  <a:gd name="connsiteX2" fmla="*/ 606920 w 619799"/>
                  <a:gd name="connsiteY2" fmla="*/ 511937 h 511937"/>
                  <a:gd name="connsiteX3" fmla="*/ 619799 w 619799"/>
                  <a:gd name="connsiteY3" fmla="*/ 74056 h 511937"/>
                  <a:gd name="connsiteX4" fmla="*/ 1 w 619799"/>
                  <a:gd name="connsiteY4" fmla="*/ 148112 h 511937"/>
                  <a:gd name="connsiteX5" fmla="*/ 0 w 619799"/>
                  <a:gd name="connsiteY5" fmla="*/ 0 h 511937"/>
                  <a:gd name="connsiteX0" fmla="*/ 0 w 619799"/>
                  <a:gd name="connsiteY0" fmla="*/ 0 h 511937"/>
                  <a:gd name="connsiteX1" fmla="*/ 27371 w 619799"/>
                  <a:gd name="connsiteY1" fmla="*/ 511937 h 511937"/>
                  <a:gd name="connsiteX2" fmla="*/ 606920 w 619799"/>
                  <a:gd name="connsiteY2" fmla="*/ 511937 h 511937"/>
                  <a:gd name="connsiteX3" fmla="*/ 619799 w 619799"/>
                  <a:gd name="connsiteY3" fmla="*/ 74056 h 511937"/>
                  <a:gd name="connsiteX4" fmla="*/ 1 w 619799"/>
                  <a:gd name="connsiteY4" fmla="*/ 74056 h 511937"/>
                  <a:gd name="connsiteX5" fmla="*/ 0 w 619799"/>
                  <a:gd name="connsiteY5" fmla="*/ 0 h 511937"/>
                  <a:gd name="connsiteX0" fmla="*/ 0 w 619798"/>
                  <a:gd name="connsiteY0" fmla="*/ 0 h 511937"/>
                  <a:gd name="connsiteX1" fmla="*/ 27370 w 619798"/>
                  <a:gd name="connsiteY1" fmla="*/ 511937 h 511937"/>
                  <a:gd name="connsiteX2" fmla="*/ 606919 w 619798"/>
                  <a:gd name="connsiteY2" fmla="*/ 511937 h 511937"/>
                  <a:gd name="connsiteX3" fmla="*/ 619798 w 619798"/>
                  <a:gd name="connsiteY3" fmla="*/ 74056 h 511937"/>
                  <a:gd name="connsiteX4" fmla="*/ 0 w 619798"/>
                  <a:gd name="connsiteY4" fmla="*/ 74056 h 511937"/>
                  <a:gd name="connsiteX5" fmla="*/ 0 w 619798"/>
                  <a:gd name="connsiteY5" fmla="*/ 0 h 511937"/>
                  <a:gd name="connsiteX0" fmla="*/ 0 w 619799"/>
                  <a:gd name="connsiteY0" fmla="*/ 0 h 437881"/>
                  <a:gd name="connsiteX1" fmla="*/ 27371 w 619799"/>
                  <a:gd name="connsiteY1" fmla="*/ 437881 h 437881"/>
                  <a:gd name="connsiteX2" fmla="*/ 606920 w 619799"/>
                  <a:gd name="connsiteY2" fmla="*/ 437881 h 437881"/>
                  <a:gd name="connsiteX3" fmla="*/ 619799 w 619799"/>
                  <a:gd name="connsiteY3" fmla="*/ 0 h 437881"/>
                  <a:gd name="connsiteX4" fmla="*/ 1 w 619799"/>
                  <a:gd name="connsiteY4" fmla="*/ 0 h 437881"/>
                  <a:gd name="connsiteX5" fmla="*/ 0 w 619799"/>
                  <a:gd name="connsiteY5" fmla="*/ 0 h 43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799" h="437881">
                    <a:moveTo>
                      <a:pt x="0" y="0"/>
                    </a:moveTo>
                    <a:lnTo>
                      <a:pt x="27371" y="437881"/>
                    </a:lnTo>
                    <a:lnTo>
                      <a:pt x="606920" y="437881"/>
                    </a:lnTo>
                    <a:lnTo>
                      <a:pt x="619799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4925">
                <a:solidFill>
                  <a:schemeClr val="tx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102"/>
            <p:cNvGrpSpPr/>
            <p:nvPr/>
          </p:nvGrpSpPr>
          <p:grpSpPr>
            <a:xfrm>
              <a:off x="3500430" y="928670"/>
              <a:ext cx="2157964" cy="2027413"/>
              <a:chOff x="3500430" y="928670"/>
              <a:chExt cx="2157964" cy="2027413"/>
            </a:xfrm>
          </p:grpSpPr>
          <p:sp>
            <p:nvSpPr>
              <p:cNvPr id="59" name="Прямоугольник 2"/>
              <p:cNvSpPr/>
              <p:nvPr/>
            </p:nvSpPr>
            <p:spPr>
              <a:xfrm>
                <a:off x="3500430" y="956811"/>
                <a:ext cx="2143140" cy="1999272"/>
              </a:xfrm>
              <a:prstGeom prst="rect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H="1">
                <a:off x="3572364" y="1956447"/>
                <a:ext cx="199927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rot="10800000" flipH="1">
                <a:off x="3500430" y="1956447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3500430" y="928670"/>
                <a:ext cx="2143140" cy="1999272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0800000" flipV="1">
                <a:off x="3500430" y="956811"/>
                <a:ext cx="2143140" cy="1999272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86" name="Полилиния 85"/>
              <p:cNvSpPr/>
              <p:nvPr/>
            </p:nvSpPr>
            <p:spPr>
              <a:xfrm>
                <a:off x="4572000" y="928670"/>
                <a:ext cx="1086394" cy="1041242"/>
              </a:xfrm>
              <a:custGeom>
                <a:avLst/>
                <a:gdLst>
                  <a:gd name="connsiteX0" fmla="*/ 0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0 w 1068946"/>
                  <a:gd name="connsiteY3" fmla="*/ 0 h 1004552"/>
                  <a:gd name="connsiteX0" fmla="*/ 5835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5 w 1068946"/>
                  <a:gd name="connsiteY3" fmla="*/ 0 h 1004552"/>
                  <a:gd name="connsiteX0" fmla="*/ 5835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5 w 1068946"/>
                  <a:gd name="connsiteY3" fmla="*/ 0 h 1004552"/>
                  <a:gd name="connsiteX0" fmla="*/ 5835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5 w 1068946"/>
                  <a:gd name="connsiteY3" fmla="*/ 0 h 1004552"/>
                  <a:gd name="connsiteX0" fmla="*/ 0 w 1134549"/>
                  <a:gd name="connsiteY0" fmla="*/ 58559 h 991673"/>
                  <a:gd name="connsiteX1" fmla="*/ 65603 w 1134549"/>
                  <a:gd name="connsiteY1" fmla="*/ 991673 h 991673"/>
                  <a:gd name="connsiteX2" fmla="*/ 1134549 w 1134549"/>
                  <a:gd name="connsiteY2" fmla="*/ 0 h 991673"/>
                  <a:gd name="connsiteX3" fmla="*/ 0 w 1134549"/>
                  <a:gd name="connsiteY3" fmla="*/ 58559 h 991673"/>
                  <a:gd name="connsiteX0" fmla="*/ 0 w 1205986"/>
                  <a:gd name="connsiteY0" fmla="*/ 58559 h 991673"/>
                  <a:gd name="connsiteX1" fmla="*/ 137040 w 1205986"/>
                  <a:gd name="connsiteY1" fmla="*/ 991673 h 991673"/>
                  <a:gd name="connsiteX2" fmla="*/ 1205986 w 1205986"/>
                  <a:gd name="connsiteY2" fmla="*/ 0 h 991673"/>
                  <a:gd name="connsiteX3" fmla="*/ 0 w 1205986"/>
                  <a:gd name="connsiteY3" fmla="*/ 58559 h 991673"/>
                  <a:gd name="connsiteX0" fmla="*/ 0 w 1134548"/>
                  <a:gd name="connsiteY0" fmla="*/ 0 h 1004552"/>
                  <a:gd name="connsiteX1" fmla="*/ 65602 w 1134548"/>
                  <a:gd name="connsiteY1" fmla="*/ 1004552 h 1004552"/>
                  <a:gd name="connsiteX2" fmla="*/ 1134548 w 1134548"/>
                  <a:gd name="connsiteY2" fmla="*/ 12879 h 1004552"/>
                  <a:gd name="connsiteX3" fmla="*/ 0 w 1134548"/>
                  <a:gd name="connsiteY3" fmla="*/ 0 h 1004552"/>
                  <a:gd name="connsiteX0" fmla="*/ 0 w 1134548"/>
                  <a:gd name="connsiteY0" fmla="*/ 0 h 1004552"/>
                  <a:gd name="connsiteX1" fmla="*/ 65602 w 1134548"/>
                  <a:gd name="connsiteY1" fmla="*/ 1004552 h 1004552"/>
                  <a:gd name="connsiteX2" fmla="*/ 1134548 w 1134548"/>
                  <a:gd name="connsiteY2" fmla="*/ 12879 h 1004552"/>
                  <a:gd name="connsiteX3" fmla="*/ 0 w 1134548"/>
                  <a:gd name="connsiteY3" fmla="*/ 0 h 1004552"/>
                  <a:gd name="connsiteX0" fmla="*/ 0 w 1134548"/>
                  <a:gd name="connsiteY0" fmla="*/ 0 h 1004552"/>
                  <a:gd name="connsiteX1" fmla="*/ 65602 w 1134548"/>
                  <a:gd name="connsiteY1" fmla="*/ 1004552 h 1004552"/>
                  <a:gd name="connsiteX2" fmla="*/ 1134548 w 1134548"/>
                  <a:gd name="connsiteY2" fmla="*/ 12879 h 1004552"/>
                  <a:gd name="connsiteX3" fmla="*/ 0 w 1134548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0 h 1004552"/>
                  <a:gd name="connsiteX1" fmla="*/ 0 w 1068946"/>
                  <a:gd name="connsiteY1" fmla="*/ 1004552 h 1004552"/>
                  <a:gd name="connsiteX2" fmla="*/ 1068946 w 1068946"/>
                  <a:gd name="connsiteY2" fmla="*/ 12879 h 1004552"/>
                  <a:gd name="connsiteX3" fmla="*/ 5836 w 1068946"/>
                  <a:gd name="connsiteY3" fmla="*/ 0 h 1004552"/>
                  <a:gd name="connsiteX0" fmla="*/ 5836 w 1068946"/>
                  <a:gd name="connsiteY0" fmla="*/ 56042 h 991673"/>
                  <a:gd name="connsiteX1" fmla="*/ 0 w 1068946"/>
                  <a:gd name="connsiteY1" fmla="*/ 991673 h 991673"/>
                  <a:gd name="connsiteX2" fmla="*/ 1068946 w 1068946"/>
                  <a:gd name="connsiteY2" fmla="*/ 0 h 991673"/>
                  <a:gd name="connsiteX3" fmla="*/ 5836 w 1068946"/>
                  <a:gd name="connsiteY3" fmla="*/ 56042 h 991673"/>
                  <a:gd name="connsiteX0" fmla="*/ 5836 w 1005968"/>
                  <a:gd name="connsiteY0" fmla="*/ 1 h 935632"/>
                  <a:gd name="connsiteX1" fmla="*/ 0 w 1005968"/>
                  <a:gd name="connsiteY1" fmla="*/ 935632 h 935632"/>
                  <a:gd name="connsiteX2" fmla="*/ 1005968 w 1005968"/>
                  <a:gd name="connsiteY2" fmla="*/ 0 h 935632"/>
                  <a:gd name="connsiteX3" fmla="*/ 5836 w 1005968"/>
                  <a:gd name="connsiteY3" fmla="*/ 1 h 935632"/>
                  <a:gd name="connsiteX0" fmla="*/ 5836 w 1005968"/>
                  <a:gd name="connsiteY0" fmla="*/ 68922 h 1004553"/>
                  <a:gd name="connsiteX1" fmla="*/ 0 w 1005968"/>
                  <a:gd name="connsiteY1" fmla="*/ 1004553 h 1004553"/>
                  <a:gd name="connsiteX2" fmla="*/ 1005968 w 1005968"/>
                  <a:gd name="connsiteY2" fmla="*/ 0 h 1004553"/>
                  <a:gd name="connsiteX3" fmla="*/ 5836 w 1005968"/>
                  <a:gd name="connsiteY3" fmla="*/ 68922 h 1004553"/>
                  <a:gd name="connsiteX0" fmla="*/ 5836 w 1077406"/>
                  <a:gd name="connsiteY0" fmla="*/ 1 h 935632"/>
                  <a:gd name="connsiteX1" fmla="*/ 0 w 1077406"/>
                  <a:gd name="connsiteY1" fmla="*/ 935632 h 935632"/>
                  <a:gd name="connsiteX2" fmla="*/ 1077406 w 1077406"/>
                  <a:gd name="connsiteY2" fmla="*/ 0 h 935632"/>
                  <a:gd name="connsiteX3" fmla="*/ 5836 w 1077406"/>
                  <a:gd name="connsiteY3" fmla="*/ 1 h 935632"/>
                  <a:gd name="connsiteX0" fmla="*/ 5836 w 1005968"/>
                  <a:gd name="connsiteY0" fmla="*/ 1 h 935632"/>
                  <a:gd name="connsiteX1" fmla="*/ 0 w 1005968"/>
                  <a:gd name="connsiteY1" fmla="*/ 935632 h 935632"/>
                  <a:gd name="connsiteX2" fmla="*/ 1005968 w 1005968"/>
                  <a:gd name="connsiteY2" fmla="*/ 0 h 935632"/>
                  <a:gd name="connsiteX3" fmla="*/ 5836 w 1005968"/>
                  <a:gd name="connsiteY3" fmla="*/ 1 h 935632"/>
                  <a:gd name="connsiteX0" fmla="*/ 5836 w 1005968"/>
                  <a:gd name="connsiteY0" fmla="*/ 0 h 1004553"/>
                  <a:gd name="connsiteX1" fmla="*/ 0 w 1005968"/>
                  <a:gd name="connsiteY1" fmla="*/ 1004553 h 1004553"/>
                  <a:gd name="connsiteX2" fmla="*/ 1005968 w 1005968"/>
                  <a:gd name="connsiteY2" fmla="*/ 68921 h 1004553"/>
                  <a:gd name="connsiteX3" fmla="*/ 5836 w 1005968"/>
                  <a:gd name="connsiteY3" fmla="*/ 0 h 1004553"/>
                  <a:gd name="connsiteX0" fmla="*/ 1945 w 1014956"/>
                  <a:gd name="connsiteY0" fmla="*/ 0 h 979703"/>
                  <a:gd name="connsiteX1" fmla="*/ 8988 w 1014956"/>
                  <a:gd name="connsiteY1" fmla="*/ 979703 h 979703"/>
                  <a:gd name="connsiteX2" fmla="*/ 1014956 w 1014956"/>
                  <a:gd name="connsiteY2" fmla="*/ 44071 h 979703"/>
                  <a:gd name="connsiteX3" fmla="*/ 1945 w 1014956"/>
                  <a:gd name="connsiteY3" fmla="*/ 0 h 979703"/>
                  <a:gd name="connsiteX0" fmla="*/ 1945 w 1014956"/>
                  <a:gd name="connsiteY0" fmla="*/ 0 h 979703"/>
                  <a:gd name="connsiteX1" fmla="*/ 8988 w 1014956"/>
                  <a:gd name="connsiteY1" fmla="*/ 979703 h 979703"/>
                  <a:gd name="connsiteX2" fmla="*/ 1014956 w 1014956"/>
                  <a:gd name="connsiteY2" fmla="*/ 44070 h 979703"/>
                  <a:gd name="connsiteX3" fmla="*/ 1945 w 1014956"/>
                  <a:gd name="connsiteY3" fmla="*/ 0 h 979703"/>
                  <a:gd name="connsiteX0" fmla="*/ 1945 w 1014956"/>
                  <a:gd name="connsiteY0" fmla="*/ 0 h 979703"/>
                  <a:gd name="connsiteX1" fmla="*/ 8988 w 1014956"/>
                  <a:gd name="connsiteY1" fmla="*/ 979703 h 979703"/>
                  <a:gd name="connsiteX2" fmla="*/ 1014956 w 1014956"/>
                  <a:gd name="connsiteY2" fmla="*/ 44070 h 979703"/>
                  <a:gd name="connsiteX3" fmla="*/ 1945 w 1014956"/>
                  <a:gd name="connsiteY3" fmla="*/ 0 h 979703"/>
                  <a:gd name="connsiteX0" fmla="*/ 1945 w 1014956"/>
                  <a:gd name="connsiteY0" fmla="*/ 0 h 979703"/>
                  <a:gd name="connsiteX1" fmla="*/ 8988 w 1014956"/>
                  <a:gd name="connsiteY1" fmla="*/ 979703 h 979703"/>
                  <a:gd name="connsiteX2" fmla="*/ 1014956 w 1014956"/>
                  <a:gd name="connsiteY2" fmla="*/ 44070 h 979703"/>
                  <a:gd name="connsiteX3" fmla="*/ 1945 w 1014956"/>
                  <a:gd name="connsiteY3" fmla="*/ 0 h 979703"/>
                  <a:gd name="connsiteX0" fmla="*/ 1945 w 1086394"/>
                  <a:gd name="connsiteY0" fmla="*/ 0 h 979703"/>
                  <a:gd name="connsiteX1" fmla="*/ 8988 w 1086394"/>
                  <a:gd name="connsiteY1" fmla="*/ 979703 h 979703"/>
                  <a:gd name="connsiteX2" fmla="*/ 1086394 w 1086394"/>
                  <a:gd name="connsiteY2" fmla="*/ 44070 h 979703"/>
                  <a:gd name="connsiteX3" fmla="*/ 1945 w 1086394"/>
                  <a:gd name="connsiteY3" fmla="*/ 0 h 979703"/>
                  <a:gd name="connsiteX0" fmla="*/ 1945 w 1086394"/>
                  <a:gd name="connsiteY0" fmla="*/ 0 h 979703"/>
                  <a:gd name="connsiteX1" fmla="*/ 8988 w 1086394"/>
                  <a:gd name="connsiteY1" fmla="*/ 979703 h 979703"/>
                  <a:gd name="connsiteX2" fmla="*/ 1086394 w 1086394"/>
                  <a:gd name="connsiteY2" fmla="*/ 44070 h 979703"/>
                  <a:gd name="connsiteX3" fmla="*/ 1945 w 1086394"/>
                  <a:gd name="connsiteY3" fmla="*/ 0 h 979703"/>
                  <a:gd name="connsiteX0" fmla="*/ 1945 w 1157832"/>
                  <a:gd name="connsiteY0" fmla="*/ 0 h 979703"/>
                  <a:gd name="connsiteX1" fmla="*/ 8988 w 1157832"/>
                  <a:gd name="connsiteY1" fmla="*/ 979703 h 979703"/>
                  <a:gd name="connsiteX2" fmla="*/ 1157832 w 1157832"/>
                  <a:gd name="connsiteY2" fmla="*/ 44070 h 979703"/>
                  <a:gd name="connsiteX3" fmla="*/ 1945 w 1157832"/>
                  <a:gd name="connsiteY3" fmla="*/ 0 h 979703"/>
                  <a:gd name="connsiteX0" fmla="*/ 1945 w 1086394"/>
                  <a:gd name="connsiteY0" fmla="*/ 0 h 979703"/>
                  <a:gd name="connsiteX1" fmla="*/ 8988 w 1086394"/>
                  <a:gd name="connsiteY1" fmla="*/ 979703 h 979703"/>
                  <a:gd name="connsiteX2" fmla="*/ 1086394 w 1086394"/>
                  <a:gd name="connsiteY2" fmla="*/ 44070 h 979703"/>
                  <a:gd name="connsiteX3" fmla="*/ 1945 w 1086394"/>
                  <a:gd name="connsiteY3" fmla="*/ 0 h 979703"/>
                  <a:gd name="connsiteX0" fmla="*/ 1945 w 1086394"/>
                  <a:gd name="connsiteY0" fmla="*/ 24850 h 1004553"/>
                  <a:gd name="connsiteX1" fmla="*/ 8988 w 1086394"/>
                  <a:gd name="connsiteY1" fmla="*/ 1004553 h 1004553"/>
                  <a:gd name="connsiteX2" fmla="*/ 1086394 w 1086394"/>
                  <a:gd name="connsiteY2" fmla="*/ 0 h 1004553"/>
                  <a:gd name="connsiteX3" fmla="*/ 1945 w 1086394"/>
                  <a:gd name="connsiteY3" fmla="*/ 24850 h 1004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6394" h="1004553">
                    <a:moveTo>
                      <a:pt x="1945" y="24850"/>
                    </a:moveTo>
                    <a:cubicBezTo>
                      <a:pt x="0" y="359701"/>
                      <a:pt x="10933" y="669702"/>
                      <a:pt x="8988" y="1004553"/>
                    </a:cubicBezTo>
                    <a:lnTo>
                      <a:pt x="1086394" y="0"/>
                    </a:lnTo>
                    <a:lnTo>
                      <a:pt x="1945" y="248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01"/>
            <p:cNvGrpSpPr/>
            <p:nvPr/>
          </p:nvGrpSpPr>
          <p:grpSpPr>
            <a:xfrm>
              <a:off x="6143636" y="928981"/>
              <a:ext cx="2143141" cy="1999953"/>
              <a:chOff x="6143636" y="1000419"/>
              <a:chExt cx="2143141" cy="1999953"/>
            </a:xfrm>
          </p:grpSpPr>
          <p:sp>
            <p:nvSpPr>
              <p:cNvPr id="69" name="Прямоугольник 2"/>
              <p:cNvSpPr/>
              <p:nvPr/>
            </p:nvSpPr>
            <p:spPr>
              <a:xfrm>
                <a:off x="6143637" y="1000419"/>
                <a:ext cx="2143140" cy="1999953"/>
              </a:xfrm>
              <a:prstGeom prst="rect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 rot="16200000" flipH="1">
                <a:off x="6215231" y="2000396"/>
                <a:ext cx="1999953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10800000" flipH="1">
                <a:off x="6143637" y="2000396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143636" y="1518925"/>
                <a:ext cx="2071702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6143637" y="2481866"/>
                <a:ext cx="2143140" cy="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88" name="Полилиния 87"/>
              <p:cNvSpPr/>
              <p:nvPr/>
            </p:nvSpPr>
            <p:spPr>
              <a:xfrm>
                <a:off x="7215206" y="2000240"/>
                <a:ext cx="1071570" cy="512363"/>
              </a:xfrm>
              <a:custGeom>
                <a:avLst/>
                <a:gdLst>
                  <a:gd name="connsiteX0" fmla="*/ 0 w 1056068"/>
                  <a:gd name="connsiteY0" fmla="*/ 12879 h 502276"/>
                  <a:gd name="connsiteX1" fmla="*/ 25758 w 1056068"/>
                  <a:gd name="connsiteY1" fmla="*/ 502276 h 502276"/>
                  <a:gd name="connsiteX2" fmla="*/ 1056068 w 1056068"/>
                  <a:gd name="connsiteY2" fmla="*/ 489397 h 502276"/>
                  <a:gd name="connsiteX3" fmla="*/ 1056068 w 1056068"/>
                  <a:gd name="connsiteY3" fmla="*/ 0 h 502276"/>
                  <a:gd name="connsiteX4" fmla="*/ 0 w 1056068"/>
                  <a:gd name="connsiteY4" fmla="*/ 12879 h 502276"/>
                  <a:gd name="connsiteX0" fmla="*/ 0 w 1056068"/>
                  <a:gd name="connsiteY0" fmla="*/ 4744 h 494141"/>
                  <a:gd name="connsiteX1" fmla="*/ 25758 w 1056068"/>
                  <a:gd name="connsiteY1" fmla="*/ 494141 h 494141"/>
                  <a:gd name="connsiteX2" fmla="*/ 1056068 w 1056068"/>
                  <a:gd name="connsiteY2" fmla="*/ 481262 h 494141"/>
                  <a:gd name="connsiteX3" fmla="*/ 1016048 w 1056068"/>
                  <a:gd name="connsiteY3" fmla="*/ 0 h 494141"/>
                  <a:gd name="connsiteX4" fmla="*/ 0 w 1056068"/>
                  <a:gd name="connsiteY4" fmla="*/ 4744 h 494141"/>
                  <a:gd name="connsiteX0" fmla="*/ 0 w 1087486"/>
                  <a:gd name="connsiteY0" fmla="*/ 4744 h 494141"/>
                  <a:gd name="connsiteX1" fmla="*/ 25758 w 1087486"/>
                  <a:gd name="connsiteY1" fmla="*/ 494141 h 494141"/>
                  <a:gd name="connsiteX2" fmla="*/ 1056068 w 1087486"/>
                  <a:gd name="connsiteY2" fmla="*/ 481262 h 494141"/>
                  <a:gd name="connsiteX3" fmla="*/ 1087486 w 1087486"/>
                  <a:gd name="connsiteY3" fmla="*/ 0 h 494141"/>
                  <a:gd name="connsiteX4" fmla="*/ 0 w 1087486"/>
                  <a:gd name="connsiteY4" fmla="*/ 4744 h 494141"/>
                  <a:gd name="connsiteX0" fmla="*/ 0 w 1056068"/>
                  <a:gd name="connsiteY0" fmla="*/ 4744 h 494141"/>
                  <a:gd name="connsiteX1" fmla="*/ 25758 w 1056068"/>
                  <a:gd name="connsiteY1" fmla="*/ 494141 h 494141"/>
                  <a:gd name="connsiteX2" fmla="*/ 1056068 w 1056068"/>
                  <a:gd name="connsiteY2" fmla="*/ 481262 h 494141"/>
                  <a:gd name="connsiteX3" fmla="*/ 1016048 w 1056068"/>
                  <a:gd name="connsiteY3" fmla="*/ 0 h 494141"/>
                  <a:gd name="connsiteX4" fmla="*/ 0 w 1056068"/>
                  <a:gd name="connsiteY4" fmla="*/ 4744 h 494141"/>
                  <a:gd name="connsiteX0" fmla="*/ 0 w 1087486"/>
                  <a:gd name="connsiteY0" fmla="*/ 4744 h 494141"/>
                  <a:gd name="connsiteX1" fmla="*/ 25758 w 1087486"/>
                  <a:gd name="connsiteY1" fmla="*/ 494141 h 494141"/>
                  <a:gd name="connsiteX2" fmla="*/ 1056068 w 1087486"/>
                  <a:gd name="connsiteY2" fmla="*/ 481262 h 494141"/>
                  <a:gd name="connsiteX3" fmla="*/ 1087486 w 1087486"/>
                  <a:gd name="connsiteY3" fmla="*/ 0 h 494141"/>
                  <a:gd name="connsiteX4" fmla="*/ 0 w 1087486"/>
                  <a:gd name="connsiteY4" fmla="*/ 4744 h 494141"/>
                  <a:gd name="connsiteX0" fmla="*/ 0 w 1087486"/>
                  <a:gd name="connsiteY0" fmla="*/ 4744 h 494141"/>
                  <a:gd name="connsiteX1" fmla="*/ 25758 w 1087486"/>
                  <a:gd name="connsiteY1" fmla="*/ 494141 h 494141"/>
                  <a:gd name="connsiteX2" fmla="*/ 1056068 w 1087486"/>
                  <a:gd name="connsiteY2" fmla="*/ 481262 h 494141"/>
                  <a:gd name="connsiteX3" fmla="*/ 1087486 w 1087486"/>
                  <a:gd name="connsiteY3" fmla="*/ 0 h 494141"/>
                  <a:gd name="connsiteX4" fmla="*/ 0 w 1087486"/>
                  <a:gd name="connsiteY4" fmla="*/ 4744 h 494141"/>
                  <a:gd name="connsiteX0" fmla="*/ 0 w 1071570"/>
                  <a:gd name="connsiteY0" fmla="*/ 0 h 494141"/>
                  <a:gd name="connsiteX1" fmla="*/ 9842 w 1071570"/>
                  <a:gd name="connsiteY1" fmla="*/ 494141 h 494141"/>
                  <a:gd name="connsiteX2" fmla="*/ 1040152 w 1071570"/>
                  <a:gd name="connsiteY2" fmla="*/ 481262 h 494141"/>
                  <a:gd name="connsiteX3" fmla="*/ 1071570 w 1071570"/>
                  <a:gd name="connsiteY3" fmla="*/ 0 h 494141"/>
                  <a:gd name="connsiteX4" fmla="*/ 0 w 1071570"/>
                  <a:gd name="connsiteY4" fmla="*/ 0 h 49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570" h="494141">
                    <a:moveTo>
                      <a:pt x="0" y="0"/>
                    </a:moveTo>
                    <a:lnTo>
                      <a:pt x="9842" y="494141"/>
                    </a:lnTo>
                    <a:lnTo>
                      <a:pt x="1040152" y="481262"/>
                    </a:lnTo>
                    <a:lnTo>
                      <a:pt x="10715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428596" y="28572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entury Gothic" pitchFamily="34" charset="0"/>
              </a:rPr>
              <a:t>Какую долю квадрата составляет  выделенная часть? </a:t>
            </a:r>
            <a:endParaRPr lang="ru-RU" sz="40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43768" y="3857628"/>
            <a:ext cx="1071570" cy="500066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572008"/>
            <a:ext cx="357190" cy="142876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43768" y="2857496"/>
            <a:ext cx="1071570" cy="500066"/>
          </a:xfrm>
          <a:prstGeom prst="rect">
            <a:avLst/>
          </a:prstGeom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572008"/>
            <a:ext cx="714380" cy="1459159"/>
          </a:xfrm>
          <a:prstGeom prst="rect">
            <a:avLst/>
          </a:prstGeom>
          <a:noFill/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 rot="10800000">
            <a:off x="3428992" y="3357562"/>
            <a:ext cx="1086394" cy="1041242"/>
          </a:xfrm>
          <a:custGeom>
            <a:avLst/>
            <a:gdLst>
              <a:gd name="connsiteX0" fmla="*/ 0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0 w 1068946"/>
              <a:gd name="connsiteY3" fmla="*/ 0 h 1004552"/>
              <a:gd name="connsiteX0" fmla="*/ 5835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5 w 1068946"/>
              <a:gd name="connsiteY3" fmla="*/ 0 h 1004552"/>
              <a:gd name="connsiteX0" fmla="*/ 5835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5 w 1068946"/>
              <a:gd name="connsiteY3" fmla="*/ 0 h 1004552"/>
              <a:gd name="connsiteX0" fmla="*/ 5835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5 w 1068946"/>
              <a:gd name="connsiteY3" fmla="*/ 0 h 1004552"/>
              <a:gd name="connsiteX0" fmla="*/ 0 w 1134549"/>
              <a:gd name="connsiteY0" fmla="*/ 58559 h 991673"/>
              <a:gd name="connsiteX1" fmla="*/ 65603 w 1134549"/>
              <a:gd name="connsiteY1" fmla="*/ 991673 h 991673"/>
              <a:gd name="connsiteX2" fmla="*/ 1134549 w 1134549"/>
              <a:gd name="connsiteY2" fmla="*/ 0 h 991673"/>
              <a:gd name="connsiteX3" fmla="*/ 0 w 1134549"/>
              <a:gd name="connsiteY3" fmla="*/ 58559 h 991673"/>
              <a:gd name="connsiteX0" fmla="*/ 0 w 1205986"/>
              <a:gd name="connsiteY0" fmla="*/ 58559 h 991673"/>
              <a:gd name="connsiteX1" fmla="*/ 137040 w 1205986"/>
              <a:gd name="connsiteY1" fmla="*/ 991673 h 991673"/>
              <a:gd name="connsiteX2" fmla="*/ 1205986 w 1205986"/>
              <a:gd name="connsiteY2" fmla="*/ 0 h 991673"/>
              <a:gd name="connsiteX3" fmla="*/ 0 w 1205986"/>
              <a:gd name="connsiteY3" fmla="*/ 58559 h 991673"/>
              <a:gd name="connsiteX0" fmla="*/ 0 w 1134548"/>
              <a:gd name="connsiteY0" fmla="*/ 0 h 1004552"/>
              <a:gd name="connsiteX1" fmla="*/ 65602 w 1134548"/>
              <a:gd name="connsiteY1" fmla="*/ 1004552 h 1004552"/>
              <a:gd name="connsiteX2" fmla="*/ 1134548 w 1134548"/>
              <a:gd name="connsiteY2" fmla="*/ 12879 h 1004552"/>
              <a:gd name="connsiteX3" fmla="*/ 0 w 1134548"/>
              <a:gd name="connsiteY3" fmla="*/ 0 h 1004552"/>
              <a:gd name="connsiteX0" fmla="*/ 0 w 1134548"/>
              <a:gd name="connsiteY0" fmla="*/ 0 h 1004552"/>
              <a:gd name="connsiteX1" fmla="*/ 65602 w 1134548"/>
              <a:gd name="connsiteY1" fmla="*/ 1004552 h 1004552"/>
              <a:gd name="connsiteX2" fmla="*/ 1134548 w 1134548"/>
              <a:gd name="connsiteY2" fmla="*/ 12879 h 1004552"/>
              <a:gd name="connsiteX3" fmla="*/ 0 w 1134548"/>
              <a:gd name="connsiteY3" fmla="*/ 0 h 1004552"/>
              <a:gd name="connsiteX0" fmla="*/ 0 w 1134548"/>
              <a:gd name="connsiteY0" fmla="*/ 0 h 1004552"/>
              <a:gd name="connsiteX1" fmla="*/ 65602 w 1134548"/>
              <a:gd name="connsiteY1" fmla="*/ 1004552 h 1004552"/>
              <a:gd name="connsiteX2" fmla="*/ 1134548 w 1134548"/>
              <a:gd name="connsiteY2" fmla="*/ 12879 h 1004552"/>
              <a:gd name="connsiteX3" fmla="*/ 0 w 1134548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0 h 1004552"/>
              <a:gd name="connsiteX1" fmla="*/ 0 w 1068946"/>
              <a:gd name="connsiteY1" fmla="*/ 1004552 h 1004552"/>
              <a:gd name="connsiteX2" fmla="*/ 1068946 w 1068946"/>
              <a:gd name="connsiteY2" fmla="*/ 12879 h 1004552"/>
              <a:gd name="connsiteX3" fmla="*/ 5836 w 1068946"/>
              <a:gd name="connsiteY3" fmla="*/ 0 h 1004552"/>
              <a:gd name="connsiteX0" fmla="*/ 5836 w 1068946"/>
              <a:gd name="connsiteY0" fmla="*/ 56042 h 991673"/>
              <a:gd name="connsiteX1" fmla="*/ 0 w 1068946"/>
              <a:gd name="connsiteY1" fmla="*/ 991673 h 991673"/>
              <a:gd name="connsiteX2" fmla="*/ 1068946 w 1068946"/>
              <a:gd name="connsiteY2" fmla="*/ 0 h 991673"/>
              <a:gd name="connsiteX3" fmla="*/ 5836 w 1068946"/>
              <a:gd name="connsiteY3" fmla="*/ 56042 h 991673"/>
              <a:gd name="connsiteX0" fmla="*/ 5836 w 1005968"/>
              <a:gd name="connsiteY0" fmla="*/ 1 h 935632"/>
              <a:gd name="connsiteX1" fmla="*/ 0 w 1005968"/>
              <a:gd name="connsiteY1" fmla="*/ 935632 h 935632"/>
              <a:gd name="connsiteX2" fmla="*/ 1005968 w 1005968"/>
              <a:gd name="connsiteY2" fmla="*/ 0 h 935632"/>
              <a:gd name="connsiteX3" fmla="*/ 5836 w 1005968"/>
              <a:gd name="connsiteY3" fmla="*/ 1 h 935632"/>
              <a:gd name="connsiteX0" fmla="*/ 5836 w 1005968"/>
              <a:gd name="connsiteY0" fmla="*/ 68922 h 1004553"/>
              <a:gd name="connsiteX1" fmla="*/ 0 w 1005968"/>
              <a:gd name="connsiteY1" fmla="*/ 1004553 h 1004553"/>
              <a:gd name="connsiteX2" fmla="*/ 1005968 w 1005968"/>
              <a:gd name="connsiteY2" fmla="*/ 0 h 1004553"/>
              <a:gd name="connsiteX3" fmla="*/ 5836 w 1005968"/>
              <a:gd name="connsiteY3" fmla="*/ 68922 h 1004553"/>
              <a:gd name="connsiteX0" fmla="*/ 5836 w 1077406"/>
              <a:gd name="connsiteY0" fmla="*/ 1 h 935632"/>
              <a:gd name="connsiteX1" fmla="*/ 0 w 1077406"/>
              <a:gd name="connsiteY1" fmla="*/ 935632 h 935632"/>
              <a:gd name="connsiteX2" fmla="*/ 1077406 w 1077406"/>
              <a:gd name="connsiteY2" fmla="*/ 0 h 935632"/>
              <a:gd name="connsiteX3" fmla="*/ 5836 w 1077406"/>
              <a:gd name="connsiteY3" fmla="*/ 1 h 935632"/>
              <a:gd name="connsiteX0" fmla="*/ 5836 w 1005968"/>
              <a:gd name="connsiteY0" fmla="*/ 1 h 935632"/>
              <a:gd name="connsiteX1" fmla="*/ 0 w 1005968"/>
              <a:gd name="connsiteY1" fmla="*/ 935632 h 935632"/>
              <a:gd name="connsiteX2" fmla="*/ 1005968 w 1005968"/>
              <a:gd name="connsiteY2" fmla="*/ 0 h 935632"/>
              <a:gd name="connsiteX3" fmla="*/ 5836 w 1005968"/>
              <a:gd name="connsiteY3" fmla="*/ 1 h 935632"/>
              <a:gd name="connsiteX0" fmla="*/ 5836 w 1005968"/>
              <a:gd name="connsiteY0" fmla="*/ 0 h 1004553"/>
              <a:gd name="connsiteX1" fmla="*/ 0 w 1005968"/>
              <a:gd name="connsiteY1" fmla="*/ 1004553 h 1004553"/>
              <a:gd name="connsiteX2" fmla="*/ 1005968 w 1005968"/>
              <a:gd name="connsiteY2" fmla="*/ 68921 h 1004553"/>
              <a:gd name="connsiteX3" fmla="*/ 5836 w 1005968"/>
              <a:gd name="connsiteY3" fmla="*/ 0 h 1004553"/>
              <a:gd name="connsiteX0" fmla="*/ 1945 w 1014956"/>
              <a:gd name="connsiteY0" fmla="*/ 0 h 979703"/>
              <a:gd name="connsiteX1" fmla="*/ 8988 w 1014956"/>
              <a:gd name="connsiteY1" fmla="*/ 979703 h 979703"/>
              <a:gd name="connsiteX2" fmla="*/ 1014956 w 1014956"/>
              <a:gd name="connsiteY2" fmla="*/ 44071 h 979703"/>
              <a:gd name="connsiteX3" fmla="*/ 1945 w 1014956"/>
              <a:gd name="connsiteY3" fmla="*/ 0 h 979703"/>
              <a:gd name="connsiteX0" fmla="*/ 1945 w 1014956"/>
              <a:gd name="connsiteY0" fmla="*/ 0 h 979703"/>
              <a:gd name="connsiteX1" fmla="*/ 8988 w 1014956"/>
              <a:gd name="connsiteY1" fmla="*/ 979703 h 979703"/>
              <a:gd name="connsiteX2" fmla="*/ 1014956 w 1014956"/>
              <a:gd name="connsiteY2" fmla="*/ 44070 h 979703"/>
              <a:gd name="connsiteX3" fmla="*/ 1945 w 1014956"/>
              <a:gd name="connsiteY3" fmla="*/ 0 h 979703"/>
              <a:gd name="connsiteX0" fmla="*/ 1945 w 1014956"/>
              <a:gd name="connsiteY0" fmla="*/ 0 h 979703"/>
              <a:gd name="connsiteX1" fmla="*/ 8988 w 1014956"/>
              <a:gd name="connsiteY1" fmla="*/ 979703 h 979703"/>
              <a:gd name="connsiteX2" fmla="*/ 1014956 w 1014956"/>
              <a:gd name="connsiteY2" fmla="*/ 44070 h 979703"/>
              <a:gd name="connsiteX3" fmla="*/ 1945 w 1014956"/>
              <a:gd name="connsiteY3" fmla="*/ 0 h 979703"/>
              <a:gd name="connsiteX0" fmla="*/ 1945 w 1014956"/>
              <a:gd name="connsiteY0" fmla="*/ 0 h 979703"/>
              <a:gd name="connsiteX1" fmla="*/ 8988 w 1014956"/>
              <a:gd name="connsiteY1" fmla="*/ 979703 h 979703"/>
              <a:gd name="connsiteX2" fmla="*/ 1014956 w 1014956"/>
              <a:gd name="connsiteY2" fmla="*/ 44070 h 979703"/>
              <a:gd name="connsiteX3" fmla="*/ 1945 w 1014956"/>
              <a:gd name="connsiteY3" fmla="*/ 0 h 979703"/>
              <a:gd name="connsiteX0" fmla="*/ 1945 w 1086394"/>
              <a:gd name="connsiteY0" fmla="*/ 0 h 979703"/>
              <a:gd name="connsiteX1" fmla="*/ 8988 w 1086394"/>
              <a:gd name="connsiteY1" fmla="*/ 979703 h 979703"/>
              <a:gd name="connsiteX2" fmla="*/ 1086394 w 1086394"/>
              <a:gd name="connsiteY2" fmla="*/ 44070 h 979703"/>
              <a:gd name="connsiteX3" fmla="*/ 1945 w 1086394"/>
              <a:gd name="connsiteY3" fmla="*/ 0 h 979703"/>
              <a:gd name="connsiteX0" fmla="*/ 1945 w 1086394"/>
              <a:gd name="connsiteY0" fmla="*/ 0 h 979703"/>
              <a:gd name="connsiteX1" fmla="*/ 8988 w 1086394"/>
              <a:gd name="connsiteY1" fmla="*/ 979703 h 979703"/>
              <a:gd name="connsiteX2" fmla="*/ 1086394 w 1086394"/>
              <a:gd name="connsiteY2" fmla="*/ 44070 h 979703"/>
              <a:gd name="connsiteX3" fmla="*/ 1945 w 1086394"/>
              <a:gd name="connsiteY3" fmla="*/ 0 h 979703"/>
              <a:gd name="connsiteX0" fmla="*/ 1945 w 1157832"/>
              <a:gd name="connsiteY0" fmla="*/ 0 h 979703"/>
              <a:gd name="connsiteX1" fmla="*/ 8988 w 1157832"/>
              <a:gd name="connsiteY1" fmla="*/ 979703 h 979703"/>
              <a:gd name="connsiteX2" fmla="*/ 1157832 w 1157832"/>
              <a:gd name="connsiteY2" fmla="*/ 44070 h 979703"/>
              <a:gd name="connsiteX3" fmla="*/ 1945 w 1157832"/>
              <a:gd name="connsiteY3" fmla="*/ 0 h 979703"/>
              <a:gd name="connsiteX0" fmla="*/ 1945 w 1086394"/>
              <a:gd name="connsiteY0" fmla="*/ 0 h 979703"/>
              <a:gd name="connsiteX1" fmla="*/ 8988 w 1086394"/>
              <a:gd name="connsiteY1" fmla="*/ 979703 h 979703"/>
              <a:gd name="connsiteX2" fmla="*/ 1086394 w 1086394"/>
              <a:gd name="connsiteY2" fmla="*/ 44070 h 979703"/>
              <a:gd name="connsiteX3" fmla="*/ 1945 w 1086394"/>
              <a:gd name="connsiteY3" fmla="*/ 0 h 979703"/>
              <a:gd name="connsiteX0" fmla="*/ 1945 w 1086394"/>
              <a:gd name="connsiteY0" fmla="*/ 24850 h 1004553"/>
              <a:gd name="connsiteX1" fmla="*/ 8988 w 1086394"/>
              <a:gd name="connsiteY1" fmla="*/ 1004553 h 1004553"/>
              <a:gd name="connsiteX2" fmla="*/ 1086394 w 1086394"/>
              <a:gd name="connsiteY2" fmla="*/ 0 h 1004553"/>
              <a:gd name="connsiteX3" fmla="*/ 1945 w 1086394"/>
              <a:gd name="connsiteY3" fmla="*/ 24850 h 100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394" h="1004553">
                <a:moveTo>
                  <a:pt x="1945" y="24850"/>
                </a:moveTo>
                <a:cubicBezTo>
                  <a:pt x="0" y="359701"/>
                  <a:pt x="10933" y="669702"/>
                  <a:pt x="8988" y="1004553"/>
                </a:cubicBezTo>
                <a:lnTo>
                  <a:pt x="1086394" y="0"/>
                </a:lnTo>
                <a:lnTo>
                  <a:pt x="1945" y="2485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572008"/>
            <a:ext cx="357190" cy="1428760"/>
          </a:xfrm>
          <a:prstGeom prst="rect">
            <a:avLst/>
          </a:prstGeom>
          <a:noFill/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00FF"/>
                </a:solidFill>
                <a:latin typeface="Century Gothic" pitchFamily="34" charset="0"/>
              </a:rPr>
              <a:t>ЗАДАНИЕ №2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r>
              <a:rPr lang="ru-RU" sz="3600" b="1" dirty="0" smtClean="0">
                <a:latin typeface="Century Gothic" pitchFamily="34" charset="0"/>
              </a:rPr>
              <a:t>Закрасьте карандашом нужную часть фигуры</a:t>
            </a:r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786" y="25003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Закрасьте      фигуры</a:t>
            </a:r>
            <a:endParaRPr lang="ru-RU" sz="2400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357430"/>
            <a:ext cx="214314" cy="818290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1643042" y="3357562"/>
            <a:ext cx="1700213" cy="1133475"/>
            <a:chOff x="4626" y="918"/>
            <a:chExt cx="2676" cy="1784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4626" y="918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5518" y="918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5042" y="1364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5934" y="1364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5518" y="1810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518" y="2256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6410" y="918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29190" y="25003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Закрасьте      фигуры</a:t>
            </a:r>
            <a:endParaRPr lang="ru-RU" sz="2400" dirty="0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285992"/>
            <a:ext cx="214314" cy="818290"/>
          </a:xfrm>
          <a:prstGeom prst="rect">
            <a:avLst/>
          </a:prstGeom>
          <a:noFill/>
        </p:spPr>
      </p:pic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5715008" y="3286124"/>
            <a:ext cx="1857388" cy="1214446"/>
            <a:chOff x="4817" y="3516"/>
            <a:chExt cx="2778" cy="2100"/>
          </a:xfrm>
        </p:grpSpPr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4817" y="351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17" y="393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4817" y="435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4817" y="519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4817" y="477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43174" y="471488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Закрасьте      фигуры</a:t>
            </a:r>
            <a:endParaRPr lang="ru-RU" sz="2400" dirty="0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572008"/>
            <a:ext cx="214314" cy="818290"/>
          </a:xfrm>
          <a:prstGeom prst="rect">
            <a:avLst/>
          </a:prstGeom>
          <a:noFill/>
        </p:spPr>
      </p:pic>
      <p:grpSp>
        <p:nvGrpSpPr>
          <p:cNvPr id="18460" name="Group 28"/>
          <p:cNvGrpSpPr>
            <a:grpSpLocks/>
          </p:cNvGrpSpPr>
          <p:nvPr/>
        </p:nvGrpSpPr>
        <p:grpSpPr bwMode="auto">
          <a:xfrm>
            <a:off x="3071802" y="5357826"/>
            <a:ext cx="2232025" cy="1044575"/>
            <a:chOff x="4817" y="6344"/>
            <a:chExt cx="3516" cy="1644"/>
          </a:xfrm>
        </p:grpSpPr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>
              <a:off x="5377" y="6892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2" name="AutoShape 30"/>
            <p:cNvSpPr>
              <a:spLocks noChangeArrowheads="1"/>
            </p:cNvSpPr>
            <p:nvPr/>
          </p:nvSpPr>
          <p:spPr bwMode="auto">
            <a:xfrm>
              <a:off x="6549" y="6892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5989" y="744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4" name="AutoShape 32"/>
            <p:cNvSpPr>
              <a:spLocks noChangeArrowheads="1"/>
            </p:cNvSpPr>
            <p:nvPr/>
          </p:nvSpPr>
          <p:spPr bwMode="auto">
            <a:xfrm>
              <a:off x="5925" y="6344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 rot="10800000">
              <a:off x="5925" y="6892"/>
              <a:ext cx="1236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6" name="AutoShape 34"/>
            <p:cNvSpPr>
              <a:spLocks noChangeArrowheads="1"/>
            </p:cNvSpPr>
            <p:nvPr/>
          </p:nvSpPr>
          <p:spPr bwMode="auto">
            <a:xfrm>
              <a:off x="4817" y="744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67" name="AutoShape 35"/>
            <p:cNvSpPr>
              <a:spLocks noChangeArrowheads="1"/>
            </p:cNvSpPr>
            <p:nvPr/>
          </p:nvSpPr>
          <p:spPr bwMode="auto">
            <a:xfrm>
              <a:off x="7161" y="744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143240" y="428604"/>
            <a:ext cx="3887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0000FF"/>
                </a:solidFill>
                <a:latin typeface="Century Gothic" pitchFamily="34" charset="0"/>
              </a:rPr>
              <a:t>РЕШЕНИЕ</a:t>
            </a:r>
            <a:endParaRPr lang="ru-RU" sz="40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19250" y="1844675"/>
            <a:ext cx="5329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20002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Закрасьте      фигуры</a:t>
            </a:r>
            <a:endParaRPr lang="ru-RU" sz="2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857364"/>
            <a:ext cx="214314" cy="81829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29190" y="20002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Закрасьте      фигуры</a:t>
            </a:r>
            <a:endParaRPr lang="ru-RU" sz="2400" dirty="0"/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857364"/>
            <a:ext cx="214314" cy="81829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14612" y="442913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Закрасьте      фигуры</a:t>
            </a:r>
            <a:endParaRPr lang="ru-RU" sz="2400" dirty="0"/>
          </a:p>
        </p:txBody>
      </p:sp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214818"/>
            <a:ext cx="214314" cy="818290"/>
          </a:xfrm>
          <a:prstGeom prst="rect">
            <a:avLst/>
          </a:prstGeom>
          <a:noFill/>
        </p:spPr>
      </p:pic>
      <p:grpSp>
        <p:nvGrpSpPr>
          <p:cNvPr id="48129" name="Group 1"/>
          <p:cNvGrpSpPr>
            <a:grpSpLocks/>
          </p:cNvGrpSpPr>
          <p:nvPr/>
        </p:nvGrpSpPr>
        <p:grpSpPr bwMode="auto">
          <a:xfrm>
            <a:off x="3286116" y="5214950"/>
            <a:ext cx="2233613" cy="1044575"/>
            <a:chOff x="791" y="6474"/>
            <a:chExt cx="3516" cy="1644"/>
          </a:xfrm>
        </p:grpSpPr>
        <p:sp>
          <p:nvSpPr>
            <p:cNvPr id="48130" name="AutoShape 2"/>
            <p:cNvSpPr>
              <a:spLocks noChangeArrowheads="1"/>
            </p:cNvSpPr>
            <p:nvPr/>
          </p:nvSpPr>
          <p:spPr bwMode="auto">
            <a:xfrm>
              <a:off x="1351" y="7022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1" name="AutoShape 3"/>
            <p:cNvSpPr>
              <a:spLocks noChangeArrowheads="1"/>
            </p:cNvSpPr>
            <p:nvPr/>
          </p:nvSpPr>
          <p:spPr bwMode="auto">
            <a:xfrm>
              <a:off x="2523" y="7019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2" name="AutoShape 4"/>
            <p:cNvSpPr>
              <a:spLocks noChangeArrowheads="1"/>
            </p:cNvSpPr>
            <p:nvPr/>
          </p:nvSpPr>
          <p:spPr bwMode="auto">
            <a:xfrm>
              <a:off x="1963" y="757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3" name="AutoShape 5"/>
            <p:cNvSpPr>
              <a:spLocks noChangeArrowheads="1"/>
            </p:cNvSpPr>
            <p:nvPr/>
          </p:nvSpPr>
          <p:spPr bwMode="auto">
            <a:xfrm>
              <a:off x="1899" y="6474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 rot="10800000">
              <a:off x="1899" y="7022"/>
              <a:ext cx="1236" cy="5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791" y="757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3135" y="7570"/>
              <a:ext cx="1172" cy="548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1571604" y="2857496"/>
            <a:ext cx="1698625" cy="1285884"/>
            <a:chOff x="1287" y="918"/>
            <a:chExt cx="2676" cy="1784"/>
          </a:xfrm>
        </p:grpSpPr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287" y="918"/>
              <a:ext cx="892" cy="446"/>
            </a:xfrm>
            <a:prstGeom prst="rect">
              <a:avLst/>
            </a:prstGeom>
            <a:solidFill>
              <a:srgbClr val="0000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2179" y="1810"/>
              <a:ext cx="892" cy="446"/>
            </a:xfrm>
            <a:prstGeom prst="rect">
              <a:avLst/>
            </a:prstGeom>
            <a:solidFill>
              <a:srgbClr val="0000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1703" y="1364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2595" y="1364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2179" y="918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2179" y="2256"/>
              <a:ext cx="892" cy="446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3071" y="918"/>
              <a:ext cx="892" cy="446"/>
            </a:xfrm>
            <a:prstGeom prst="rect">
              <a:avLst/>
            </a:prstGeom>
            <a:solidFill>
              <a:srgbClr val="0000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145" name="Group 17"/>
          <p:cNvGrpSpPr>
            <a:grpSpLocks/>
          </p:cNvGrpSpPr>
          <p:nvPr/>
        </p:nvGrpSpPr>
        <p:grpSpPr bwMode="auto">
          <a:xfrm>
            <a:off x="5786446" y="2786058"/>
            <a:ext cx="1763713" cy="1333500"/>
            <a:chOff x="1287" y="3696"/>
            <a:chExt cx="2778" cy="2100"/>
          </a:xfrm>
        </p:grpSpPr>
        <p:sp>
          <p:nvSpPr>
            <p:cNvPr id="48146" name="Rectangle 18"/>
            <p:cNvSpPr>
              <a:spLocks noChangeArrowheads="1"/>
            </p:cNvSpPr>
            <p:nvPr/>
          </p:nvSpPr>
          <p:spPr bwMode="auto">
            <a:xfrm>
              <a:off x="1287" y="3696"/>
              <a:ext cx="2778" cy="420"/>
            </a:xfrm>
            <a:prstGeom prst="rect">
              <a:avLst/>
            </a:prstGeom>
            <a:solidFill>
              <a:srgbClr val="FF00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1287" y="5376"/>
              <a:ext cx="2778" cy="420"/>
            </a:xfrm>
            <a:prstGeom prst="rect">
              <a:avLst/>
            </a:prstGeom>
            <a:solidFill>
              <a:srgbClr val="FF00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8" name="Rectangle 20"/>
            <p:cNvSpPr>
              <a:spLocks noChangeArrowheads="1"/>
            </p:cNvSpPr>
            <p:nvPr/>
          </p:nvSpPr>
          <p:spPr bwMode="auto">
            <a:xfrm>
              <a:off x="1287" y="453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49" name="Rectangle 21"/>
            <p:cNvSpPr>
              <a:spLocks noChangeArrowheads="1"/>
            </p:cNvSpPr>
            <p:nvPr/>
          </p:nvSpPr>
          <p:spPr bwMode="auto">
            <a:xfrm>
              <a:off x="1287" y="495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50" name="Rectangle 22"/>
            <p:cNvSpPr>
              <a:spLocks noChangeArrowheads="1"/>
            </p:cNvSpPr>
            <p:nvPr/>
          </p:nvSpPr>
          <p:spPr bwMode="auto">
            <a:xfrm>
              <a:off x="1287" y="4116"/>
              <a:ext cx="2778" cy="420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entury Gothic" pitchFamily="34" charset="0"/>
              </a:rPr>
              <a:t>Самостоятельная работа</a:t>
            </a:r>
            <a:endParaRPr lang="ru-RU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</p:txBody>
      </p:sp>
      <p:sp>
        <p:nvSpPr>
          <p:cNvPr id="61500" name="Rectangle 60"/>
          <p:cNvSpPr>
            <a:spLocks noChangeArrowheads="1"/>
          </p:cNvSpPr>
          <p:nvPr/>
        </p:nvSpPr>
        <p:spPr bwMode="auto">
          <a:xfrm>
            <a:off x="2214546" y="2071678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Закрасьте нужную часть фигуры.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43" name="Rectangle 103"/>
          <p:cNvSpPr>
            <a:spLocks noChangeArrowheads="1"/>
          </p:cNvSpPr>
          <p:nvPr/>
        </p:nvSpPr>
        <p:spPr bwMode="auto">
          <a:xfrm>
            <a:off x="357158" y="2643182"/>
            <a:ext cx="1163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Закрасьте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42" name="Picture 1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571744"/>
            <a:ext cx="200026" cy="428628"/>
          </a:xfrm>
          <a:prstGeom prst="rect">
            <a:avLst/>
          </a:prstGeom>
          <a:noFill/>
        </p:spPr>
      </p:pic>
      <p:sp>
        <p:nvSpPr>
          <p:cNvPr id="109" name="Прямоугольник 108"/>
          <p:cNvSpPr/>
          <p:nvPr/>
        </p:nvSpPr>
        <p:spPr>
          <a:xfrm>
            <a:off x="1714480" y="2643182"/>
            <a:ext cx="786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фигуры</a:t>
            </a:r>
            <a:endParaRPr lang="ru-RU" dirty="0"/>
          </a:p>
        </p:txBody>
      </p:sp>
      <p:grpSp>
        <p:nvGrpSpPr>
          <p:cNvPr id="61545" name="Group 105"/>
          <p:cNvGrpSpPr>
            <a:grpSpLocks/>
          </p:cNvGrpSpPr>
          <p:nvPr/>
        </p:nvGrpSpPr>
        <p:grpSpPr bwMode="auto">
          <a:xfrm>
            <a:off x="857224" y="3071810"/>
            <a:ext cx="1071570" cy="857256"/>
            <a:chOff x="943" y="1746"/>
            <a:chExt cx="3836" cy="3160"/>
          </a:xfrm>
        </p:grpSpPr>
        <p:sp>
          <p:nvSpPr>
            <p:cNvPr id="61546" name="Rectangle 106"/>
            <p:cNvSpPr>
              <a:spLocks noChangeArrowheads="1"/>
            </p:cNvSpPr>
            <p:nvPr/>
          </p:nvSpPr>
          <p:spPr bwMode="auto">
            <a:xfrm>
              <a:off x="1338" y="174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7" name="Rectangle 107"/>
            <p:cNvSpPr>
              <a:spLocks noChangeArrowheads="1"/>
            </p:cNvSpPr>
            <p:nvPr/>
          </p:nvSpPr>
          <p:spPr bwMode="auto">
            <a:xfrm>
              <a:off x="1338" y="214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8" name="Rectangle 108"/>
            <p:cNvSpPr>
              <a:spLocks noChangeArrowheads="1"/>
            </p:cNvSpPr>
            <p:nvPr/>
          </p:nvSpPr>
          <p:spPr bwMode="auto">
            <a:xfrm>
              <a:off x="1338" y="253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49" name="Rectangle 109"/>
            <p:cNvSpPr>
              <a:spLocks noChangeArrowheads="1"/>
            </p:cNvSpPr>
            <p:nvPr/>
          </p:nvSpPr>
          <p:spPr bwMode="auto">
            <a:xfrm>
              <a:off x="1338" y="293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0" name="Rectangle 110"/>
            <p:cNvSpPr>
              <a:spLocks noChangeArrowheads="1"/>
            </p:cNvSpPr>
            <p:nvPr/>
          </p:nvSpPr>
          <p:spPr bwMode="auto">
            <a:xfrm>
              <a:off x="1338" y="332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1" name="Rectangle 111"/>
            <p:cNvSpPr>
              <a:spLocks noChangeArrowheads="1"/>
            </p:cNvSpPr>
            <p:nvPr/>
          </p:nvSpPr>
          <p:spPr bwMode="auto">
            <a:xfrm rot="5400000">
              <a:off x="3002" y="3128"/>
              <a:ext cx="3160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2" name="Rectangle 112"/>
            <p:cNvSpPr>
              <a:spLocks noChangeArrowheads="1"/>
            </p:cNvSpPr>
            <p:nvPr/>
          </p:nvSpPr>
          <p:spPr bwMode="auto">
            <a:xfrm>
              <a:off x="1338" y="372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3" name="Rectangle 113"/>
            <p:cNvSpPr>
              <a:spLocks noChangeArrowheads="1"/>
            </p:cNvSpPr>
            <p:nvPr/>
          </p:nvSpPr>
          <p:spPr bwMode="auto">
            <a:xfrm>
              <a:off x="1338" y="4116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4" name="Rectangle 114"/>
            <p:cNvSpPr>
              <a:spLocks noChangeArrowheads="1"/>
            </p:cNvSpPr>
            <p:nvPr/>
          </p:nvSpPr>
          <p:spPr bwMode="auto">
            <a:xfrm>
              <a:off x="1338" y="4511"/>
              <a:ext cx="3046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55" name="Rectangle 115"/>
            <p:cNvSpPr>
              <a:spLocks noChangeArrowheads="1"/>
            </p:cNvSpPr>
            <p:nvPr/>
          </p:nvSpPr>
          <p:spPr bwMode="auto">
            <a:xfrm rot="16200000">
              <a:off x="-439" y="3128"/>
              <a:ext cx="3160" cy="395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557" name="Rectangle 117"/>
          <p:cNvSpPr>
            <a:spLocks noChangeArrowheads="1"/>
          </p:cNvSpPr>
          <p:nvPr/>
        </p:nvSpPr>
        <p:spPr bwMode="auto">
          <a:xfrm>
            <a:off x="4572000" y="2643182"/>
            <a:ext cx="1143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Закрасьте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56" name="Picture 1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571744"/>
            <a:ext cx="166689" cy="500066"/>
          </a:xfrm>
          <a:prstGeom prst="rect">
            <a:avLst/>
          </a:prstGeom>
          <a:noFill/>
        </p:spPr>
      </p:pic>
      <p:sp>
        <p:nvSpPr>
          <p:cNvPr id="61558" name="Rectangle 118"/>
          <p:cNvSpPr>
            <a:spLocks noChangeArrowheads="1"/>
          </p:cNvSpPr>
          <p:nvPr/>
        </p:nvSpPr>
        <p:spPr bwMode="auto">
          <a:xfrm>
            <a:off x="3643306" y="2643182"/>
            <a:ext cx="857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фигуры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2428860" y="2643182"/>
            <a:ext cx="1163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2. Закрасьте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61559" name="Group 119"/>
          <p:cNvGrpSpPr>
            <a:grpSpLocks/>
          </p:cNvGrpSpPr>
          <p:nvPr/>
        </p:nvGrpSpPr>
        <p:grpSpPr bwMode="auto">
          <a:xfrm>
            <a:off x="3143240" y="3143248"/>
            <a:ext cx="766752" cy="706433"/>
            <a:chOff x="2332" y="5199"/>
            <a:chExt cx="2039" cy="1848"/>
          </a:xfrm>
        </p:grpSpPr>
        <p:sp>
          <p:nvSpPr>
            <p:cNvPr id="61560" name="Oval 120"/>
            <p:cNvSpPr>
              <a:spLocks noChangeArrowheads="1"/>
            </p:cNvSpPr>
            <p:nvPr/>
          </p:nvSpPr>
          <p:spPr bwMode="auto">
            <a:xfrm>
              <a:off x="2332" y="5199"/>
              <a:ext cx="2039" cy="1848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1561" name="AutoShape 121"/>
            <p:cNvCxnSpPr>
              <a:cxnSpLocks noChangeShapeType="1"/>
            </p:cNvCxnSpPr>
            <p:nvPr/>
          </p:nvCxnSpPr>
          <p:spPr bwMode="auto">
            <a:xfrm>
              <a:off x="3352" y="5199"/>
              <a:ext cx="0" cy="184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62" name="AutoShape 122"/>
            <p:cNvCxnSpPr>
              <a:cxnSpLocks noChangeShapeType="1"/>
            </p:cNvCxnSpPr>
            <p:nvPr/>
          </p:nvCxnSpPr>
          <p:spPr bwMode="auto">
            <a:xfrm flipH="1">
              <a:off x="2685" y="5439"/>
              <a:ext cx="1339" cy="1336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63" name="AutoShape 123"/>
            <p:cNvCxnSpPr>
              <a:cxnSpLocks noChangeShapeType="1"/>
            </p:cNvCxnSpPr>
            <p:nvPr/>
          </p:nvCxnSpPr>
          <p:spPr bwMode="auto">
            <a:xfrm>
              <a:off x="2753" y="5407"/>
              <a:ext cx="1271" cy="1368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64" name="AutoShape 124"/>
            <p:cNvCxnSpPr>
              <a:cxnSpLocks noChangeShapeType="1"/>
            </p:cNvCxnSpPr>
            <p:nvPr/>
          </p:nvCxnSpPr>
          <p:spPr bwMode="auto">
            <a:xfrm>
              <a:off x="2389" y="6066"/>
              <a:ext cx="1982" cy="0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1566" name="Rectangle 126"/>
          <p:cNvSpPr>
            <a:spLocks noChangeArrowheads="1"/>
          </p:cNvSpPr>
          <p:nvPr/>
        </p:nvSpPr>
        <p:spPr bwMode="auto">
          <a:xfrm>
            <a:off x="6643702" y="2643182"/>
            <a:ext cx="1143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 Закрасьте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565" name="Picture 1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7383" y="2571744"/>
            <a:ext cx="166688" cy="500066"/>
          </a:xfrm>
          <a:prstGeom prst="rect">
            <a:avLst/>
          </a:prstGeom>
          <a:noFill/>
        </p:spPr>
      </p:pic>
      <p:sp>
        <p:nvSpPr>
          <p:cNvPr id="61567" name="Rectangle 127"/>
          <p:cNvSpPr>
            <a:spLocks noChangeArrowheads="1"/>
          </p:cNvSpPr>
          <p:nvPr/>
        </p:nvSpPr>
        <p:spPr bwMode="auto">
          <a:xfrm>
            <a:off x="5786446" y="2643182"/>
            <a:ext cx="785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фигуры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1568" name="Group 128"/>
          <p:cNvGrpSpPr>
            <a:grpSpLocks/>
          </p:cNvGrpSpPr>
          <p:nvPr/>
        </p:nvGrpSpPr>
        <p:grpSpPr bwMode="auto">
          <a:xfrm>
            <a:off x="5286381" y="3071810"/>
            <a:ext cx="857256" cy="714380"/>
            <a:chOff x="7149" y="5288"/>
            <a:chExt cx="2090" cy="1861"/>
          </a:xfrm>
        </p:grpSpPr>
        <p:sp>
          <p:nvSpPr>
            <p:cNvPr id="61569" name="Rectangle 129"/>
            <p:cNvSpPr>
              <a:spLocks noChangeArrowheads="1"/>
            </p:cNvSpPr>
            <p:nvPr/>
          </p:nvSpPr>
          <p:spPr bwMode="auto">
            <a:xfrm>
              <a:off x="7149" y="5288"/>
              <a:ext cx="2090" cy="1861"/>
            </a:xfrm>
            <a:prstGeom prst="rect">
              <a:avLst/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61570" name="AutoShape 130"/>
            <p:cNvCxnSpPr>
              <a:cxnSpLocks noChangeShapeType="1"/>
            </p:cNvCxnSpPr>
            <p:nvPr/>
          </p:nvCxnSpPr>
          <p:spPr bwMode="auto">
            <a:xfrm>
              <a:off x="8207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71" name="AutoShape 131"/>
            <p:cNvCxnSpPr>
              <a:cxnSpLocks noChangeShapeType="1"/>
            </p:cNvCxnSpPr>
            <p:nvPr/>
          </p:nvCxnSpPr>
          <p:spPr bwMode="auto">
            <a:xfrm>
              <a:off x="7646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572" name="AutoShape 132"/>
            <p:cNvCxnSpPr>
              <a:cxnSpLocks noChangeShapeType="1"/>
            </p:cNvCxnSpPr>
            <p:nvPr/>
          </p:nvCxnSpPr>
          <p:spPr bwMode="auto">
            <a:xfrm>
              <a:off x="8679" y="5288"/>
              <a:ext cx="25" cy="186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1574" name="Rectangle 1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73" name="Picture 1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500306"/>
            <a:ext cx="214282" cy="642846"/>
          </a:xfrm>
          <a:prstGeom prst="rect">
            <a:avLst/>
          </a:prstGeom>
          <a:noFill/>
        </p:spPr>
      </p:pic>
      <p:sp>
        <p:nvSpPr>
          <p:cNvPr id="61575" name="Rectangle 135"/>
          <p:cNvSpPr>
            <a:spLocks noChangeArrowheads="1"/>
          </p:cNvSpPr>
          <p:nvPr/>
        </p:nvSpPr>
        <p:spPr bwMode="auto">
          <a:xfrm>
            <a:off x="8001024" y="2643182"/>
            <a:ext cx="928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фигуры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1576" name="Group 136"/>
          <p:cNvGrpSpPr>
            <a:grpSpLocks/>
          </p:cNvGrpSpPr>
          <p:nvPr/>
        </p:nvGrpSpPr>
        <p:grpSpPr bwMode="auto">
          <a:xfrm>
            <a:off x="7858148" y="3000372"/>
            <a:ext cx="355612" cy="812796"/>
            <a:chOff x="6983" y="2001"/>
            <a:chExt cx="1326" cy="2733"/>
          </a:xfrm>
        </p:grpSpPr>
        <p:sp>
          <p:nvSpPr>
            <p:cNvPr id="61577" name="AutoShape 137"/>
            <p:cNvSpPr>
              <a:spLocks noChangeArrowheads="1"/>
            </p:cNvSpPr>
            <p:nvPr/>
          </p:nvSpPr>
          <p:spPr bwMode="auto">
            <a:xfrm>
              <a:off x="6983" y="2001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78" name="AutoShape 138"/>
            <p:cNvSpPr>
              <a:spLocks noChangeArrowheads="1"/>
            </p:cNvSpPr>
            <p:nvPr/>
          </p:nvSpPr>
          <p:spPr bwMode="auto">
            <a:xfrm>
              <a:off x="6983" y="2912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79" name="AutoShape 139"/>
            <p:cNvSpPr>
              <a:spLocks noChangeArrowheads="1"/>
            </p:cNvSpPr>
            <p:nvPr/>
          </p:nvSpPr>
          <p:spPr bwMode="auto">
            <a:xfrm>
              <a:off x="6983" y="3823"/>
              <a:ext cx="1326" cy="91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580" name="Rectangle 140"/>
          <p:cNvSpPr>
            <a:spLocks noChangeArrowheads="1"/>
          </p:cNvSpPr>
          <p:nvPr/>
        </p:nvSpPr>
        <p:spPr bwMode="auto">
          <a:xfrm>
            <a:off x="357158" y="4000505"/>
            <a:ext cx="807249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№2</a:t>
            </a:r>
            <a:endParaRPr lang="ru-RU" sz="1400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Запишите с помощью дробей, какая часть фигуры (з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адание №1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осталась не закрашенной.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7158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54" name="TextBox 153"/>
          <p:cNvSpPr txBox="1"/>
          <p:nvPr/>
        </p:nvSpPr>
        <p:spPr>
          <a:xfrm>
            <a:off x="2500298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66" name="TextBox 165"/>
          <p:cNvSpPr txBox="1"/>
          <p:nvPr/>
        </p:nvSpPr>
        <p:spPr>
          <a:xfrm>
            <a:off x="4643438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67" name="TextBox 166"/>
          <p:cNvSpPr txBox="1"/>
          <p:nvPr/>
        </p:nvSpPr>
        <p:spPr>
          <a:xfrm>
            <a:off x="6929454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61602" name="Rectangle 162"/>
          <p:cNvSpPr>
            <a:spLocks noChangeArrowheads="1"/>
          </p:cNvSpPr>
          <p:nvPr/>
        </p:nvSpPr>
        <p:spPr bwMode="auto">
          <a:xfrm>
            <a:off x="500034" y="5214950"/>
            <a:ext cx="82868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Решите задачу.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поисках сокровищ ученики путешествовали 45 минут. На решение задач они потратили    </a:t>
            </a:r>
            <a:r>
              <a:rPr lang="ru-RU" sz="1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часть всего урока. Сколько минут ученики решали задачи?</a:t>
            </a:r>
            <a:endParaRPr lang="ru-RU" sz="1400" dirty="0" smtClean="0"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6" name="Picture 16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5572140"/>
            <a:ext cx="174619" cy="471470"/>
          </a:xfrm>
          <a:prstGeom prst="rect">
            <a:avLst/>
          </a:prstGeom>
          <a:noFill/>
        </p:spPr>
      </p:pic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866775" y="4560888"/>
            <a:ext cx="225425" cy="428625"/>
            <a:chOff x="1912" y="1121"/>
            <a:chExt cx="254" cy="510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866775" y="4560888"/>
            <a:ext cx="225425" cy="428625"/>
            <a:chOff x="1912" y="1121"/>
            <a:chExt cx="254" cy="510"/>
          </a:xfrm>
        </p:grpSpPr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448" name="Group 8"/>
          <p:cNvGrpSpPr>
            <a:grpSpLocks/>
          </p:cNvGrpSpPr>
          <p:nvPr/>
        </p:nvGrpSpPr>
        <p:grpSpPr bwMode="auto">
          <a:xfrm>
            <a:off x="2928926" y="4572008"/>
            <a:ext cx="225425" cy="428625"/>
            <a:chOff x="1912" y="1121"/>
            <a:chExt cx="254" cy="510"/>
          </a:xfrm>
        </p:grpSpPr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0" name="Group 8"/>
          <p:cNvGrpSpPr>
            <a:grpSpLocks/>
          </p:cNvGrpSpPr>
          <p:nvPr/>
        </p:nvGrpSpPr>
        <p:grpSpPr bwMode="auto">
          <a:xfrm>
            <a:off x="5357818" y="4572008"/>
            <a:ext cx="225425" cy="428625"/>
            <a:chOff x="1912" y="1121"/>
            <a:chExt cx="254" cy="510"/>
          </a:xfrm>
        </p:grpSpPr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3" name="Group 8"/>
          <p:cNvGrpSpPr>
            <a:grpSpLocks/>
          </p:cNvGrpSpPr>
          <p:nvPr/>
        </p:nvGrpSpPr>
        <p:grpSpPr bwMode="auto">
          <a:xfrm>
            <a:off x="7643834" y="4572008"/>
            <a:ext cx="225425" cy="428625"/>
            <a:chOff x="1912" y="1121"/>
            <a:chExt cx="254" cy="510"/>
          </a:xfrm>
        </p:grpSpPr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1912" y="1121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10"/>
            <p:cNvSpPr>
              <a:spLocks noChangeArrowheads="1"/>
            </p:cNvSpPr>
            <p:nvPr/>
          </p:nvSpPr>
          <p:spPr bwMode="auto">
            <a:xfrm>
              <a:off x="1912" y="1376"/>
              <a:ext cx="254" cy="2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651_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2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17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14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476375" y="4797425"/>
            <a:ext cx="215900" cy="3603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4" name="Picture 10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99" r="46773"/>
          <a:stretch>
            <a:fillRect/>
          </a:stretch>
        </p:blipFill>
        <p:spPr bwMode="auto">
          <a:xfrm>
            <a:off x="0" y="4065588"/>
            <a:ext cx="23828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596188" y="5084763"/>
            <a:ext cx="215900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6" name="Picture 12" descr="1171d83264188fd73f859d4a6f0bbf4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290" t="37381"/>
          <a:stretch>
            <a:fillRect/>
          </a:stretch>
        </p:blipFill>
        <p:spPr bwMode="auto">
          <a:xfrm>
            <a:off x="7235825" y="4352925"/>
            <a:ext cx="1374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ZS-SA-004"/>
          <p:cNvPicPr>
            <a:picLocks noChangeAspect="1" noChangeArrowheads="1"/>
          </p:cNvPicPr>
          <p:nvPr/>
        </p:nvPicPr>
        <p:blipFill>
          <a:blip r:embed="rId6" cstate="print"/>
          <a:srcRect t="47243" b="30515"/>
          <a:stretch>
            <a:fillRect/>
          </a:stretch>
        </p:blipFill>
        <p:spPr bwMode="auto">
          <a:xfrm rot="8279018">
            <a:off x="1835150" y="5084763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5229225"/>
            <a:ext cx="11287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762125" y="5153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015956" y="5306220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7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0711 -0.6840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3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26007 -0.2152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ам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4948 -0.3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61493 -0.2958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Задачник №256, №259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357298"/>
            <a:ext cx="371477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b="1" dirty="0" smtClean="0"/>
              <a:t>СПАСИБО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4810" y="3000372"/>
            <a:ext cx="114300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b="1" dirty="0" smtClean="0"/>
              <a:t>ЗА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00760" y="4357694"/>
            <a:ext cx="242889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600" b="1" dirty="0" smtClean="0"/>
              <a:t>УРОК!</a:t>
            </a:r>
            <a:endParaRPr lang="ru-RU" sz="6600" b="1" dirty="0"/>
          </a:p>
        </p:txBody>
      </p:sp>
      <p:pic>
        <p:nvPicPr>
          <p:cNvPr id="5" name="начало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098281" y="0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3" descr="JA-TSS-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faq_c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27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9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9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12</a:t>
            </a:r>
          </a:p>
        </p:txBody>
      </p:sp>
      <p:pic>
        <p:nvPicPr>
          <p:cNvPr id="34828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957702">
            <a:off x="539750" y="5661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3611 -0.621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3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73247 -0.278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41806 -0.31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7164388" y="5084763"/>
            <a:ext cx="1368425" cy="7191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5" name="Picture 3" descr="JA-TSS-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4292600"/>
            <a:ext cx="2174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faq_c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163"/>
            <a:ext cx="20335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4651_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3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24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27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16</a:t>
            </a:r>
          </a:p>
        </p:txBody>
      </p:sp>
      <p:pic>
        <p:nvPicPr>
          <p:cNvPr id="37900" name="Picture 12" descr="300px-Plastic-Da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300788" y="5589588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 descr="pic_13334_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9957702">
            <a:off x="539750" y="56610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 descr="4433d5dd_thumb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7950994" y="5450681"/>
            <a:ext cx="600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692275" y="54451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44879 -0.7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3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74809 -0.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ося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2963 L -0.36285 -0.0333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</p:childTnLst>
        </p:cTn>
      </p:par>
    </p:tnLst>
    <p:bldLst>
      <p:bldP spid="378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8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26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22</a:t>
            </a:r>
          </a:p>
        </p:txBody>
      </p:sp>
      <p:pic>
        <p:nvPicPr>
          <p:cNvPr id="48139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8837 -0.75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3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rthday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49601 -0.341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62084 -0.4090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66216 -0.442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6"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7524750" y="3284538"/>
            <a:ext cx="792163" cy="6492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1" name="Picture 3" descr="41585369_CAEEF220CBE5EEEFEEEBFCE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77" t="10292" r="17223" b="8417"/>
          <a:stretch>
            <a:fillRect/>
          </a:stretch>
        </p:blipFill>
        <p:spPr bwMode="auto">
          <a:xfrm>
            <a:off x="7156450" y="3141663"/>
            <a:ext cx="19875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4651_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19250" y="404813"/>
            <a:ext cx="58816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140200" y="620713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492500" y="2276475"/>
            <a:ext cx="2159000" cy="2160588"/>
          </a:xfrm>
          <a:prstGeom prst="wedgeEllipseCallout">
            <a:avLst>
              <a:gd name="adj1" fmla="val 1616"/>
              <a:gd name="adj2" fmla="val -317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63938" y="285273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5 </a:t>
            </a:r>
            <a:r>
              <a:rPr lang="ru-RU" sz="4800" b="1">
                <a:cs typeface="Arial" charset="0"/>
              </a:rPr>
              <a:t>•</a:t>
            </a:r>
            <a:r>
              <a:rPr lang="ru-RU" sz="4800" b="1"/>
              <a:t> 4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4356100" y="5229225"/>
            <a:ext cx="865188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6443663" y="2781300"/>
            <a:ext cx="865187" cy="863600"/>
          </a:xfrm>
          <a:prstGeom prst="wedgeEllipseCallout">
            <a:avLst>
              <a:gd name="adj1" fmla="val -19542"/>
              <a:gd name="adj2" fmla="val 1066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21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1835150" y="2781300"/>
            <a:ext cx="865188" cy="863600"/>
          </a:xfrm>
          <a:prstGeom prst="wedgeEllipseCallout">
            <a:avLst>
              <a:gd name="adj1" fmla="val -19542"/>
              <a:gd name="adj2" fmla="val 2720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10</a:t>
            </a:r>
          </a:p>
        </p:txBody>
      </p:sp>
      <p:pic>
        <p:nvPicPr>
          <p:cNvPr id="45067" name="Picture 11" descr="300px-Plastic-D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9651">
            <a:off x="6516688" y="4868863"/>
            <a:ext cx="11287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 descr="4433d5dd_thumb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201209">
            <a:off x="8095456" y="3505995"/>
            <a:ext cx="6000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multik2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58768" flipH="1">
            <a:off x="0" y="4100513"/>
            <a:ext cx="186531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 descr="pic_13334_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8955595">
            <a:off x="1476375" y="5445125"/>
            <a:ext cx="1295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5" descr="ZS-SA-004"/>
          <p:cNvPicPr>
            <a:picLocks noChangeAspect="1" noChangeArrowheads="1"/>
          </p:cNvPicPr>
          <p:nvPr/>
        </p:nvPicPr>
        <p:blipFill>
          <a:blip r:embed="rId10" cstate="print"/>
          <a:srcRect t="47243" b="30515"/>
          <a:stretch>
            <a:fillRect/>
          </a:stretch>
        </p:blipFill>
        <p:spPr bwMode="auto">
          <a:xfrm rot="8279018">
            <a:off x="1042988" y="56610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6" descr="j0432529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638" y="6165850"/>
            <a:ext cx="927100" cy="566738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29931 -0.453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9393 -0.204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2507 -0.2094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0.01944 L -0.35504 0.2187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4"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542</Words>
  <Application>Microsoft Office PowerPoint</Application>
  <PresentationFormat>Экран (4:3)</PresentationFormat>
  <Paragraphs>257</Paragraphs>
  <Slides>51</Slides>
  <Notes>3</Notes>
  <HiddenSlides>0</HiddenSlides>
  <MMClips>2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Тема Office</vt:lpstr>
      <vt:lpstr>Документ5!OLE_LINK2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27.01. Классная работа. Доли и дроби.</vt:lpstr>
      <vt:lpstr>Слайд 27</vt:lpstr>
      <vt:lpstr>Слайд 28</vt:lpstr>
      <vt:lpstr>Слайд 29</vt:lpstr>
      <vt:lpstr>Как записывают доли? </vt:lpstr>
      <vt:lpstr>Что показывает число  под чертой?</vt:lpstr>
      <vt:lpstr>Половина. </vt:lpstr>
      <vt:lpstr>Треть. </vt:lpstr>
      <vt:lpstr>Четверть. </vt:lpstr>
      <vt:lpstr>Слайд 35</vt:lpstr>
      <vt:lpstr>Выполни задания.</vt:lpstr>
      <vt:lpstr>Слайд 37</vt:lpstr>
      <vt:lpstr>Обыкновенная дробь.</vt:lpstr>
      <vt:lpstr>Что показывают числитель  и  знаменатель дроби? </vt:lpstr>
      <vt:lpstr>Выполни задание.</vt:lpstr>
      <vt:lpstr>Слайд 41</vt:lpstr>
      <vt:lpstr>Слайд 42</vt:lpstr>
      <vt:lpstr>ЗАДАНИЕ №1 (письменно) Запишите в виде обыкновенной дроби.</vt:lpstr>
      <vt:lpstr>Подумай и ответь.</vt:lpstr>
      <vt:lpstr>Назовите какая часть фигуры закрашена?</vt:lpstr>
      <vt:lpstr>Слайд 46</vt:lpstr>
      <vt:lpstr>ЗАДАНИЕ №2 Закрасьте карандашом нужную часть фигуры </vt:lpstr>
      <vt:lpstr>Слайд 48</vt:lpstr>
      <vt:lpstr>Самостоятельная работа</vt:lpstr>
      <vt:lpstr>Домашнее задание</vt:lpstr>
      <vt:lpstr>Слайд 51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Sasha</cp:lastModifiedBy>
  <cp:revision>211</cp:revision>
  <dcterms:created xsi:type="dcterms:W3CDTF">2011-12-10T18:40:52Z</dcterms:created>
  <dcterms:modified xsi:type="dcterms:W3CDTF">2016-01-27T02:22:30Z</dcterms:modified>
</cp:coreProperties>
</file>