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</p:sldMasterIdLst>
  <p:sldIdLst>
    <p:sldId id="256" r:id="rId2"/>
    <p:sldId id="257" r:id="rId3"/>
    <p:sldId id="263" r:id="rId4"/>
    <p:sldId id="264" r:id="rId5"/>
    <p:sldId id="259" r:id="rId6"/>
    <p:sldId id="258" r:id="rId7"/>
    <p:sldId id="260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4F60D-DA32-4DEF-944A-91EFD389E3F7}" v="787" dt="2022-02-13T19:27:50.587"/>
    <p1510:client id="{2632F4CC-491A-4719-B8D4-518F1533BF25}" v="1075" dt="2022-02-13T20:56:00.0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8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="" xmlns:a16="http://schemas.microsoft.com/office/drawing/2014/main" id="{544ECD05-4E94-4A60-8FDA-700BF100B0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="" xmlns:a16="http://schemas.microsoft.com/office/drawing/2014/main" id="{8BCB0EB2-4067-418C-9465-9D4C71240E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4E37999-41E7-446D-8C53-B904C3CE87A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=""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37CA96E-9DD9-4172-B63B-50DF43B576D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=""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=""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="" xmlns:a16="http://schemas.microsoft.com/office/drawing/2014/main" id="{31F99E9D-6528-47AC-B178-7032D0E17D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9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7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0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0C1FBD0A-9F7B-4EBB-9982-B55F5F9806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="" xmlns:a16="http://schemas.microsoft.com/office/drawing/2014/main" id="{88CFF0B8-0BA9-4DD9-B7B2-0655DC8419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77B910E-9B87-4291-987B-6883212CBA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918A8D14-28CA-4095-B2FA-E48B3150AD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="" xmlns:a16="http://schemas.microsoft.com/office/drawing/2014/main" id="{1D1F176A-19F1-4537-800D-210F29EC1A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35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="" xmlns:a16="http://schemas.microsoft.com/office/drawing/2014/main" id="{C5BFA9BB-A51E-4D09-8602-5AD9010463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="" xmlns:a16="http://schemas.microsoft.com/office/drawing/2014/main" id="{A60257A1-779B-4048-BC0D-1EA579B5B1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38F4B5D0-AA24-4702-9C01-FC1A03E7B6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FD03BB88-350D-4DE0-BB34-870F643568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="" xmlns:a16="http://schemas.microsoft.com/office/drawing/2014/main" id="{4A8025C0-8995-4863-A847-7ED1F8CCE8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3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5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8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F7D9AFA4-EB8E-4091-A5E2-1B9D163A07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="" xmlns:a16="http://schemas.microsoft.com/office/drawing/2014/main" id="{F25018FE-FB44-4E2E-A181-B3476F3E85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A6C7CD4B-70DE-49E2-A336-B6F43F58FF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=""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507639D4-740A-4B71-8393-99CA375EB4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=""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=""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="" xmlns:a16="http://schemas.microsoft.com/office/drawing/2014/main" id="{3A5846DF-A106-4887-BE2C-DCD89DAA65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3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4F3C1870-4E69-4DE7-BF2F-DE8A7881C6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="" xmlns:a16="http://schemas.microsoft.com/office/drawing/2014/main" id="{7439AB1C-A8A1-4745-9625-B18FE9160B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1ADDC4D-D9AA-48F8-BD10-2D20F1460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=""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57D5B578-4971-4ADC-97D8-B9CEF52AA71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=""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=""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="" xmlns:a16="http://schemas.microsoft.com/office/drawing/2014/main" id="{50457195-385D-490A-91AB-30B969C619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49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25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31" r:id="rId6"/>
    <p:sldLayoutId id="2147484036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Background Fill">
            <a:extLst>
              <a:ext uri="{FF2B5EF4-FFF2-40B4-BE49-F238E27FC236}">
                <a16:creationId xmlns="" xmlns:a16="http://schemas.microsoft.com/office/drawing/2014/main" id="{A7971386-B2B0-4A38-8D3B-8CF23AAA61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olor Fill">
            <a:extLst>
              <a:ext uri="{FF2B5EF4-FFF2-40B4-BE49-F238E27FC236}">
                <a16:creationId xmlns="" xmlns:a16="http://schemas.microsoft.com/office/drawing/2014/main" id="{96AE4BD0-E2D6-4FE1-9295-59E338A453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6" name="Texture">
            <a:extLst>
              <a:ext uri="{FF2B5EF4-FFF2-40B4-BE49-F238E27FC236}">
                <a16:creationId xmlns="" xmlns:a16="http://schemas.microsoft.com/office/drawing/2014/main" id="{0D29D77D-2D4E-4868-960B-BEDA724F5C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672" y="173448"/>
            <a:ext cx="4844563" cy="1639883"/>
          </a:xfrm>
        </p:spPr>
        <p:txBody>
          <a:bodyPr>
            <a:normAutofit/>
          </a:bodyPr>
          <a:lstStyle/>
          <a:p>
            <a:pPr algn="ctr"/>
            <a:r>
              <a:rPr lang="ru-RU" sz="4200" dirty="0">
                <a:latin typeface="Cambria"/>
                <a:ea typeface="Cambria"/>
              </a:rPr>
              <a:t>"Дорожная безопасность и</a:t>
            </a:r>
            <a:r>
              <a:rPr lang="ru-RU" sz="4200" b="0" dirty="0">
                <a:latin typeface="Cambria"/>
                <a:ea typeface="Cambria"/>
              </a:rPr>
              <a:t> IT</a:t>
            </a:r>
            <a:r>
              <a:rPr lang="ru-RU" sz="4200" dirty="0">
                <a:latin typeface="Cambria"/>
                <a:ea typeface="Cambria"/>
              </a:rPr>
              <a:t>"</a:t>
            </a:r>
            <a:endParaRPr lang="ru-RU" dirty="0">
              <a:latin typeface="Cambria"/>
              <a:ea typeface="Cambria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898" y="2316481"/>
            <a:ext cx="4513884" cy="32099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ru-RU" sz="3600" b="1" dirty="0">
                <a:latin typeface="Cambria"/>
                <a:ea typeface="Cambria"/>
              </a:rPr>
              <a:t>"Опасность на дороге и как её избежать!"</a:t>
            </a:r>
          </a:p>
          <a:p>
            <a:pPr algn="ctr"/>
            <a:r>
              <a:rPr lang="ru-RU" sz="3600" b="1" dirty="0">
                <a:latin typeface="Cambria"/>
                <a:ea typeface="Cambria"/>
              </a:rPr>
              <a:t>Чернышова Алёна с мамой, МБДОУ "Малышок"</a:t>
            </a:r>
          </a:p>
          <a:p>
            <a:pPr algn="ctr"/>
            <a:r>
              <a:rPr lang="ru-RU" sz="3600" b="1" dirty="0">
                <a:latin typeface="Cambria"/>
                <a:ea typeface="Cambria"/>
              </a:rPr>
              <a:t> с. Доброе</a:t>
            </a:r>
            <a:endParaRPr lang="ru-RU" dirty="0">
              <a:latin typeface="Cambria"/>
              <a:ea typeface="Cambria"/>
            </a:endParaRPr>
          </a:p>
          <a:p>
            <a:pPr algn="ctr"/>
            <a:endParaRPr lang="ru-RU" sz="3600" b="1" dirty="0"/>
          </a:p>
        </p:txBody>
      </p:sp>
      <p:pic>
        <p:nvPicPr>
          <p:cNvPr id="5" name="Рисунок 5" descr="Изображение выглядит как крупная бытовая техника, холодильник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60A2AC37-1F25-47C8-9CA6-F8AB2D3886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54" r="4192" b="-1"/>
          <a:stretch/>
        </p:blipFill>
        <p:spPr>
          <a:xfrm>
            <a:off x="4862981" y="86273"/>
            <a:ext cx="7214000" cy="6671084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15">
        <p:fade/>
      </p:transition>
    </mc:Choice>
    <mc:Fallback xmlns="">
      <p:transition spd="med" advTm="10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" name="Rectangle 136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4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5" name="Group 140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2" name="Oval 141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46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66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5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67" name="Background Fill">
            <a:extLst>
              <a:ext uri="{FF2B5EF4-FFF2-40B4-BE49-F238E27FC236}">
                <a16:creationId xmlns="" xmlns:a16="http://schemas.microsoft.com/office/drawing/2014/main" id="{FAFB3478-4AEC-431E-93B2-1593839C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8" name="Color Fill">
            <a:extLst>
              <a:ext uri="{FF2B5EF4-FFF2-40B4-BE49-F238E27FC236}">
                <a16:creationId xmlns="" xmlns:a16="http://schemas.microsoft.com/office/drawing/2014/main" id="{F74280F7-820D-43DE-BE07-57E20B271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9" name="Group 153">
            <a:extLst>
              <a:ext uri="{FF2B5EF4-FFF2-40B4-BE49-F238E27FC236}">
                <a16:creationId xmlns="" xmlns:a16="http://schemas.microsoft.com/office/drawing/2014/main" id="{CE4CE59E-33B2-4BF6-BDAF-FF427BEDBB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396345" y="0"/>
            <a:ext cx="4611762" cy="3998678"/>
            <a:chOff x="7396345" y="0"/>
            <a:chExt cx="4611762" cy="3998678"/>
          </a:xfrm>
        </p:grpSpPr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40DCF5BE-5BFF-4058-9273-7E19386DDF8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3" y="581482"/>
              <a:ext cx="224952" cy="2249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Graphic 18">
              <a:extLst>
                <a:ext uri="{FF2B5EF4-FFF2-40B4-BE49-F238E27FC236}">
                  <a16:creationId xmlns="" xmlns:a16="http://schemas.microsoft.com/office/drawing/2014/main" id="{5E01F626-482C-47F7-859C-AEF429D1864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7380000">
              <a:off x="7828393" y="2320244"/>
              <a:ext cx="987797" cy="1851894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FAE356C7-EC26-488C-BF50-CAB3FE7EF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246070" y="3643335"/>
              <a:ext cx="355343" cy="3553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="" xmlns:a16="http://schemas.microsoft.com/office/drawing/2014/main" id="{245D13E4-B6A4-4377-9171-55D0CC9469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228878" y="0"/>
              <a:ext cx="2779229" cy="817919"/>
            </a:xfrm>
            <a:custGeom>
              <a:avLst/>
              <a:gdLst>
                <a:gd name="connsiteX0" fmla="*/ 0 w 2779229"/>
                <a:gd name="connsiteY0" fmla="*/ 0 h 817919"/>
                <a:gd name="connsiteX1" fmla="*/ 2779229 w 2779229"/>
                <a:gd name="connsiteY1" fmla="*/ 0 h 817919"/>
                <a:gd name="connsiteX2" fmla="*/ 2755430 w 2779229"/>
                <a:gd name="connsiteY2" fmla="*/ 49404 h 817919"/>
                <a:gd name="connsiteX3" fmla="*/ 1464180 w 2779229"/>
                <a:gd name="connsiteY3" fmla="*/ 817919 h 817919"/>
                <a:gd name="connsiteX4" fmla="*/ 0 w 2779229"/>
                <a:gd name="connsiteY4" fmla="*/ 817919 h 81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9229" h="817919">
                  <a:moveTo>
                    <a:pt x="0" y="0"/>
                  </a:moveTo>
                  <a:lnTo>
                    <a:pt x="2779229" y="0"/>
                  </a:lnTo>
                  <a:lnTo>
                    <a:pt x="2755430" y="49404"/>
                  </a:lnTo>
                  <a:cubicBezTo>
                    <a:pt x="2506760" y="507168"/>
                    <a:pt x="2021765" y="817919"/>
                    <a:pt x="1464180" y="817919"/>
                  </a:cubicBezTo>
                  <a:lnTo>
                    <a:pt x="0" y="817919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0" name="Texture">
            <a:extLst>
              <a:ext uri="{FF2B5EF4-FFF2-40B4-BE49-F238E27FC236}">
                <a16:creationId xmlns="" xmlns:a16="http://schemas.microsoft.com/office/drawing/2014/main" id="{2E922E9E-A29B-4164-A634-B718A4336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5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E789DE9-35AF-48D0-AD8C-977FAE825CB8}"/>
              </a:ext>
            </a:extLst>
          </p:cNvPr>
          <p:cNvSpPr txBox="1"/>
          <p:nvPr/>
        </p:nvSpPr>
        <p:spPr>
          <a:xfrm>
            <a:off x="112144" y="862643"/>
            <a:ext cx="8641201" cy="49054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 </a:t>
            </a:r>
            <a:r>
              <a:rPr lang="en-US" sz="2000" b="1" dirty="0">
                <a:latin typeface="Cambria"/>
                <a:ea typeface="Cambria"/>
              </a:rPr>
              <a:t>В </a:t>
            </a:r>
            <a:r>
              <a:rPr lang="en-US" sz="2000" b="1" dirty="0" err="1">
                <a:latin typeface="Cambria"/>
                <a:ea typeface="Cambria"/>
              </a:rPr>
              <a:t>зимнее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время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года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дети</a:t>
            </a:r>
            <a:r>
              <a:rPr lang="en-US" sz="2000" b="1" dirty="0">
                <a:latin typeface="Cambria"/>
                <a:ea typeface="Cambria"/>
              </a:rPr>
              <a:t>, </a:t>
            </a:r>
            <a:r>
              <a:rPr lang="en-US" sz="2000" b="1" dirty="0" err="1">
                <a:latin typeface="Cambria"/>
                <a:ea typeface="Cambria"/>
              </a:rPr>
              <a:t>большую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часть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времени</a:t>
            </a:r>
            <a:r>
              <a:rPr lang="en-US" sz="2000" b="1" dirty="0">
                <a:latin typeface="Cambria"/>
                <a:ea typeface="Cambria"/>
              </a:rPr>
              <a:t>, </a:t>
            </a:r>
            <a:r>
              <a:rPr lang="en-US" sz="2000" b="1" dirty="0" err="1">
                <a:latin typeface="Cambria"/>
                <a:ea typeface="Cambria"/>
              </a:rPr>
              <a:t>проводят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улице</a:t>
            </a:r>
            <a:r>
              <a:rPr lang="en-US" sz="2000" b="1" dirty="0">
                <a:latin typeface="Cambria"/>
                <a:ea typeface="Cambria"/>
              </a:rPr>
              <a:t>. </a:t>
            </a:r>
            <a:r>
              <a:rPr lang="en-US" sz="2000" b="1" dirty="0" err="1">
                <a:latin typeface="Cambria"/>
                <a:ea typeface="Cambria"/>
              </a:rPr>
              <a:t>Игра</a:t>
            </a:r>
            <a:r>
              <a:rPr lang="en-US" sz="2000" b="1" dirty="0">
                <a:latin typeface="Cambria"/>
                <a:ea typeface="Cambria"/>
              </a:rPr>
              <a:t> в </a:t>
            </a:r>
            <a:r>
              <a:rPr lang="en-US" sz="2000" b="1" dirty="0" err="1">
                <a:latin typeface="Cambria"/>
                <a:ea typeface="Cambria"/>
              </a:rPr>
              <a:t>снежки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катание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лыжах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санках</a:t>
            </a:r>
            <a:r>
              <a:rPr lang="en-US" sz="2000" b="1" dirty="0">
                <a:latin typeface="Cambria"/>
                <a:ea typeface="Cambria"/>
              </a:rPr>
              <a:t> - </a:t>
            </a:r>
            <a:r>
              <a:rPr lang="en-US" sz="2000" b="1" dirty="0" err="1">
                <a:latin typeface="Cambria"/>
                <a:ea typeface="Cambria"/>
              </a:rPr>
              <a:t>самые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веселые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занятия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время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прогулок</a:t>
            </a:r>
            <a:r>
              <a:rPr lang="en-US" sz="2000" b="1" dirty="0">
                <a:latin typeface="Cambria"/>
                <a:ea typeface="Cambria"/>
              </a:rPr>
              <a:t>. </a:t>
            </a:r>
            <a:r>
              <a:rPr lang="en-US" sz="2000" b="1" dirty="0" err="1">
                <a:latin typeface="Cambria"/>
                <a:ea typeface="Cambria"/>
              </a:rPr>
              <a:t>Однако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безобидные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первый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взгляд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эти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развлечения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могут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вызывать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серьёзные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опасения</a:t>
            </a:r>
            <a:r>
              <a:rPr lang="en-US" sz="2000" b="1" dirty="0">
                <a:latin typeface="Cambria"/>
                <a:ea typeface="Cambria"/>
              </a:rPr>
              <a:t>, </a:t>
            </a:r>
            <a:r>
              <a:rPr lang="en-US" sz="2000" b="1" dirty="0" err="1">
                <a:latin typeface="Cambria"/>
                <a:ea typeface="Cambria"/>
              </a:rPr>
              <a:t>ведь</a:t>
            </a:r>
            <a:r>
              <a:rPr lang="en-US" sz="2000" b="1" dirty="0">
                <a:latin typeface="Cambria"/>
                <a:ea typeface="Cambria"/>
              </a:rPr>
              <a:t> в </a:t>
            </a:r>
            <a:r>
              <a:rPr lang="en-US" sz="2000" b="1" dirty="0" err="1">
                <a:latin typeface="Cambria"/>
                <a:ea typeface="Cambria"/>
              </a:rPr>
              <a:t>большинстве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случаев</a:t>
            </a:r>
            <a:r>
              <a:rPr lang="en-US" sz="2000" b="1" dirty="0">
                <a:latin typeface="Cambria"/>
                <a:ea typeface="Cambria"/>
              </a:rPr>
              <a:t>, </a:t>
            </a:r>
            <a:r>
              <a:rPr lang="en-US" sz="2000" b="1" dirty="0" err="1">
                <a:latin typeface="Cambria"/>
                <a:ea typeface="Cambria"/>
              </a:rPr>
              <a:t>горки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расположены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вблизи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дорог</a:t>
            </a:r>
            <a:r>
              <a:rPr lang="en-US" sz="2000" b="1" dirty="0">
                <a:latin typeface="Cambria"/>
                <a:ea typeface="Cambria"/>
              </a:rPr>
              <a:t>, </a:t>
            </a:r>
            <a:r>
              <a:rPr lang="en-US" sz="2000" b="1" dirty="0" err="1">
                <a:latin typeface="Cambria"/>
                <a:ea typeface="Cambria"/>
              </a:rPr>
              <a:t>либо</a:t>
            </a:r>
            <a:r>
              <a:rPr lang="en-US" sz="2000" b="1" dirty="0">
                <a:latin typeface="Cambria"/>
                <a:ea typeface="Cambria"/>
              </a:rPr>
              <a:t> с </a:t>
            </a:r>
            <a:r>
              <a:rPr lang="en-US" sz="2000" b="1" dirty="0" err="1">
                <a:latin typeface="Cambria"/>
                <a:ea typeface="Cambria"/>
              </a:rPr>
              <a:t>выездом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них.Съезд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детей</a:t>
            </a:r>
            <a:r>
              <a:rPr lang="en-US" sz="2000" b="1" dirty="0">
                <a:latin typeface="Cambria"/>
                <a:ea typeface="Cambria"/>
              </a:rPr>
              <a:t> с </a:t>
            </a:r>
            <a:r>
              <a:rPr lang="en-US" sz="2000" b="1" dirty="0" err="1">
                <a:latin typeface="Cambria"/>
                <a:ea typeface="Cambria"/>
              </a:rPr>
              <a:t>подобных</a:t>
            </a:r>
            <a:r>
              <a:rPr lang="en-US" sz="2000" b="1" dirty="0">
                <a:latin typeface="Cambria"/>
                <a:ea typeface="Cambria"/>
              </a:rPr>
              <a:t> «</a:t>
            </a:r>
            <a:r>
              <a:rPr lang="en-US" sz="2000" b="1" dirty="0" err="1">
                <a:latin typeface="Cambria"/>
                <a:ea typeface="Cambria"/>
              </a:rPr>
              <a:t>горок</a:t>
            </a:r>
            <a:r>
              <a:rPr lang="en-US" sz="2000" b="1" dirty="0">
                <a:latin typeface="Cambria"/>
                <a:ea typeface="Cambria"/>
              </a:rPr>
              <a:t>», </a:t>
            </a:r>
            <a:r>
              <a:rPr lang="en-US" sz="2000" b="1" dirty="0" err="1">
                <a:latin typeface="Cambria"/>
                <a:ea typeface="Cambria"/>
              </a:rPr>
              <a:t>вызывает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риск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попадания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детей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под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колёса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проезжающего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автомобиля</a:t>
            </a:r>
            <a:r>
              <a:rPr lang="en-US" sz="2000" b="1" dirty="0">
                <a:latin typeface="Cambria"/>
                <a:ea typeface="Cambria"/>
              </a:rPr>
              <a:t>.</a:t>
            </a:r>
            <a:endParaRPr lang="en-US" sz="2000" dirty="0">
              <a:latin typeface="Cambria"/>
              <a:ea typeface="Cambri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</a:rPr>
              <a:t/>
            </a:r>
            <a:br>
              <a:rPr lang="en-US" sz="2000" b="1" dirty="0">
                <a:latin typeface="Cambria"/>
              </a:rPr>
            </a:br>
            <a:r>
              <a:rPr lang="en-US" sz="2000" b="1" dirty="0" err="1">
                <a:latin typeface="Cambria"/>
                <a:ea typeface="Cambria"/>
              </a:rPr>
              <a:t>Повлиять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избежание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такой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опасной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ситуации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уберечь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ребенка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от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трагедии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зависит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прежде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всего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от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родителей</a:t>
            </a:r>
            <a:r>
              <a:rPr lang="en-US" sz="2000" b="1" dirty="0">
                <a:latin typeface="Cambria"/>
                <a:ea typeface="Cambria"/>
              </a:rPr>
              <a:t>! </a:t>
            </a:r>
            <a:endParaRPr lang="en-US" sz="2000" dirty="0">
              <a:latin typeface="Cambria"/>
              <a:ea typeface="Cambri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Они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должны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запретить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детям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любого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возраста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подходить</a:t>
            </a:r>
            <a:r>
              <a:rPr lang="en-US" sz="2000" b="1" dirty="0">
                <a:latin typeface="Cambria"/>
                <a:ea typeface="Cambria"/>
              </a:rPr>
              <a:t> к </a:t>
            </a:r>
            <a:r>
              <a:rPr lang="en-US" sz="2000" b="1" dirty="0" err="1">
                <a:latin typeface="Cambria"/>
                <a:ea typeface="Cambria"/>
              </a:rPr>
              <a:t>таким</a:t>
            </a:r>
            <a:r>
              <a:rPr lang="en-US" sz="2000" b="1" dirty="0">
                <a:latin typeface="Cambria"/>
                <a:ea typeface="Cambria"/>
              </a:rPr>
              <a:t>  "</a:t>
            </a:r>
            <a:r>
              <a:rPr lang="en-US" sz="2000" b="1" dirty="0" err="1">
                <a:latin typeface="Cambria"/>
                <a:ea typeface="Cambria"/>
              </a:rPr>
              <a:t>горкам</a:t>
            </a:r>
            <a:r>
              <a:rPr lang="en-US" sz="2000" b="1" dirty="0">
                <a:latin typeface="Cambria"/>
                <a:ea typeface="Cambria"/>
              </a:rPr>
              <a:t>", </a:t>
            </a:r>
            <a:r>
              <a:rPr lang="en-US" sz="2000" b="1" dirty="0" err="1">
                <a:latin typeface="Cambria"/>
                <a:ea typeface="Cambria"/>
              </a:rPr>
              <a:t>объяснить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что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скатываться</a:t>
            </a:r>
            <a:r>
              <a:rPr lang="en-US" sz="2000" b="1" dirty="0">
                <a:latin typeface="Cambria"/>
                <a:ea typeface="Cambria"/>
              </a:rPr>
              <a:t> с </a:t>
            </a:r>
            <a:r>
              <a:rPr lang="en-US" sz="2000" b="1" dirty="0" err="1">
                <a:latin typeface="Cambria"/>
                <a:ea typeface="Cambria"/>
              </a:rPr>
              <a:t>них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так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это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приведет</a:t>
            </a:r>
            <a:r>
              <a:rPr lang="en-US" sz="2000" b="1" dirty="0">
                <a:latin typeface="Cambria"/>
                <a:ea typeface="Cambria"/>
              </a:rPr>
              <a:t> к </a:t>
            </a:r>
            <a:r>
              <a:rPr lang="en-US" sz="2000" b="1" dirty="0" err="1">
                <a:latin typeface="Cambria"/>
                <a:ea typeface="Cambria"/>
              </a:rPr>
              <a:t>опасным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последствиям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для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детей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так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для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водителей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транспорта</a:t>
            </a:r>
            <a:r>
              <a:rPr lang="en-US" sz="2000" b="1" dirty="0">
                <a:latin typeface="Cambria"/>
                <a:ea typeface="Cambria"/>
              </a:rPr>
              <a:t>.</a:t>
            </a:r>
            <a:endParaRPr lang="en-US" sz="2000" dirty="0">
              <a:latin typeface="Cambria"/>
              <a:ea typeface="Cambria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="" xmlns:a16="http://schemas.microsoft.com/office/drawing/2014/main" id="{77DFC60F-0DD4-4DC6-B473-ABDE0925F0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862" r="-4" b="2385"/>
          <a:stretch/>
        </p:blipFill>
        <p:spPr>
          <a:xfrm>
            <a:off x="8632303" y="225636"/>
            <a:ext cx="3111496" cy="3097118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  <p:pic>
        <p:nvPicPr>
          <p:cNvPr id="4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13A0CE0-5CBD-4322-ACBC-50E78246BB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25" r="5" b="18476"/>
          <a:stretch/>
        </p:blipFill>
        <p:spPr>
          <a:xfrm>
            <a:off x="8510421" y="3667997"/>
            <a:ext cx="3233380" cy="3017472"/>
          </a:xfrm>
          <a:custGeom>
            <a:avLst/>
            <a:gdLst/>
            <a:ahLst/>
            <a:cxnLst/>
            <a:rect l="l" t="t" r="r" b="b"/>
            <a:pathLst>
              <a:path w="3316319" h="2932666">
                <a:moveTo>
                  <a:pt x="1660595" y="0"/>
                </a:moveTo>
                <a:lnTo>
                  <a:pt x="3316319" y="0"/>
                </a:lnTo>
                <a:lnTo>
                  <a:pt x="3316319" y="1646632"/>
                </a:lnTo>
                <a:cubicBezTo>
                  <a:pt x="3316319" y="2159685"/>
                  <a:pt x="3081083" y="2618091"/>
                  <a:pt x="2712021" y="2920995"/>
                </a:cubicBezTo>
                <a:lnTo>
                  <a:pt x="2696327" y="2932666"/>
                </a:lnTo>
                <a:lnTo>
                  <a:pt x="0" y="2932666"/>
                </a:lnTo>
                <a:lnTo>
                  <a:pt x="0" y="1651476"/>
                </a:lnTo>
                <a:cubicBezTo>
                  <a:pt x="0" y="739381"/>
                  <a:pt x="743464" y="0"/>
                  <a:pt x="1660595" y="0"/>
                </a:cubicBezTo>
                <a:close/>
              </a:path>
            </a:pathLst>
          </a:custGeom>
        </p:spPr>
      </p:pic>
      <p:pic>
        <p:nvPicPr>
          <p:cNvPr id="5" name="Детские песенки о дорогах и ПДД - Дорожное движение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8648" y="51849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6196706"/>
      </p:ext>
    </p:extLst>
  </p:cSld>
  <p:clrMapOvr>
    <a:masterClrMapping/>
  </p:clrMapOvr>
  <p:transition spd="med" advTm="1559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7" name="Oval 46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51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53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5" name="Background Fill">
            <a:extLst>
              <a:ext uri="{FF2B5EF4-FFF2-40B4-BE49-F238E27FC236}">
                <a16:creationId xmlns="" xmlns:a16="http://schemas.microsoft.com/office/drawing/2014/main" id="{FAFB3478-4AEC-431E-93B2-1593839C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olor Fill">
            <a:extLst>
              <a:ext uri="{FF2B5EF4-FFF2-40B4-BE49-F238E27FC236}">
                <a16:creationId xmlns="" xmlns:a16="http://schemas.microsoft.com/office/drawing/2014/main" id="{3FFB0B4B-B126-43E0-A25C-BA5634332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B5458D83-9222-44EE-A1B7-C500910CA8A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7649180" y="-1190"/>
            <a:ext cx="4263283" cy="6859190"/>
            <a:chOff x="7649180" y="-1190"/>
            <a:chExt cx="4263283" cy="6859190"/>
          </a:xfrm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D4DBE9CF-1CAE-4505-95C1-A884EE3B91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02463" y="453951"/>
              <a:ext cx="608046" cy="608046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1" name="Graphic 18">
              <a:extLst>
                <a:ext uri="{FF2B5EF4-FFF2-40B4-BE49-F238E27FC236}">
                  <a16:creationId xmlns="" xmlns:a16="http://schemas.microsoft.com/office/drawing/2014/main" id="{941A5848-6221-4751-BD3F-FB6615B5CC3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649180" y="4581409"/>
              <a:ext cx="856614" cy="1305524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="" xmlns:a16="http://schemas.microsoft.com/office/drawing/2014/main" id="{AE482FC7-2DD4-4C7D-A2D2-5CBE9D4CAE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666922" y="5224794"/>
              <a:ext cx="439469" cy="4394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="" xmlns:a16="http://schemas.microsoft.com/office/drawing/2014/main" id="{ACE3AC6B-38A6-4E6F-A9DA-665609D7F9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14482" y="-1190"/>
              <a:ext cx="3597981" cy="1501977"/>
            </a:xfrm>
            <a:custGeom>
              <a:avLst/>
              <a:gdLst>
                <a:gd name="connsiteX0" fmla="*/ 0 w 3597981"/>
                <a:gd name="connsiteY0" fmla="*/ 0 h 1501977"/>
                <a:gd name="connsiteX1" fmla="*/ 3597981 w 3597981"/>
                <a:gd name="connsiteY1" fmla="*/ 0 h 1501977"/>
                <a:gd name="connsiteX2" fmla="*/ 3590068 w 3597981"/>
                <a:gd name="connsiteY2" fmla="*/ 51850 h 1501977"/>
                <a:gd name="connsiteX3" fmla="*/ 1810819 w 3597981"/>
                <a:gd name="connsiteY3" fmla="*/ 1501977 h 1501977"/>
                <a:gd name="connsiteX4" fmla="*/ 0 w 3597981"/>
                <a:gd name="connsiteY4" fmla="*/ 1501977 h 1501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7981" h="1501977">
                  <a:moveTo>
                    <a:pt x="0" y="0"/>
                  </a:moveTo>
                  <a:lnTo>
                    <a:pt x="3597981" y="0"/>
                  </a:lnTo>
                  <a:lnTo>
                    <a:pt x="3590068" y="51850"/>
                  </a:lnTo>
                  <a:cubicBezTo>
                    <a:pt x="3420721" y="879443"/>
                    <a:pt x="2688479" y="1501977"/>
                    <a:pt x="1810819" y="1501977"/>
                  </a:cubicBezTo>
                  <a:lnTo>
                    <a:pt x="0" y="1501977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="" xmlns:a16="http://schemas.microsoft.com/office/drawing/2014/main" id="{5172E9C8-35A3-478D-B6DC-7BD83B3128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288140" y="5358009"/>
              <a:ext cx="3597678" cy="1499991"/>
            </a:xfrm>
            <a:custGeom>
              <a:avLst/>
              <a:gdLst>
                <a:gd name="connsiteX0" fmla="*/ 1786859 w 3597678"/>
                <a:gd name="connsiteY0" fmla="*/ 0 h 1499991"/>
                <a:gd name="connsiteX1" fmla="*/ 3597678 w 3597678"/>
                <a:gd name="connsiteY1" fmla="*/ 0 h 1499991"/>
                <a:gd name="connsiteX2" fmla="*/ 3597678 w 3597678"/>
                <a:gd name="connsiteY2" fmla="*/ 1499991 h 1499991"/>
                <a:gd name="connsiteX3" fmla="*/ 0 w 3597678"/>
                <a:gd name="connsiteY3" fmla="*/ 1499991 h 1499991"/>
                <a:gd name="connsiteX4" fmla="*/ 7610 w 3597678"/>
                <a:gd name="connsiteY4" fmla="*/ 1450127 h 1499991"/>
                <a:gd name="connsiteX5" fmla="*/ 1786859 w 3597678"/>
                <a:gd name="connsiteY5" fmla="*/ 0 h 14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7678" h="1499991">
                  <a:moveTo>
                    <a:pt x="1786859" y="0"/>
                  </a:moveTo>
                  <a:lnTo>
                    <a:pt x="3597678" y="0"/>
                  </a:lnTo>
                  <a:lnTo>
                    <a:pt x="3597678" y="1499991"/>
                  </a:lnTo>
                  <a:lnTo>
                    <a:pt x="0" y="1499991"/>
                  </a:lnTo>
                  <a:lnTo>
                    <a:pt x="7610" y="1450127"/>
                  </a:lnTo>
                  <a:cubicBezTo>
                    <a:pt x="176957" y="622534"/>
                    <a:pt x="909198" y="0"/>
                    <a:pt x="178685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6" name="Texture">
            <a:extLst>
              <a:ext uri="{FF2B5EF4-FFF2-40B4-BE49-F238E27FC236}">
                <a16:creationId xmlns="" xmlns:a16="http://schemas.microsoft.com/office/drawing/2014/main" id="{2E922E9E-A29B-4164-A634-B718A4336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08DCF58-7076-4756-B527-EC72EF7AD9D5}"/>
              </a:ext>
            </a:extLst>
          </p:cNvPr>
          <p:cNvSpPr txBox="1"/>
          <p:nvPr/>
        </p:nvSpPr>
        <p:spPr>
          <a:xfrm>
            <a:off x="557841" y="270788"/>
            <a:ext cx="8001339" cy="603557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У </a:t>
            </a:r>
            <a:r>
              <a:rPr lang="en-US" sz="2000" b="1" dirty="0" err="1">
                <a:latin typeface="Cambria"/>
                <a:ea typeface="Cambria"/>
              </a:rPr>
              <a:t>каждой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зимней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забавы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есть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свои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особенности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свои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правила</a:t>
            </a:r>
            <a:r>
              <a:rPr lang="en-US" sz="2000" b="1" dirty="0">
                <a:latin typeface="Cambria"/>
                <a:ea typeface="Cambria"/>
              </a:rPr>
              <a:t> </a:t>
            </a:r>
            <a:r>
              <a:rPr lang="en-US" sz="2000" b="1" dirty="0" err="1">
                <a:latin typeface="Cambria"/>
                <a:ea typeface="Cambria"/>
              </a:rPr>
              <a:t>безопасности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которые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нужно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smtClean="0">
                <a:latin typeface="Cambria"/>
                <a:ea typeface="Cambria"/>
              </a:rPr>
              <a:t>с</a:t>
            </a:r>
            <a:r>
              <a:rPr lang="ru-RU" sz="2000" b="1" dirty="0" smtClean="0">
                <a:latin typeface="Cambria"/>
                <a:ea typeface="Cambria"/>
              </a:rPr>
              <a:t>об</a:t>
            </a:r>
            <a:r>
              <a:rPr lang="en-US" sz="2000" b="1" dirty="0" err="1" smtClean="0">
                <a:latin typeface="Cambria"/>
                <a:ea typeface="Cambria"/>
              </a:rPr>
              <a:t>людать</a:t>
            </a:r>
            <a:r>
              <a:rPr lang="en-US" sz="2000" b="1" dirty="0">
                <a:latin typeface="Cambria"/>
                <a:ea typeface="Cambria"/>
              </a:rPr>
              <a:t>.</a:t>
            </a:r>
            <a:endParaRPr lang="ru-RU" b="1" dirty="0">
              <a:latin typeface="Cambria"/>
              <a:ea typeface="Cambri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 err="1">
                <a:latin typeface="Cambria"/>
                <a:ea typeface="Cambria"/>
              </a:rPr>
              <a:t>Во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время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игры</a:t>
            </a:r>
            <a:r>
              <a:rPr lang="en-US" sz="2000" b="1" u="sng" dirty="0">
                <a:latin typeface="Cambria"/>
                <a:ea typeface="Cambria"/>
              </a:rPr>
              <a:t> в </a:t>
            </a:r>
            <a:r>
              <a:rPr lang="en-US" sz="2000" b="1" u="sng" dirty="0" err="1">
                <a:latin typeface="Cambria"/>
                <a:ea typeface="Cambria"/>
              </a:rPr>
              <a:t>снежки</a:t>
            </a:r>
            <a:r>
              <a:rPr lang="en-US" sz="2000" b="1" dirty="0">
                <a:latin typeface="Cambria"/>
                <a:ea typeface="Cambria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бросаться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большими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глыбами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снега</a:t>
            </a:r>
            <a:r>
              <a:rPr lang="en-US" sz="2000" b="1" dirty="0">
                <a:latin typeface="Cambria"/>
                <a:ea typeface="Cambria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кидать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снежки</a:t>
            </a:r>
            <a:r>
              <a:rPr lang="en-US" sz="2000" b="1" dirty="0">
                <a:latin typeface="Cambria"/>
                <a:ea typeface="Cambria"/>
              </a:rPr>
              <a:t> в </a:t>
            </a:r>
            <a:r>
              <a:rPr lang="en-US" sz="2000" b="1" dirty="0" err="1">
                <a:latin typeface="Cambria"/>
                <a:ea typeface="Cambria"/>
              </a:rPr>
              <a:t>лицо</a:t>
            </a:r>
            <a:r>
              <a:rPr lang="en-US" sz="2000" b="1" dirty="0">
                <a:latin typeface="Cambria"/>
                <a:ea typeface="Cambria"/>
              </a:rPr>
              <a:t>;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вместо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снежков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использовать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льдышки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или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обливать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водой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замораживать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снежки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u="sng" dirty="0" err="1">
                <a:latin typeface="Cambria"/>
                <a:ea typeface="Cambria"/>
              </a:rPr>
              <a:t>Во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время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катания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на</a:t>
            </a:r>
            <a:r>
              <a:rPr lang="en-US" sz="2000" b="1" u="sng" dirty="0">
                <a:latin typeface="Cambria"/>
                <a:ea typeface="Cambria"/>
              </a:rPr>
              <a:t> </a:t>
            </a:r>
            <a:r>
              <a:rPr lang="en-US" sz="2000" b="1" u="sng" dirty="0" err="1">
                <a:latin typeface="Cambria"/>
                <a:ea typeface="Cambria"/>
              </a:rPr>
              <a:t>санках</a:t>
            </a:r>
            <a:r>
              <a:rPr lang="en-US" sz="2000" b="1" u="sng" dirty="0">
                <a:latin typeface="Cambria"/>
                <a:ea typeface="Cambria"/>
              </a:rPr>
              <a:t>, </a:t>
            </a:r>
            <a:r>
              <a:rPr lang="en-US" sz="2000" b="1" u="sng" dirty="0" err="1">
                <a:latin typeface="Cambria"/>
                <a:ea typeface="Cambria"/>
              </a:rPr>
              <a:t>ледянках</a:t>
            </a:r>
            <a:r>
              <a:rPr lang="en-US" sz="2000" b="1" u="sng" dirty="0">
                <a:latin typeface="Cambria"/>
                <a:ea typeface="Cambria"/>
              </a:rPr>
              <a:t>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прежде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чем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ребенок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сядет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санки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проверьте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нет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ли</a:t>
            </a:r>
            <a:r>
              <a:rPr lang="en-US" sz="2000" b="1" dirty="0">
                <a:latin typeface="Cambria"/>
                <a:ea typeface="Cambria"/>
              </a:rPr>
              <a:t> в </a:t>
            </a:r>
            <a:r>
              <a:rPr lang="en-US" sz="2000" b="1" dirty="0" err="1">
                <a:latin typeface="Cambria"/>
                <a:ea typeface="Cambria"/>
              </a:rPr>
              <a:t>них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неисправностей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кататься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санках</a:t>
            </a:r>
            <a:r>
              <a:rPr lang="en-US" sz="2000" b="1" dirty="0">
                <a:latin typeface="Cambria"/>
                <a:ea typeface="Cambria"/>
              </a:rPr>
              <a:t> с </a:t>
            </a:r>
            <a:r>
              <a:rPr lang="en-US" sz="2000" b="1" dirty="0" err="1">
                <a:latin typeface="Cambria"/>
                <a:ea typeface="Cambria"/>
              </a:rPr>
              <a:t>горки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нежелательно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лучше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ледянках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объясните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ребенку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заранее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что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горке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надо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соблюдать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дисциплину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последовательность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вам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необходимо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самим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убедиться</a:t>
            </a:r>
            <a:r>
              <a:rPr lang="en-US" sz="2000" b="1" dirty="0">
                <a:latin typeface="Cambria"/>
                <a:ea typeface="Cambria"/>
              </a:rPr>
              <a:t> в </a:t>
            </a:r>
            <a:r>
              <a:rPr lang="en-US" sz="2000" b="1" dirty="0" err="1">
                <a:latin typeface="Cambria"/>
                <a:ea typeface="Cambria"/>
              </a:rPr>
              <a:t>безопасности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горки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поэтому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перед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катанием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внимательно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изучите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местность</a:t>
            </a:r>
            <a:r>
              <a:rPr lang="en-US" sz="2000" b="1" dirty="0">
                <a:latin typeface="Cambria"/>
                <a:ea typeface="Cambria"/>
              </a:rPr>
              <a:t>. </a:t>
            </a:r>
            <a:r>
              <a:rPr lang="en-US" sz="2000" b="1" dirty="0" err="1">
                <a:latin typeface="Cambria"/>
                <a:ea typeface="Cambria"/>
              </a:rPr>
              <a:t>Спуск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должен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выходить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проезжую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часть</a:t>
            </a:r>
            <a:r>
              <a:rPr lang="en-US" sz="2000" b="1" dirty="0">
                <a:latin typeface="Cambria"/>
                <a:ea typeface="Cambria"/>
              </a:rPr>
              <a:t>, а </a:t>
            </a:r>
            <a:r>
              <a:rPr lang="en-US" sz="2000" b="1" dirty="0" err="1">
                <a:latin typeface="Cambria"/>
                <a:ea typeface="Cambria"/>
              </a:rPr>
              <a:t>малышей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лучше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катать</a:t>
            </a:r>
            <a:r>
              <a:rPr lang="en-US" sz="2000" b="1" dirty="0">
                <a:latin typeface="Cambria"/>
                <a:ea typeface="Cambria"/>
              </a:rPr>
              <a:t> с </a:t>
            </a:r>
            <a:r>
              <a:rPr lang="en-US" sz="2000" b="1" dirty="0" err="1">
                <a:latin typeface="Cambria"/>
                <a:ea typeface="Cambria"/>
              </a:rPr>
              <a:t>маленьких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пологих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снежных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горок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причём</a:t>
            </a:r>
            <a:r>
              <a:rPr lang="en-US" sz="2000" b="1" dirty="0">
                <a:latin typeface="Cambria"/>
                <a:ea typeface="Cambria"/>
              </a:rPr>
              <a:t> в </a:t>
            </a:r>
            <a:r>
              <a:rPr lang="en-US" sz="2000" b="1" dirty="0" err="1">
                <a:latin typeface="Cambria"/>
                <a:ea typeface="Cambria"/>
              </a:rPr>
              <a:t>немноголюдных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местах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при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отсутствии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деревьев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заборов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других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препятствий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-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разрешать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ребенку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кататься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санках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лежа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животе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он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может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повредить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зубы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или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голову</a:t>
            </a:r>
            <a:r>
              <a:rPr lang="en-US" sz="2000" b="1" dirty="0">
                <a:latin typeface="Cambria"/>
                <a:ea typeface="Cambria"/>
              </a:rPr>
              <a:t>. </a:t>
            </a:r>
            <a:r>
              <a:rPr lang="en-US" sz="2000" b="1" dirty="0" err="1">
                <a:latin typeface="Cambria"/>
                <a:ea typeface="Cambria"/>
              </a:rPr>
              <a:t>Кататься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санках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стоя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! </a:t>
            </a:r>
            <a:r>
              <a:rPr lang="en-US" sz="2000" b="1" dirty="0" err="1">
                <a:latin typeface="Cambria"/>
                <a:ea typeface="Cambria"/>
              </a:rPr>
              <a:t>Опасно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привязывать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санки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друг</a:t>
            </a:r>
            <a:r>
              <a:rPr lang="en-US" sz="2000" b="1" dirty="0">
                <a:latin typeface="Cambria"/>
                <a:ea typeface="Cambria"/>
              </a:rPr>
              <a:t> к </a:t>
            </a:r>
            <a:r>
              <a:rPr lang="en-US" sz="2000" b="1" dirty="0" err="1">
                <a:latin typeface="Cambria"/>
                <a:ea typeface="Cambria"/>
              </a:rPr>
              <a:t>другу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="" xmlns:a16="http://schemas.microsoft.com/office/drawing/2014/main" id="{156A941B-0024-4896-88AF-FA91E5B3F7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68" r="16281"/>
          <a:stretch/>
        </p:blipFill>
        <p:spPr>
          <a:xfrm>
            <a:off x="8313705" y="1605900"/>
            <a:ext cx="3572113" cy="3572112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86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123">
        <p:dissolve/>
      </p:transition>
    </mc:Choice>
    <mc:Fallback xmlns="">
      <p:transition spd="slow" advTm="1412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2" y="130174"/>
            <a:ext cx="11703335" cy="641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95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1"/>
    </mc:Choice>
    <mc:Fallback xmlns="">
      <p:transition spd="slow" advTm="1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" name="Rectangle 110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20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2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4" name="Background Fill">
            <a:extLst>
              <a:ext uri="{FF2B5EF4-FFF2-40B4-BE49-F238E27FC236}">
                <a16:creationId xmlns="" xmlns:a16="http://schemas.microsoft.com/office/drawing/2014/main" id="{FAFB3478-4AEC-431E-93B2-1593839C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Color Fill">
            <a:extLst>
              <a:ext uri="{FF2B5EF4-FFF2-40B4-BE49-F238E27FC236}">
                <a16:creationId xmlns="" xmlns:a16="http://schemas.microsoft.com/office/drawing/2014/main" id="{F74280F7-820D-43DE-BE07-57E20B2716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8" name="Group 127">
            <a:extLst>
              <a:ext uri="{FF2B5EF4-FFF2-40B4-BE49-F238E27FC236}">
                <a16:creationId xmlns="" xmlns:a16="http://schemas.microsoft.com/office/drawing/2014/main" id="{64DF4CF6-21BD-4880-B6D5-28B765DB521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196623" y="623464"/>
            <a:ext cx="2985476" cy="6234536"/>
            <a:chOff x="9196623" y="623464"/>
            <a:chExt cx="2985476" cy="6234536"/>
          </a:xfrm>
        </p:grpSpPr>
        <p:sp>
          <p:nvSpPr>
            <p:cNvPr id="129" name="Oval 128">
              <a:extLst>
                <a:ext uri="{FF2B5EF4-FFF2-40B4-BE49-F238E27FC236}">
                  <a16:creationId xmlns="" xmlns:a16="http://schemas.microsoft.com/office/drawing/2014/main" id="{482E88F7-900F-4B73-9E41-31F227CEA5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504993" y="3584499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="" xmlns:a16="http://schemas.microsoft.com/office/drawing/2014/main" id="{1676C44F-E2B9-405E-B8E0-3C793D16ADD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786258" y="623464"/>
              <a:ext cx="273097" cy="273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="" xmlns:a16="http://schemas.microsoft.com/office/drawing/2014/main" id="{F545D41C-E5A5-4819-BFC0-7330B7CBA96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196623" y="4005252"/>
              <a:ext cx="2985476" cy="2852748"/>
            </a:xfrm>
            <a:custGeom>
              <a:avLst/>
              <a:gdLst>
                <a:gd name="connsiteX0" fmla="*/ 0 w 2985476"/>
                <a:gd name="connsiteY0" fmla="*/ 0 h 2852748"/>
                <a:gd name="connsiteX1" fmla="*/ 1515859 w 2985476"/>
                <a:gd name="connsiteY1" fmla="*/ 0 h 2852748"/>
                <a:gd name="connsiteX2" fmla="*/ 2967827 w 2985476"/>
                <a:gd name="connsiteY2" fmla="*/ 1068219 h 2852748"/>
                <a:gd name="connsiteX3" fmla="*/ 2985476 w 2985476"/>
                <a:gd name="connsiteY3" fmla="*/ 1136858 h 2852748"/>
                <a:gd name="connsiteX4" fmla="*/ 2985476 w 2985476"/>
                <a:gd name="connsiteY4" fmla="*/ 2852748 h 2852748"/>
                <a:gd name="connsiteX5" fmla="*/ 795771 w 2985476"/>
                <a:gd name="connsiteY5" fmla="*/ 2852748 h 2852748"/>
                <a:gd name="connsiteX6" fmla="*/ 795640 w 2985476"/>
                <a:gd name="connsiteY6" fmla="*/ 2852685 h 2852748"/>
                <a:gd name="connsiteX7" fmla="*/ 0 w 2985476"/>
                <a:gd name="connsiteY7" fmla="*/ 1515859 h 285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85476" h="2852748">
                  <a:moveTo>
                    <a:pt x="0" y="0"/>
                  </a:moveTo>
                  <a:lnTo>
                    <a:pt x="1515859" y="0"/>
                  </a:lnTo>
                  <a:cubicBezTo>
                    <a:pt x="2198081" y="0"/>
                    <a:pt x="2775340" y="449343"/>
                    <a:pt x="2967827" y="1068219"/>
                  </a:cubicBezTo>
                  <a:lnTo>
                    <a:pt x="2985476" y="1136858"/>
                  </a:lnTo>
                  <a:lnTo>
                    <a:pt x="2985476" y="2852748"/>
                  </a:lnTo>
                  <a:lnTo>
                    <a:pt x="795771" y="2852748"/>
                  </a:lnTo>
                  <a:lnTo>
                    <a:pt x="795640" y="2852685"/>
                  </a:lnTo>
                  <a:cubicBezTo>
                    <a:pt x="321719" y="2595238"/>
                    <a:pt x="0" y="2093124"/>
                    <a:pt x="0" y="1515859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3" name="Texture">
            <a:extLst>
              <a:ext uri="{FF2B5EF4-FFF2-40B4-BE49-F238E27FC236}">
                <a16:creationId xmlns="" xmlns:a16="http://schemas.microsoft.com/office/drawing/2014/main" id="{2E922E9E-A29B-4164-A634-B718A4336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44A430D-589A-46BB-9929-697B89644724}"/>
              </a:ext>
            </a:extLst>
          </p:cNvPr>
          <p:cNvSpPr txBox="1"/>
          <p:nvPr/>
        </p:nvSpPr>
        <p:spPr>
          <a:xfrm>
            <a:off x="3217655" y="977660"/>
            <a:ext cx="6127628" cy="503489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Зима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пришла</a:t>
            </a:r>
            <a:r>
              <a:rPr lang="en-US" sz="2000" b="1" dirty="0">
                <a:latin typeface="Cambria"/>
                <a:ea typeface="Cambria"/>
              </a:rPr>
              <a:t> - </a:t>
            </a:r>
            <a:r>
              <a:rPr lang="en-US" sz="2000" b="1" dirty="0" err="1">
                <a:latin typeface="Cambria"/>
                <a:ea typeface="Cambria"/>
              </a:rPr>
              <a:t>ура</a:t>
            </a:r>
            <a:r>
              <a:rPr lang="en-US" sz="2000" b="1" dirty="0">
                <a:latin typeface="Cambria"/>
                <a:ea typeface="Cambria"/>
              </a:rPr>
              <a:t>! </a:t>
            </a:r>
            <a:r>
              <a:rPr lang="en-US" sz="2000" b="1" dirty="0" err="1">
                <a:latin typeface="Cambria"/>
                <a:ea typeface="Cambria"/>
              </a:rPr>
              <a:t>Ура</a:t>
            </a:r>
            <a:r>
              <a:rPr lang="en-US" sz="2000" b="1" dirty="0">
                <a:latin typeface="Cambria"/>
                <a:ea typeface="Cambria"/>
              </a:rPr>
              <a:t>! </a:t>
            </a:r>
            <a:endParaRPr lang="ru-RU" sz="2000" b="1" dirty="0">
              <a:latin typeface="Cambria"/>
              <a:ea typeface="Cambri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Гурьбой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гуляет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детвора</a:t>
            </a:r>
            <a:r>
              <a:rPr lang="en-US" sz="2000" b="1" dirty="0">
                <a:latin typeface="Cambria"/>
                <a:ea typeface="Cambria"/>
              </a:rPr>
              <a:t>.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Веселая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для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всех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пора</a:t>
            </a:r>
            <a:r>
              <a:rPr lang="en-US" sz="2000" b="1" dirty="0">
                <a:latin typeface="Cambria"/>
                <a:ea typeface="Cambria"/>
              </a:rPr>
              <a:t>-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Ведь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началась</a:t>
            </a:r>
            <a:r>
              <a:rPr lang="en-US" sz="2000" b="1" dirty="0">
                <a:latin typeface="Cambria"/>
                <a:ea typeface="Cambria"/>
              </a:rPr>
              <a:t> в </a:t>
            </a:r>
            <a:r>
              <a:rPr lang="en-US" sz="2000" b="1" dirty="0" err="1">
                <a:latin typeface="Cambria"/>
                <a:ea typeface="Cambria"/>
              </a:rPr>
              <a:t>снежки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игра</a:t>
            </a:r>
            <a:r>
              <a:rPr lang="en-US" sz="2000" b="1" dirty="0">
                <a:latin typeface="Cambria"/>
                <a:ea typeface="Cambria"/>
              </a:rPr>
              <a:t>!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 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И </a:t>
            </a:r>
            <a:r>
              <a:rPr lang="en-US" sz="2000" b="1" dirty="0" err="1">
                <a:latin typeface="Cambria"/>
                <a:ea typeface="Cambria"/>
              </a:rPr>
              <a:t>крепость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строят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на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санях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катаются</a:t>
            </a:r>
            <a:r>
              <a:rPr lang="en-US" sz="2000" b="1" dirty="0">
                <a:latin typeface="Cambria"/>
                <a:ea typeface="Cambria"/>
              </a:rPr>
              <a:t>,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В </a:t>
            </a:r>
            <a:r>
              <a:rPr lang="en-US" sz="2000" b="1" dirty="0" err="1">
                <a:latin typeface="Cambria"/>
                <a:ea typeface="Cambria"/>
              </a:rPr>
              <a:t>снегу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резвятся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кувыркаются</a:t>
            </a:r>
            <a:r>
              <a:rPr lang="en-US" sz="2000" b="1" dirty="0">
                <a:latin typeface="Cambria"/>
                <a:ea typeface="Cambria"/>
              </a:rPr>
              <a:t>,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Но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помнить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нужно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везде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всегда</a:t>
            </a:r>
            <a:r>
              <a:rPr lang="en-US" sz="2000" b="1" dirty="0">
                <a:latin typeface="Cambria"/>
                <a:ea typeface="Cambria"/>
              </a:rPr>
              <a:t>,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Правила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дорожные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забывать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нельзя</a:t>
            </a:r>
            <a:r>
              <a:rPr lang="en-US" sz="2000" b="1" dirty="0">
                <a:latin typeface="Cambria"/>
                <a:ea typeface="Cambria"/>
              </a:rPr>
              <a:t>!</a:t>
            </a:r>
            <a:r>
              <a:rPr lang="en-US" sz="2400" b="1" dirty="0"/>
              <a:t> </a:t>
            </a:r>
          </a:p>
        </p:txBody>
      </p:sp>
      <p:pic>
        <p:nvPicPr>
          <p:cNvPr id="6" name="Рисунок 6" descr="Изображение выглядит как текст, игрушка, автомоби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548E1D84-1082-423D-990E-57F4CECBA2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22" r="34478"/>
          <a:stretch/>
        </p:blipFill>
        <p:spPr>
          <a:xfrm>
            <a:off x="8774747" y="3375046"/>
            <a:ext cx="3276876" cy="3348762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  <p:pic>
        <p:nvPicPr>
          <p:cNvPr id="8" name="Рисунок 8">
            <a:extLst>
              <a:ext uri="{FF2B5EF4-FFF2-40B4-BE49-F238E27FC236}">
                <a16:creationId xmlns="" xmlns:a16="http://schemas.microsoft.com/office/drawing/2014/main" id="{101F4A15-3980-443F-8B84-7C54C28652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2"/>
          <a:stretch/>
        </p:blipFill>
        <p:spPr>
          <a:xfrm>
            <a:off x="8915922" y="125261"/>
            <a:ext cx="2986198" cy="3000575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</p:spPr>
      </p:pic>
      <p:pic>
        <p:nvPicPr>
          <p:cNvPr id="5" name="Рисунок 5" descr="Изображение выглядит как спаль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5E899413-A639-4836-ABC9-C2A7C3AAF2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87" r="12347" b="2"/>
          <a:stretch/>
        </p:blipFill>
        <p:spPr>
          <a:xfrm>
            <a:off x="150457" y="3717704"/>
            <a:ext cx="3449040" cy="3017472"/>
          </a:xfrm>
          <a:custGeom>
            <a:avLst/>
            <a:gdLst/>
            <a:ahLst/>
            <a:cxnLst/>
            <a:rect l="l" t="t" r="r" b="b"/>
            <a:pathLst>
              <a:path w="3316319" h="2932666">
                <a:moveTo>
                  <a:pt x="1660595" y="0"/>
                </a:moveTo>
                <a:lnTo>
                  <a:pt x="3316319" y="0"/>
                </a:lnTo>
                <a:lnTo>
                  <a:pt x="3316319" y="1646632"/>
                </a:lnTo>
                <a:cubicBezTo>
                  <a:pt x="3316319" y="2159685"/>
                  <a:pt x="3081083" y="2618091"/>
                  <a:pt x="2712021" y="2920995"/>
                </a:cubicBezTo>
                <a:lnTo>
                  <a:pt x="2696327" y="2932666"/>
                </a:lnTo>
                <a:lnTo>
                  <a:pt x="0" y="2932666"/>
                </a:lnTo>
                <a:lnTo>
                  <a:pt x="0" y="1651476"/>
                </a:lnTo>
                <a:cubicBezTo>
                  <a:pt x="0" y="739381"/>
                  <a:pt x="743464" y="0"/>
                  <a:pt x="1660595" y="0"/>
                </a:cubicBezTo>
                <a:close/>
              </a:path>
            </a:pathLst>
          </a:custGeom>
        </p:spPr>
      </p:pic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75A3718-FB62-4907-BAE1-051F7F369D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37" r="15962" b="-2"/>
          <a:stretch/>
        </p:blipFill>
        <p:spPr>
          <a:xfrm>
            <a:off x="215781" y="251877"/>
            <a:ext cx="3328085" cy="3342460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4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7001">
        <p14:warp dir="in"/>
      </p:transition>
    </mc:Choice>
    <mc:Fallback xmlns="">
      <p:transition spd="slow" advTm="7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ackground Fill">
            <a:extLst>
              <a:ext uri="{FF2B5EF4-FFF2-40B4-BE49-F238E27FC236}">
                <a16:creationId xmlns="" xmlns:a16="http://schemas.microsoft.com/office/drawing/2014/main" id="{681F9FCB-1E38-43E9-8567-6292F48420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olor Fill">
            <a:extLst>
              <a:ext uri="{FF2B5EF4-FFF2-40B4-BE49-F238E27FC236}">
                <a16:creationId xmlns="" xmlns:a16="http://schemas.microsoft.com/office/drawing/2014/main" id="{774C59F6-927E-4017-B42A-7B08AAE14C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ure">
            <a:extLst>
              <a:ext uri="{FF2B5EF4-FFF2-40B4-BE49-F238E27FC236}">
                <a16:creationId xmlns="" xmlns:a16="http://schemas.microsoft.com/office/drawing/2014/main" id="{064CAD89-5878-4459-A99B-CF8550B252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94EDEB5-1997-4C80-B4FB-8BE063E14D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7750" y="4648119"/>
            <a:ext cx="12196564" cy="2214853"/>
            <a:chOff x="-7750" y="4648119"/>
            <a:chExt cx="12196564" cy="2214853"/>
          </a:xfrm>
        </p:grpSpPr>
        <p:sp>
          <p:nvSpPr>
            <p:cNvPr id="14" name="Graphic 9">
              <a:extLst>
                <a:ext uri="{FF2B5EF4-FFF2-40B4-BE49-F238E27FC236}">
                  <a16:creationId xmlns="" xmlns:a16="http://schemas.microsoft.com/office/drawing/2014/main" id="{3D9CE55D-D24E-4FB6-8A08-A2E92BA9BD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-7750" y="5288896"/>
              <a:ext cx="1574076" cy="157407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8F4EEE36-46C2-4F59-8DEE-CF8EFB4F19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55540" y="4914495"/>
              <a:ext cx="146424" cy="1464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="" xmlns:a16="http://schemas.microsoft.com/office/drawing/2014/main" id="{21D55103-D0B5-4D7E-9C95-B9C642C6393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852362" y="4807292"/>
              <a:ext cx="1574076" cy="157407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1">
                  <a:lumMod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Graphic 9">
              <a:extLst>
                <a:ext uri="{FF2B5EF4-FFF2-40B4-BE49-F238E27FC236}">
                  <a16:creationId xmlns="" xmlns:a16="http://schemas.microsoft.com/office/drawing/2014/main" id="{1A43BB1F-9FA1-4CB3-9845-2EAE7AAF53C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9010343" y="4648119"/>
              <a:ext cx="2208912" cy="22089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Graphic 9">
              <a:extLst>
                <a:ext uri="{FF2B5EF4-FFF2-40B4-BE49-F238E27FC236}">
                  <a16:creationId xmlns="" xmlns:a16="http://schemas.microsoft.com/office/drawing/2014/main" id="{C6F84F98-94B5-48AC-B327-0C37C1BC775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9146496" y="4804469"/>
              <a:ext cx="1941285" cy="194128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D623E1EB-630B-4610-8AE8-C7B2EF25E89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932268" y="6414763"/>
              <a:ext cx="1492406" cy="445044"/>
            </a:xfrm>
            <a:custGeom>
              <a:avLst/>
              <a:gdLst>
                <a:gd name="connsiteX0" fmla="*/ 1024272 w 2163589"/>
                <a:gd name="connsiteY0" fmla="*/ 0 h 645194"/>
                <a:gd name="connsiteX1" fmla="*/ 2163589 w 2163589"/>
                <a:gd name="connsiteY1" fmla="*/ 0 h 645194"/>
                <a:gd name="connsiteX2" fmla="*/ 2163589 w 2163589"/>
                <a:gd name="connsiteY2" fmla="*/ 645194 h 645194"/>
                <a:gd name="connsiteX3" fmla="*/ 0 w 2163589"/>
                <a:gd name="connsiteY3" fmla="*/ 645194 h 645194"/>
                <a:gd name="connsiteX4" fmla="*/ 76751 w 2163589"/>
                <a:gd name="connsiteY4" fmla="*/ 503789 h 645194"/>
                <a:gd name="connsiteX5" fmla="*/ 1024272 w 2163589"/>
                <a:gd name="connsiteY5" fmla="*/ 0 h 64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589" h="645194">
                  <a:moveTo>
                    <a:pt x="1024272" y="0"/>
                  </a:moveTo>
                  <a:lnTo>
                    <a:pt x="2163589" y="0"/>
                  </a:lnTo>
                  <a:lnTo>
                    <a:pt x="2163589" y="645194"/>
                  </a:lnTo>
                  <a:lnTo>
                    <a:pt x="0" y="645194"/>
                  </a:lnTo>
                  <a:lnTo>
                    <a:pt x="76751" y="503789"/>
                  </a:lnTo>
                  <a:cubicBezTo>
                    <a:pt x="282096" y="199838"/>
                    <a:pt x="629843" y="0"/>
                    <a:pt x="1024272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207F543E-C32D-465A-9489-9F2A104E31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19255" y="5528841"/>
              <a:ext cx="969559" cy="1330964"/>
            </a:xfrm>
            <a:custGeom>
              <a:avLst/>
              <a:gdLst>
                <a:gd name="connsiteX0" fmla="*/ 636044 w 1068022"/>
                <a:gd name="connsiteY0" fmla="*/ 0 h 1392461"/>
                <a:gd name="connsiteX1" fmla="*/ 954067 w 1068022"/>
                <a:gd name="connsiteY1" fmla="*/ 283924 h 1392461"/>
                <a:gd name="connsiteX2" fmla="*/ 1068022 w 1068022"/>
                <a:gd name="connsiteY2" fmla="*/ 423925 h 1392461"/>
                <a:gd name="connsiteX3" fmla="*/ 1068022 w 1068022"/>
                <a:gd name="connsiteY3" fmla="*/ 1392461 h 1392461"/>
                <a:gd name="connsiteX4" fmla="*/ 127703 w 1068022"/>
                <a:gd name="connsiteY4" fmla="*/ 1392461 h 1392461"/>
                <a:gd name="connsiteX5" fmla="*/ 99382 w 1068022"/>
                <a:gd name="connsiteY5" fmla="*/ 1346683 h 1392461"/>
                <a:gd name="connsiteX6" fmla="*/ 0 w 1068022"/>
                <a:gd name="connsiteY6" fmla="*/ 969366 h 1392461"/>
                <a:gd name="connsiteX7" fmla="*/ 636044 w 1068022"/>
                <a:gd name="connsiteY7" fmla="*/ 0 h 139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8022" h="1392461">
                  <a:moveTo>
                    <a:pt x="636044" y="0"/>
                  </a:moveTo>
                  <a:cubicBezTo>
                    <a:pt x="636044" y="0"/>
                    <a:pt x="795055" y="108502"/>
                    <a:pt x="954067" y="283924"/>
                  </a:cubicBezTo>
                  <a:lnTo>
                    <a:pt x="1068022" y="423925"/>
                  </a:lnTo>
                  <a:lnTo>
                    <a:pt x="1068022" y="1392461"/>
                  </a:lnTo>
                  <a:lnTo>
                    <a:pt x="127703" y="1392461"/>
                  </a:lnTo>
                  <a:lnTo>
                    <a:pt x="99382" y="1346683"/>
                  </a:lnTo>
                  <a:cubicBezTo>
                    <a:pt x="39753" y="1230710"/>
                    <a:pt x="0" y="1103205"/>
                    <a:pt x="0" y="969366"/>
                  </a:cubicBezTo>
                  <a:cubicBezTo>
                    <a:pt x="0" y="434008"/>
                    <a:pt x="636044" y="0"/>
                    <a:pt x="6360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Рисунок 4" descr="Изображение выглядит как внешний, дерево, снег&#10;&#10;Автоматически созданное описание">
            <a:extLst>
              <a:ext uri="{FF2B5EF4-FFF2-40B4-BE49-F238E27FC236}">
                <a16:creationId xmlns="" xmlns:a16="http://schemas.microsoft.com/office/drawing/2014/main" id="{7A3F592A-B30C-4EC6-BDA1-C4699BE50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549" y="2822276"/>
            <a:ext cx="2642560" cy="3571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3" descr="Изображение выглядит как внешний, снег, дерево, транспор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16ECA8C-3B70-4410-AC26-293071AB6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73" y="349370"/>
            <a:ext cx="2513163" cy="33556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8" descr="Изображение выглядит как внешний, человек, природа, снег&#10;&#10;Автоматически созданное описание">
            <a:extLst>
              <a:ext uri="{FF2B5EF4-FFF2-40B4-BE49-F238E27FC236}">
                <a16:creationId xmlns="" xmlns:a16="http://schemas.microsoft.com/office/drawing/2014/main" id="{7A9B1367-F191-457C-B8D5-A0269DD6D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078" y="205596"/>
            <a:ext cx="3045126" cy="4060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23175F6-D73B-4EFE-A45B-7CAC18A1CB81}"/>
              </a:ext>
            </a:extLst>
          </p:cNvPr>
          <p:cNvSpPr txBox="1"/>
          <p:nvPr/>
        </p:nvSpPr>
        <p:spPr>
          <a:xfrm>
            <a:off x="7383314" y="209010"/>
            <a:ext cx="455474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>
                <a:latin typeface="Cambria"/>
                <a:ea typeface="Cambria"/>
              </a:rPr>
              <a:t>Помни правила простые, </a:t>
            </a:r>
            <a:endParaRPr lang="ru-RU" dirty="0">
              <a:latin typeface="Cambria"/>
              <a:ea typeface="Cambria"/>
            </a:endParaRPr>
          </a:p>
          <a:p>
            <a:pPr algn="ctr"/>
            <a:r>
              <a:rPr lang="ru-RU" sz="2000" b="1" dirty="0">
                <a:latin typeface="Cambria"/>
                <a:ea typeface="Cambria"/>
              </a:rPr>
              <a:t>Как и дважды два – четыре.</a:t>
            </a:r>
          </a:p>
          <a:p>
            <a:pPr algn="ctr"/>
            <a:r>
              <a:rPr lang="ru-RU" sz="2000" b="1" dirty="0">
                <a:latin typeface="Cambria"/>
                <a:ea typeface="Cambria"/>
              </a:rPr>
              <a:t>Ты опасность избегай-</a:t>
            </a:r>
          </a:p>
          <a:p>
            <a:pPr algn="ctr"/>
            <a:r>
              <a:rPr lang="ru-RU" sz="2000" b="1" dirty="0">
                <a:latin typeface="Cambria"/>
                <a:ea typeface="Cambria"/>
              </a:rPr>
              <a:t>У дороги - не играй!</a:t>
            </a:r>
          </a:p>
          <a:p>
            <a:pPr algn="ctr"/>
            <a:endParaRPr lang="ru-RU" sz="2000" b="1" dirty="0">
              <a:latin typeface="Cambria"/>
              <a:ea typeface="Cambria"/>
            </a:endParaRPr>
          </a:p>
          <a:p>
            <a:pPr algn="ctr"/>
            <a:r>
              <a:rPr lang="ru-RU" sz="2000" b="1" dirty="0">
                <a:latin typeface="Cambria"/>
                <a:ea typeface="Cambria"/>
              </a:rPr>
              <a:t>Машины очень быстрый ход-</a:t>
            </a:r>
          </a:p>
          <a:p>
            <a:pPr algn="ctr"/>
            <a:r>
              <a:rPr lang="ru-RU" sz="2000" b="1" dirty="0">
                <a:latin typeface="Cambria"/>
                <a:ea typeface="Cambria"/>
              </a:rPr>
              <a:t>И неизвестен событий поворот!</a:t>
            </a:r>
          </a:p>
          <a:p>
            <a:pPr algn="ctr"/>
            <a:r>
              <a:rPr lang="ru-RU" sz="2000" b="1" dirty="0">
                <a:latin typeface="Cambria"/>
                <a:ea typeface="Cambria"/>
              </a:rPr>
              <a:t>Когда гулять пойдешь во двор,</a:t>
            </a:r>
          </a:p>
          <a:p>
            <a:pPr algn="ctr"/>
            <a:r>
              <a:rPr lang="ru-RU" sz="2000" b="1" dirty="0">
                <a:latin typeface="Cambria"/>
                <a:ea typeface="Cambria"/>
              </a:rPr>
              <a:t>Не выходи  ты за забор!</a:t>
            </a:r>
          </a:p>
        </p:txBody>
      </p:sp>
      <p:pic>
        <p:nvPicPr>
          <p:cNvPr id="7" name="Рисунок 7" descr="Изображение выглядит как внешний, снег, дерево, приро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C1DBCCB-96EA-46CF-B94F-9A74633C1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1040" y="3066691"/>
            <a:ext cx="2498786" cy="33269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649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0949">
        <p:checker/>
      </p:transition>
    </mc:Choice>
    <mc:Fallback xmlns="">
      <p:transition spd="slow" advTm="10949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3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25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7" name="Background Fill">
            <a:extLst>
              <a:ext uri="{FF2B5EF4-FFF2-40B4-BE49-F238E27FC236}">
                <a16:creationId xmlns="" xmlns:a16="http://schemas.microsoft.com/office/drawing/2014/main" id="{FAFB3478-4AEC-431E-93B2-1593839C16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olor Fill">
            <a:extLst>
              <a:ext uri="{FF2B5EF4-FFF2-40B4-BE49-F238E27FC236}">
                <a16:creationId xmlns="" xmlns:a16="http://schemas.microsoft.com/office/drawing/2014/main" id="{3FFB0B4B-B126-43E0-A25C-BA56343325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417E557E-E7DD-47B3-A7EF-D5780E5A03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062117" y="2410097"/>
            <a:ext cx="3129883" cy="4447903"/>
            <a:chOff x="9062117" y="2410097"/>
            <a:chExt cx="3129883" cy="4447903"/>
          </a:xfrm>
        </p:grpSpPr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2401D6FE-AF17-44FD-AB06-8DD35A9C68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692107" y="2410097"/>
              <a:ext cx="315283" cy="31528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2C33DA26-BBE4-407D-A499-DE10BF044C6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062117" y="5529444"/>
              <a:ext cx="439469" cy="439469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="" xmlns:a16="http://schemas.microsoft.com/office/drawing/2014/main" id="{8C7932E7-6C1B-457B-AE16-35DF4FD3C7E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801254" y="5861219"/>
              <a:ext cx="2390746" cy="996781"/>
            </a:xfrm>
            <a:custGeom>
              <a:avLst/>
              <a:gdLst>
                <a:gd name="connsiteX0" fmla="*/ 1786859 w 3597678"/>
                <a:gd name="connsiteY0" fmla="*/ 0 h 1499991"/>
                <a:gd name="connsiteX1" fmla="*/ 3597678 w 3597678"/>
                <a:gd name="connsiteY1" fmla="*/ 0 h 1499991"/>
                <a:gd name="connsiteX2" fmla="*/ 3597678 w 3597678"/>
                <a:gd name="connsiteY2" fmla="*/ 1499991 h 1499991"/>
                <a:gd name="connsiteX3" fmla="*/ 0 w 3597678"/>
                <a:gd name="connsiteY3" fmla="*/ 1499991 h 1499991"/>
                <a:gd name="connsiteX4" fmla="*/ 7610 w 3597678"/>
                <a:gd name="connsiteY4" fmla="*/ 1450127 h 1499991"/>
                <a:gd name="connsiteX5" fmla="*/ 1786859 w 3597678"/>
                <a:gd name="connsiteY5" fmla="*/ 0 h 1499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97678" h="1499991">
                  <a:moveTo>
                    <a:pt x="1786859" y="0"/>
                  </a:moveTo>
                  <a:lnTo>
                    <a:pt x="3597678" y="0"/>
                  </a:lnTo>
                  <a:lnTo>
                    <a:pt x="3597678" y="1499991"/>
                  </a:lnTo>
                  <a:lnTo>
                    <a:pt x="0" y="1499991"/>
                  </a:lnTo>
                  <a:lnTo>
                    <a:pt x="7610" y="1450127"/>
                  </a:lnTo>
                  <a:cubicBezTo>
                    <a:pt x="176957" y="622534"/>
                    <a:pt x="909198" y="0"/>
                    <a:pt x="1786859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Texture">
            <a:extLst>
              <a:ext uri="{FF2B5EF4-FFF2-40B4-BE49-F238E27FC236}">
                <a16:creationId xmlns="" xmlns:a16="http://schemas.microsoft.com/office/drawing/2014/main" id="{2E922E9E-A29B-4164-A634-B718A43369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F1D00EB9-3A89-409A-AC1F-125FBB84E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56" r="-5" b="7869"/>
          <a:stretch/>
        </p:blipFill>
        <p:spPr>
          <a:xfrm>
            <a:off x="136641" y="100643"/>
            <a:ext cx="3402654" cy="2798284"/>
          </a:xfrm>
          <a:custGeom>
            <a:avLst/>
            <a:gdLst/>
            <a:ahLst/>
            <a:cxnLst/>
            <a:rect l="l" t="t" r="r" b="b"/>
            <a:pathLst>
              <a:path w="3499900" h="2866566">
                <a:moveTo>
                  <a:pt x="0" y="0"/>
                </a:moveTo>
                <a:lnTo>
                  <a:pt x="3095700" y="0"/>
                </a:lnTo>
                <a:lnTo>
                  <a:pt x="3099713" y="4416"/>
                </a:lnTo>
                <a:cubicBezTo>
                  <a:pt x="3349719" y="307354"/>
                  <a:pt x="3499900" y="695730"/>
                  <a:pt x="3499900" y="1119186"/>
                </a:cubicBezTo>
                <a:lnTo>
                  <a:pt x="3499900" y="2866566"/>
                </a:lnTo>
                <a:lnTo>
                  <a:pt x="1752520" y="2866566"/>
                </a:lnTo>
                <a:cubicBezTo>
                  <a:pt x="784620" y="2866566"/>
                  <a:pt x="0" y="2081946"/>
                  <a:pt x="0" y="1114046"/>
                </a:cubicBezTo>
                <a:close/>
              </a:path>
            </a:pathLst>
          </a:custGeom>
        </p:spPr>
      </p:pic>
      <p:pic>
        <p:nvPicPr>
          <p:cNvPr id="7" name="Рисунок 7">
            <a:extLst>
              <a:ext uri="{FF2B5EF4-FFF2-40B4-BE49-F238E27FC236}">
                <a16:creationId xmlns="" xmlns:a16="http://schemas.microsoft.com/office/drawing/2014/main" id="{E52D6E67-2557-4AAC-924B-87DA856690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4" r="870" b="1"/>
          <a:stretch/>
        </p:blipFill>
        <p:spPr>
          <a:xfrm>
            <a:off x="8439141" y="100643"/>
            <a:ext cx="3363374" cy="3015083"/>
          </a:xfrm>
          <a:custGeom>
            <a:avLst/>
            <a:gdLst/>
            <a:ahLst/>
            <a:cxnLst/>
            <a:rect l="l" t="t" r="r" b="b"/>
            <a:pathLst>
              <a:path w="2981025" h="2720896">
                <a:moveTo>
                  <a:pt x="651328" y="0"/>
                </a:moveTo>
                <a:lnTo>
                  <a:pt x="2981025" y="0"/>
                </a:lnTo>
                <a:lnTo>
                  <a:pt x="2981025" y="1228194"/>
                </a:lnTo>
                <a:cubicBezTo>
                  <a:pt x="2981025" y="2052599"/>
                  <a:pt x="2312728" y="2720896"/>
                  <a:pt x="1488323" y="2720896"/>
                </a:cubicBezTo>
                <a:lnTo>
                  <a:pt x="0" y="2720896"/>
                </a:lnTo>
                <a:lnTo>
                  <a:pt x="0" y="1232572"/>
                </a:lnTo>
                <a:cubicBezTo>
                  <a:pt x="0" y="781726"/>
                  <a:pt x="199869" y="377566"/>
                  <a:pt x="515836" y="103866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3C2C420-191F-45E9-9173-C0ADB7DE2F6F}"/>
              </a:ext>
            </a:extLst>
          </p:cNvPr>
          <p:cNvSpPr txBox="1"/>
          <p:nvPr/>
        </p:nvSpPr>
        <p:spPr>
          <a:xfrm>
            <a:off x="3045126" y="2311503"/>
            <a:ext cx="5814983" cy="331285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Ведь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если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правила</a:t>
            </a:r>
            <a:r>
              <a:rPr lang="en-US" sz="2000" b="1" dirty="0">
                <a:latin typeface="Cambria"/>
                <a:ea typeface="Cambria"/>
              </a:rPr>
              <a:t>  </a:t>
            </a:r>
            <a:r>
              <a:rPr lang="en-US" sz="2000" b="1" dirty="0" err="1">
                <a:latin typeface="Cambria"/>
                <a:ea typeface="Cambria"/>
              </a:rPr>
              <a:t>ты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соблюдаешь</a:t>
            </a:r>
            <a:r>
              <a:rPr lang="en-US" sz="2000" b="1" dirty="0">
                <a:latin typeface="Cambria"/>
                <a:ea typeface="Cambria"/>
              </a:rPr>
              <a:t>,</a:t>
            </a:r>
            <a:endParaRPr lang="ru-RU" sz="2000" b="1" dirty="0">
              <a:latin typeface="Cambria"/>
              <a:ea typeface="Cambri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Cambria"/>
                <a:ea typeface="Cambria"/>
              </a:rPr>
              <a:t>И </a:t>
            </a:r>
            <a:r>
              <a:rPr lang="en-US" sz="2000" b="1" dirty="0" err="1">
                <a:latin typeface="Cambria"/>
                <a:ea typeface="Cambria"/>
              </a:rPr>
              <a:t>никогда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не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нарушаешь</a:t>
            </a:r>
            <a:r>
              <a:rPr lang="en-US" sz="2000" b="1" dirty="0">
                <a:latin typeface="Cambria"/>
                <a:ea typeface="Cambria"/>
              </a:rPr>
              <a:t>,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Тогда</a:t>
            </a:r>
            <a:r>
              <a:rPr lang="en-US" sz="2000" b="1" dirty="0">
                <a:latin typeface="Cambria"/>
                <a:ea typeface="Cambria"/>
              </a:rPr>
              <a:t> и </a:t>
            </a:r>
            <a:r>
              <a:rPr lang="en-US" sz="2000" b="1" dirty="0" err="1">
                <a:latin typeface="Cambria"/>
                <a:ea typeface="Cambria"/>
              </a:rPr>
              <a:t>мамы</a:t>
            </a:r>
            <a:r>
              <a:rPr lang="en-US" sz="2000" b="1" dirty="0">
                <a:latin typeface="Cambria"/>
                <a:ea typeface="Cambria"/>
              </a:rPr>
              <a:t>, </a:t>
            </a:r>
            <a:r>
              <a:rPr lang="en-US" sz="2000" b="1" dirty="0" err="1">
                <a:latin typeface="Cambria"/>
                <a:ea typeface="Cambria"/>
              </a:rPr>
              <a:t>папы</a:t>
            </a:r>
            <a:r>
              <a:rPr lang="en-US" sz="2000" b="1" dirty="0">
                <a:latin typeface="Cambria"/>
                <a:ea typeface="Cambria"/>
              </a:rPr>
              <a:t> - </a:t>
            </a:r>
            <a:r>
              <a:rPr lang="en-US" sz="2000" b="1" dirty="0" err="1">
                <a:latin typeface="Cambria"/>
                <a:ea typeface="Cambria"/>
              </a:rPr>
              <a:t>все</a:t>
            </a:r>
            <a:endParaRPr lang="en-US" sz="2000" b="1" dirty="0">
              <a:latin typeface="Cambria"/>
              <a:ea typeface="Cambri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>
                <a:latin typeface="Cambria"/>
                <a:ea typeface="Cambria"/>
              </a:rPr>
              <a:t>Будут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рады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зимней</a:t>
            </a:r>
            <a:r>
              <a:rPr lang="en-US" sz="2000" b="1" dirty="0">
                <a:latin typeface="Cambria"/>
                <a:ea typeface="Cambria"/>
              </a:rPr>
              <a:t> </a:t>
            </a:r>
            <a:r>
              <a:rPr lang="en-US" sz="2000" b="1" dirty="0" err="1">
                <a:latin typeface="Cambria"/>
                <a:ea typeface="Cambria"/>
              </a:rPr>
              <a:t>игре</a:t>
            </a:r>
            <a:r>
              <a:rPr lang="en-US" sz="2000" b="1" dirty="0">
                <a:latin typeface="Cambria"/>
                <a:ea typeface="Cambria"/>
              </a:rPr>
              <a:t>.</a:t>
            </a:r>
          </a:p>
        </p:txBody>
      </p:sp>
      <p:pic>
        <p:nvPicPr>
          <p:cNvPr id="8" name="Рисунок 8" descr="Изображение выглядит как игруш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548DB2E-18BE-4554-AB63-EB0719095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7" r="645" b="2"/>
          <a:stretch/>
        </p:blipFill>
        <p:spPr>
          <a:xfrm>
            <a:off x="412919" y="3249722"/>
            <a:ext cx="3374386" cy="3403140"/>
          </a:xfrm>
          <a:custGeom>
            <a:avLst/>
            <a:gdLst/>
            <a:ahLst/>
            <a:cxnLst/>
            <a:rect l="l" t="t" r="r" b="b"/>
            <a:pathLst>
              <a:path w="1946957" h="1946957">
                <a:moveTo>
                  <a:pt x="974908" y="0"/>
                </a:moveTo>
                <a:lnTo>
                  <a:pt x="1946957" y="0"/>
                </a:lnTo>
                <a:lnTo>
                  <a:pt x="1946957" y="972049"/>
                </a:lnTo>
                <a:cubicBezTo>
                  <a:pt x="1946957" y="1510482"/>
                  <a:pt x="1510481" y="1946957"/>
                  <a:pt x="972049" y="1946957"/>
                </a:cubicBezTo>
                <a:lnTo>
                  <a:pt x="0" y="1946957"/>
                </a:lnTo>
                <a:lnTo>
                  <a:pt x="0" y="974909"/>
                </a:lnTo>
                <a:cubicBezTo>
                  <a:pt x="0" y="436476"/>
                  <a:pt x="436475" y="0"/>
                  <a:pt x="974908" y="0"/>
                </a:cubicBezTo>
                <a:close/>
              </a:path>
            </a:pathLst>
          </a:cu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63FB6EB8-CF8B-42CE-8AF0-A36286A9C9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02" r="16799" b="1"/>
          <a:stretch/>
        </p:blipFill>
        <p:spPr>
          <a:xfrm>
            <a:off x="8439140" y="3244644"/>
            <a:ext cx="3422180" cy="3422179"/>
          </a:xfrm>
          <a:custGeom>
            <a:avLst/>
            <a:gdLst/>
            <a:ahLst/>
            <a:cxnLst/>
            <a:rect l="l" t="t" r="r" b="b"/>
            <a:pathLst>
              <a:path w="3646992" h="3646991">
                <a:moveTo>
                  <a:pt x="0" y="0"/>
                </a:moveTo>
                <a:lnTo>
                  <a:pt x="1820818" y="0"/>
                </a:lnTo>
                <a:cubicBezTo>
                  <a:pt x="2829397" y="0"/>
                  <a:pt x="3646992" y="817595"/>
                  <a:pt x="3646992" y="1826174"/>
                </a:cubicBezTo>
                <a:lnTo>
                  <a:pt x="3646992" y="3646991"/>
                </a:lnTo>
                <a:lnTo>
                  <a:pt x="1826174" y="3646991"/>
                </a:lnTo>
                <a:cubicBezTo>
                  <a:pt x="817595" y="3646991"/>
                  <a:pt x="0" y="2829396"/>
                  <a:pt x="0" y="1820817"/>
                </a:cubicBez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26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56">
        <p:circle/>
      </p:transition>
    </mc:Choice>
    <mc:Fallback xmlns="">
      <p:transition spd="slow" advTm="37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6">
            <a:extLst>
              <a:ext uri="{FF2B5EF4-FFF2-40B4-BE49-F238E27FC236}">
                <a16:creationId xmlns="" xmlns:a16="http://schemas.microsoft.com/office/drawing/2014/main" id="{0F358BAA-9C8A-4E17-BAD8-32FD6FFEA7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Color Fill">
            <a:extLst>
              <a:ext uri="{FF2B5EF4-FFF2-40B4-BE49-F238E27FC236}">
                <a16:creationId xmlns="" xmlns:a16="http://schemas.microsoft.com/office/drawing/2014/main" id="{4D6F41A4-BEE3-4935-9371-4ADEA67A22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6" name="Group 10">
            <a:extLst>
              <a:ext uri="{FF2B5EF4-FFF2-40B4-BE49-F238E27FC236}">
                <a16:creationId xmlns="" xmlns:a16="http://schemas.microsoft.com/office/drawing/2014/main" id="{7726F010-956A-40BC-8A1F-8002DC729B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D386E468-0048-46C4-ADDD-FBE7A6AE9F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C5B35ED4-0C31-4C8C-A45E-6A3EDEAB286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B40A1EF3-FA93-48F4-9F82-BC0C796357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A985F09D-6969-44D0-B04F-4EDE0FEDAF6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="" xmlns:a16="http://schemas.microsoft.com/office/drawing/2014/main" id="{003913A0-A3C0-4ED8-8920-318068FBC4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57" name="Texture">
            <a:extLst>
              <a:ext uri="{FF2B5EF4-FFF2-40B4-BE49-F238E27FC236}">
                <a16:creationId xmlns="" xmlns:a16="http://schemas.microsoft.com/office/drawing/2014/main" id="{7FE1D329-7CB2-4DF5-B0C0-36DD19EBC6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8" name="Background Fill">
            <a:extLst>
              <a:ext uri="{FF2B5EF4-FFF2-40B4-BE49-F238E27FC236}">
                <a16:creationId xmlns="" xmlns:a16="http://schemas.microsoft.com/office/drawing/2014/main" id="{8C8EF8BB-CAC8-44D6-ADC2-B3CC883F41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olor Fill">
            <a:extLst>
              <a:ext uri="{FF2B5EF4-FFF2-40B4-BE49-F238E27FC236}">
                <a16:creationId xmlns="" xmlns:a16="http://schemas.microsoft.com/office/drawing/2014/main" id="{2E96E8E9-B5CE-4ECC-AD53-D33EBB636A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0" name="Group 23">
            <a:extLst>
              <a:ext uri="{FF2B5EF4-FFF2-40B4-BE49-F238E27FC236}">
                <a16:creationId xmlns="" xmlns:a16="http://schemas.microsoft.com/office/drawing/2014/main" id="{0D5DA521-8DEF-44F1-AE21-17727E9A3F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-7750" y="3759056"/>
            <a:ext cx="12211115" cy="3100791"/>
            <a:chOff x="-7750" y="3759056"/>
            <a:chExt cx="12211115" cy="3100791"/>
          </a:xfrm>
        </p:grpSpPr>
        <p:sp>
          <p:nvSpPr>
            <p:cNvPr id="25" name="Graphic 18">
              <a:extLst>
                <a:ext uri="{FF2B5EF4-FFF2-40B4-BE49-F238E27FC236}">
                  <a16:creationId xmlns="" xmlns:a16="http://schemas.microsoft.com/office/drawing/2014/main" id="{BBDA0A32-EADE-4D73-8585-32ADB2303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3390360" y="3942525"/>
              <a:ext cx="1619244" cy="2467813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9">
              <a:extLst>
                <a:ext uri="{FF2B5EF4-FFF2-40B4-BE49-F238E27FC236}">
                  <a16:creationId xmlns="" xmlns:a16="http://schemas.microsoft.com/office/drawing/2014/main" id="{F6FEBF2F-7CC6-408C-AA4C-A45AE7DC10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-7750" y="3759056"/>
              <a:ext cx="3100791" cy="310079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lIns="91440" tIns="45720" rIns="91440" bIns="45720" rtlCol="0" anchor="ctr"/>
            <a:lstStyle/>
            <a:p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F1CEE7F3-E727-423D-B141-6BD39479E4F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33295" y="4014948"/>
              <a:ext cx="511015" cy="5131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7AE8879C-3928-47CE-97A9-84870B98A39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7759546" y="4421992"/>
              <a:ext cx="212276" cy="2122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Graphic 9">
              <a:extLst>
                <a:ext uri="{FF2B5EF4-FFF2-40B4-BE49-F238E27FC236}">
                  <a16:creationId xmlns="" xmlns:a16="http://schemas.microsoft.com/office/drawing/2014/main" id="{5B1D1DFA-7B2A-4299-8076-A9E5C7D9E3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266038" y="3795475"/>
              <a:ext cx="2281987" cy="228198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1">
                  <a:lumMod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2F6D6166-CE61-4972-9386-1D955A73A4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11383411" y="4030194"/>
              <a:ext cx="819954" cy="995873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1">
                  <a:lumMod val="40000"/>
                  <a:lumOff val="6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31" name="Graphic 9">
              <a:extLst>
                <a:ext uri="{FF2B5EF4-FFF2-40B4-BE49-F238E27FC236}">
                  <a16:creationId xmlns="" xmlns:a16="http://schemas.microsoft.com/office/drawing/2014/main" id="{E8B65DF6-AF48-4572-811B-4A0AFE0EEC9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8029575" y="3817817"/>
              <a:ext cx="3036177" cy="303617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9">
              <a:extLst>
                <a:ext uri="{FF2B5EF4-FFF2-40B4-BE49-F238E27FC236}">
                  <a16:creationId xmlns="" xmlns:a16="http://schemas.microsoft.com/office/drawing/2014/main" id="{4B9C1407-9F36-4DD7-9C50-5DA427B541E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>
              <a:off x="8192339" y="3965010"/>
              <a:ext cx="2710066" cy="271006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="" xmlns:a16="http://schemas.microsoft.com/office/drawing/2014/main" id="{37567441-36EE-4BD2-844B-FDDE682EE99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5375869" y="6210300"/>
              <a:ext cx="2163589" cy="645194"/>
            </a:xfrm>
            <a:custGeom>
              <a:avLst/>
              <a:gdLst>
                <a:gd name="connsiteX0" fmla="*/ 1024272 w 2163589"/>
                <a:gd name="connsiteY0" fmla="*/ 0 h 645194"/>
                <a:gd name="connsiteX1" fmla="*/ 2163589 w 2163589"/>
                <a:gd name="connsiteY1" fmla="*/ 0 h 645194"/>
                <a:gd name="connsiteX2" fmla="*/ 2163589 w 2163589"/>
                <a:gd name="connsiteY2" fmla="*/ 645194 h 645194"/>
                <a:gd name="connsiteX3" fmla="*/ 0 w 2163589"/>
                <a:gd name="connsiteY3" fmla="*/ 645194 h 645194"/>
                <a:gd name="connsiteX4" fmla="*/ 76751 w 2163589"/>
                <a:gd name="connsiteY4" fmla="*/ 503789 h 645194"/>
                <a:gd name="connsiteX5" fmla="*/ 1024272 w 2163589"/>
                <a:gd name="connsiteY5" fmla="*/ 0 h 64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589" h="645194">
                  <a:moveTo>
                    <a:pt x="1024272" y="0"/>
                  </a:moveTo>
                  <a:lnTo>
                    <a:pt x="2163589" y="0"/>
                  </a:lnTo>
                  <a:lnTo>
                    <a:pt x="2163589" y="645194"/>
                  </a:lnTo>
                  <a:lnTo>
                    <a:pt x="0" y="645194"/>
                  </a:lnTo>
                  <a:lnTo>
                    <a:pt x="76751" y="503789"/>
                  </a:lnTo>
                  <a:cubicBezTo>
                    <a:pt x="282096" y="199838"/>
                    <a:pt x="629843" y="0"/>
                    <a:pt x="1024272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1" name="Texture">
            <a:extLst>
              <a:ext uri="{FF2B5EF4-FFF2-40B4-BE49-F238E27FC236}">
                <a16:creationId xmlns="" xmlns:a16="http://schemas.microsoft.com/office/drawing/2014/main" id="{64124455-3919-4F24-82F0-1269DE290B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1E42FC3-C9C3-4D6E-A7DC-A123CA0B28C2}"/>
              </a:ext>
            </a:extLst>
          </p:cNvPr>
          <p:cNvSpPr txBox="1"/>
          <p:nvPr/>
        </p:nvSpPr>
        <p:spPr>
          <a:xfrm>
            <a:off x="1144041" y="236728"/>
            <a:ext cx="10390339" cy="2941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latin typeface="Cambria"/>
                <a:ea typeface="Cambria"/>
              </a:rPr>
              <a:t>Уважаемые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взрослые</a:t>
            </a:r>
            <a:r>
              <a:rPr lang="en-US" sz="2400" b="1" dirty="0">
                <a:latin typeface="Cambria"/>
                <a:ea typeface="Cambria"/>
              </a:rPr>
              <a:t>! </a:t>
            </a:r>
            <a:endParaRPr lang="ru-RU" dirty="0">
              <a:latin typeface="Cambria"/>
              <a:ea typeface="Cambri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latin typeface="Cambria"/>
                <a:ea typeface="Cambria"/>
              </a:rPr>
              <a:t>Мы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всегда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должны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помнить</a:t>
            </a:r>
            <a:r>
              <a:rPr lang="en-US" sz="2400" b="1" dirty="0">
                <a:latin typeface="Cambria"/>
                <a:ea typeface="Cambria"/>
              </a:rPr>
              <a:t> о </a:t>
            </a:r>
            <a:r>
              <a:rPr lang="en-US" sz="2400" b="1" dirty="0" err="1">
                <a:latin typeface="Cambria"/>
                <a:ea typeface="Cambria"/>
              </a:rPr>
              <a:t>том</a:t>
            </a:r>
            <a:r>
              <a:rPr lang="en-US" sz="2400" b="1" dirty="0">
                <a:latin typeface="Cambria"/>
                <a:ea typeface="Cambria"/>
              </a:rPr>
              <a:t>, </a:t>
            </a:r>
            <a:r>
              <a:rPr lang="en-US" sz="2400" b="1" dirty="0" err="1">
                <a:latin typeface="Cambria"/>
                <a:ea typeface="Cambria"/>
              </a:rPr>
              <a:t>что</a:t>
            </a: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 dirty="0" err="1">
                <a:latin typeface="Cambria"/>
                <a:ea typeface="Cambria"/>
              </a:rPr>
              <a:t>жизнь</a:t>
            </a:r>
            <a:r>
              <a:rPr lang="en-US" sz="2400" b="1" dirty="0">
                <a:latin typeface="Cambria"/>
                <a:ea typeface="Cambria"/>
              </a:rPr>
              <a:t> и </a:t>
            </a:r>
            <a:r>
              <a:rPr lang="en-US" sz="2400" b="1" dirty="0" err="1">
                <a:latin typeface="Cambria"/>
                <a:ea typeface="Cambria"/>
              </a:rPr>
              <a:t>здоровье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наших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детей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зависит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от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нас</a:t>
            </a:r>
            <a:r>
              <a:rPr lang="en-US" sz="2400" b="1" dirty="0">
                <a:latin typeface="Cambria"/>
                <a:ea typeface="Cambria"/>
              </a:rPr>
              <a:t>. </a:t>
            </a:r>
            <a:r>
              <a:rPr lang="en-US" sz="2400" b="1" dirty="0" err="1">
                <a:latin typeface="Cambria"/>
                <a:ea typeface="Cambria"/>
              </a:rPr>
              <a:t>Сегодня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ребенок</a:t>
            </a: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 dirty="0" err="1">
                <a:latin typeface="Cambria"/>
                <a:ea typeface="Cambria"/>
              </a:rPr>
              <a:t>ходит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за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ручку</a:t>
            </a:r>
            <a:r>
              <a:rPr lang="en-US" sz="2400" b="1" dirty="0">
                <a:latin typeface="Cambria"/>
                <a:ea typeface="Cambria"/>
              </a:rPr>
              <a:t> с </a:t>
            </a:r>
            <a:r>
              <a:rPr lang="en-US" sz="2400" b="1" dirty="0" err="1">
                <a:latin typeface="Cambria"/>
                <a:ea typeface="Cambria"/>
              </a:rPr>
              <a:t>мамой</a:t>
            </a:r>
            <a:r>
              <a:rPr lang="en-US" sz="2400" b="1" dirty="0">
                <a:latin typeface="Cambria"/>
                <a:ea typeface="Cambria"/>
              </a:rPr>
              <a:t>, </a:t>
            </a:r>
            <a:r>
              <a:rPr lang="en-US" sz="2400" b="1" dirty="0" err="1">
                <a:latin typeface="Cambria"/>
                <a:ea typeface="Cambria"/>
              </a:rPr>
              <a:t>гуляет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во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дворе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под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присмотром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взрослых</a:t>
            </a:r>
            <a:r>
              <a:rPr lang="en-US" sz="2400" b="1" dirty="0">
                <a:latin typeface="Cambria"/>
                <a:ea typeface="Cambria"/>
              </a:rPr>
              <a:t>, а </a:t>
            </a:r>
            <a:r>
              <a:rPr lang="en-US" sz="2400" b="1" dirty="0" err="1">
                <a:latin typeface="Cambria"/>
                <a:ea typeface="Cambria"/>
              </a:rPr>
              <a:t>завтра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он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уже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станет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самостоятельным</a:t>
            </a:r>
            <a:r>
              <a:rPr lang="en-US" sz="2400" b="1" dirty="0">
                <a:latin typeface="Cambria"/>
                <a:ea typeface="Cambria"/>
              </a:rPr>
              <a:t>. </a:t>
            </a:r>
            <a:r>
              <a:rPr lang="en-US" sz="2400" b="1" dirty="0" err="1">
                <a:latin typeface="Cambria"/>
                <a:ea typeface="Cambria"/>
              </a:rPr>
              <a:t>Поэтому</a:t>
            </a:r>
            <a:r>
              <a:rPr lang="en-US" sz="2400" b="1" dirty="0">
                <a:latin typeface="Cambria"/>
                <a:ea typeface="Cambria"/>
              </a:rPr>
              <a:t>, </a:t>
            </a:r>
            <a:r>
              <a:rPr lang="en-US" sz="2400" b="1" dirty="0" err="1">
                <a:latin typeface="Cambria"/>
                <a:ea typeface="Cambria"/>
              </a:rPr>
              <a:t>безопасность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зимой</a:t>
            </a:r>
            <a:r>
              <a:rPr lang="en-US" sz="2400" b="1" dirty="0">
                <a:latin typeface="Cambria"/>
                <a:ea typeface="Cambria"/>
              </a:rPr>
              <a:t> — </a:t>
            </a:r>
            <a:r>
              <a:rPr lang="en-US" sz="2400" b="1" dirty="0" err="1">
                <a:latin typeface="Cambria"/>
                <a:ea typeface="Cambria"/>
              </a:rPr>
              <a:t>это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очень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важно</a:t>
            </a:r>
            <a:r>
              <a:rPr lang="en-US" sz="2400" b="1" dirty="0">
                <a:latin typeface="Cambria"/>
                <a:ea typeface="Cambria"/>
              </a:rPr>
              <a:t>. 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 dirty="0" err="1">
                <a:latin typeface="Cambria"/>
                <a:ea typeface="Cambria"/>
              </a:rPr>
              <a:t>Постарайтесь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объяснить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важность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соблюдения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правил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безопасносных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игр</a:t>
            </a:r>
            <a:r>
              <a:rPr lang="en-US" sz="2400" b="1" dirty="0">
                <a:latin typeface="Cambria"/>
                <a:ea typeface="Cambria"/>
              </a:rPr>
              <a:t> в </a:t>
            </a:r>
            <a:r>
              <a:rPr lang="en-US" sz="2400" b="1" dirty="0" err="1">
                <a:latin typeface="Cambria"/>
                <a:ea typeface="Cambria"/>
              </a:rPr>
              <a:t>зимний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период</a:t>
            </a: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 dirty="0" err="1">
                <a:latin typeface="Cambria"/>
                <a:ea typeface="Cambria"/>
              </a:rPr>
              <a:t>через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игры</a:t>
            </a:r>
            <a:r>
              <a:rPr lang="en-US" sz="2400" b="1" dirty="0">
                <a:latin typeface="Cambria"/>
                <a:ea typeface="Cambria"/>
              </a:rPr>
              <a:t>, </a:t>
            </a:r>
            <a:r>
              <a:rPr lang="en-US" sz="2400" b="1" dirty="0" err="1">
                <a:latin typeface="Cambria"/>
                <a:ea typeface="Cambria"/>
              </a:rPr>
              <a:t>чтение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художественной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литературы</a:t>
            </a:r>
            <a:r>
              <a:rPr lang="en-US" sz="2400" b="1" dirty="0">
                <a:latin typeface="Cambria"/>
                <a:ea typeface="Cambria"/>
              </a:rPr>
              <a:t>, а </a:t>
            </a:r>
            <a:r>
              <a:rPr lang="en-US" sz="2400" b="1" dirty="0" err="1">
                <a:latin typeface="Cambria"/>
                <a:ea typeface="Cambria"/>
              </a:rPr>
              <a:t>также</a:t>
            </a:r>
            <a:r>
              <a:rPr lang="en-US" sz="2400" b="1" dirty="0">
                <a:latin typeface="Cambria"/>
                <a:ea typeface="Cambria"/>
              </a:rPr>
              <a:t>, </a:t>
            </a:r>
            <a:r>
              <a:rPr lang="en-US" sz="2400" b="1" dirty="0" err="1">
                <a:latin typeface="Cambria"/>
                <a:ea typeface="Cambria"/>
              </a:rPr>
              <a:t>будьте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им</a:t>
            </a:r>
            <a:r>
              <a:rPr lang="en-US" sz="2400" b="1" dirty="0">
                <a:latin typeface="Cambria"/>
                <a:ea typeface="Cambria"/>
              </a:rPr>
              <a:t> </a:t>
            </a:r>
            <a:r>
              <a:rPr lang="en-US" sz="2400" b="1" dirty="0" err="1">
                <a:latin typeface="Cambria"/>
                <a:ea typeface="Cambria"/>
              </a:rPr>
              <a:t>примером</a:t>
            </a:r>
            <a:r>
              <a:rPr lang="en-US" sz="2400" b="1" dirty="0">
                <a:latin typeface="Cambria"/>
                <a:ea typeface="Cambria"/>
              </a:rPr>
              <a:t>.</a:t>
            </a:r>
            <a:endParaRPr lang="en-US" dirty="0">
              <a:latin typeface="Cambria"/>
              <a:ea typeface="Cambria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err="1">
                <a:latin typeface="Cambria"/>
                <a:ea typeface="Cambria"/>
              </a:rPr>
              <a:t>Давайте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беречь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наших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детей</a:t>
            </a:r>
            <a:r>
              <a:rPr lang="en-US" sz="2400" b="1" dirty="0">
                <a:latin typeface="Cambria"/>
                <a:ea typeface="Cambria"/>
              </a:rPr>
              <a:t> </a:t>
            </a:r>
            <a:r>
              <a:rPr lang="en-US" sz="2400" b="1" dirty="0" err="1">
                <a:latin typeface="Cambria"/>
                <a:ea typeface="Cambria"/>
              </a:rPr>
              <a:t>вместе</a:t>
            </a:r>
            <a:r>
              <a:rPr lang="en-US" sz="2400" b="1" dirty="0">
                <a:latin typeface="Cambria"/>
                <a:ea typeface="Cambria"/>
              </a:rPr>
              <a:t>!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3" name="Рисунок 3" descr="Изображение выглядит как игрушка, кукл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167D6E2-A93D-4D89-9BD1-DF1E02523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" y="3121096"/>
            <a:ext cx="5086709" cy="3347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4" descr="Изображение выглядит как текст, постельное белье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3A785B9F-0AB0-4749-8ACE-919BC616D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683" y="3125683"/>
            <a:ext cx="5230483" cy="3323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942775" y="3140813"/>
            <a:ext cx="455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Будьте примером для  своих  детей!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929" y="5782255"/>
            <a:ext cx="4941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Напоминайте детям, что играть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Рядом с проезжей частью нельзя !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909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275">
        <p:dissolve/>
      </p:transition>
    </mc:Choice>
    <mc:Fallback xmlns="">
      <p:transition spd="slow" advTm="11275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.2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6|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0.9"/>
</p:tagLst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60</Words>
  <Application>Microsoft Office PowerPoint</Application>
  <PresentationFormat>Произвольный</PresentationFormat>
  <Paragraphs>47</Paragraphs>
  <Slides>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TropicVTI</vt:lpstr>
      <vt:lpstr>"Дорожная безопасность и IT"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RePack by Diakov</cp:lastModifiedBy>
  <cp:revision>601</cp:revision>
  <dcterms:created xsi:type="dcterms:W3CDTF">2022-02-13T18:03:27Z</dcterms:created>
  <dcterms:modified xsi:type="dcterms:W3CDTF">2022-02-15T10:21:28Z</dcterms:modified>
</cp:coreProperties>
</file>