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  <p:sldMasterId id="2147484030" r:id="rId2"/>
  </p:sldMasterIdLst>
  <p:sldIdLst>
    <p:sldId id="297" r:id="rId3"/>
    <p:sldId id="320" r:id="rId4"/>
    <p:sldId id="318" r:id="rId5"/>
    <p:sldId id="322" r:id="rId6"/>
    <p:sldId id="321" r:id="rId7"/>
    <p:sldId id="299" r:id="rId8"/>
    <p:sldId id="300" r:id="rId9"/>
    <p:sldId id="266" r:id="rId10"/>
    <p:sldId id="280" r:id="rId11"/>
    <p:sldId id="325" r:id="rId12"/>
    <p:sldId id="323" r:id="rId13"/>
    <p:sldId id="310" r:id="rId14"/>
    <p:sldId id="311" r:id="rId15"/>
    <p:sldId id="312" r:id="rId16"/>
    <p:sldId id="331" r:id="rId17"/>
    <p:sldId id="277" r:id="rId18"/>
    <p:sldId id="263" r:id="rId19"/>
    <p:sldId id="264" r:id="rId20"/>
    <p:sldId id="257" r:id="rId21"/>
    <p:sldId id="258" r:id="rId22"/>
    <p:sldId id="276" r:id="rId23"/>
    <p:sldId id="327" r:id="rId24"/>
    <p:sldId id="330" r:id="rId25"/>
    <p:sldId id="328" r:id="rId26"/>
    <p:sldId id="284" r:id="rId27"/>
    <p:sldId id="293" r:id="rId28"/>
    <p:sldId id="314" r:id="rId29"/>
    <p:sldId id="303" r:id="rId30"/>
    <p:sldId id="275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511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12" autoAdjust="0"/>
    <p:restoredTop sz="94660"/>
  </p:normalViewPr>
  <p:slideViewPr>
    <p:cSldViewPr>
      <p:cViewPr varScale="1">
        <p:scale>
          <a:sx n="73" d="100"/>
          <a:sy n="73" d="100"/>
        </p:scale>
        <p:origin x="131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ая соединительная линия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AB531-8917-49FA-9EA4-8FAC0C19F7E9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B948179-1166-4849-B9EB-DDC27732E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7B14E-716B-4400-BEB0-CD786418C32D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38ED9-A944-46FC-B445-BB736FCBA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Овал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EB44F-5530-4110-BD0D-CED7C1E19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B05E8-F244-40F1-B608-6E1F96F9F136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424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2425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FA071-4342-4615-B58D-9A8422E824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5506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C469E5-82E4-44E7-906A-3498443CBD6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73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8C920-8DE0-4CA2-9054-B7A07E66159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276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0EE9E7-5648-4C00-B25D-6F4A9FC16D0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684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6A5A5E-2AF7-48DC-BC72-E2E8FDF60F9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51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27C69F-618E-4B5D-8A69-C74BCA56AC1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24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9326EF-A305-4340-9C4E-3543B9B75A1A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10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EDF16-86C0-4145-A611-3B5B588A0D4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18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16AE8-972D-4CCA-A282-9F8325B09F61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0AE0C-3A63-49B2-B66D-3F71A1D72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28B25-1666-423B-A918-90C3342B52F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62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EA27E-85D1-4F37-95D5-180631B2C53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504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67068-2F06-47CF-A19C-6AC76642965F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8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5308F-657D-4D58-B41D-552B217C463F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D6AD5194-2CC4-4E55-B09F-794B4A59D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4CE5C-C651-4C48-8C52-CBA84B4FB628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FAF4F-3347-496D-8E34-58D03DD11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оугольник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Овал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Овал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BC62-5454-4D5F-B6BD-2D29E220E718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2220154-9EE9-4B32-BB02-62CF1CC6D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840FD-A4DD-44CF-B210-D060F30B79A2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D2BB3-3ECF-4D51-8070-D757692A3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C4524-DC2A-4DC8-B10D-5F88A39EF554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F1087AF-2C8B-4152-AE91-AA89FAF10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A9EE1869-F3E6-42A8-8234-BC84FC03C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4C35A-66DF-40E0-8837-EE1CFE1A2942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Овал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6A058-E252-45AA-B755-AF51897FE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B805F-9E9E-4668-8B3E-8884E1334EBC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7B35D88-629E-4F1C-A47B-7EDD8B51ABA0}" type="datetimeFigureOut">
              <a:rPr lang="ru-RU"/>
              <a:pPr>
                <a:defRPr/>
              </a:pPr>
              <a:t>22.10.2017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2B37B7-F3BB-4184-BD69-59E3738344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8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39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19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99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01379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1385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386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1391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1393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1395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1399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140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1401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1402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1403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CA058CA-171B-4D47-A78F-7100756E78AB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1404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0835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916238" y="1989138"/>
            <a:ext cx="1511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8313" y="404813"/>
            <a:ext cx="83518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Детство – каждодневное открытие мира, поэтому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надо сделать так, чтобы оно стало, прежде всего,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познанием человека и Отечества, их красоты и величия.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В.А. Сухомлинский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2560" y="26976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Мини-проект «САМЫЙ ДОБРЫЙ ОСЕННИЙ ДЕНЬ!</a:t>
            </a:r>
            <a:r>
              <a:rPr lang="ru-RU" sz="2000" b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ookman Old Style" pitchFamily="18" charset="0"/>
              </a:rPr>
              <a:t>»</a:t>
            </a:r>
            <a:endParaRPr lang="ru-RU" sz="20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4" name="Picture 3" descr="F:\Людмила\2 РИСУНКИ\РАЗНОЕ 2\696907tjgj985zc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762000" cy="1381125"/>
          </a:xfrm>
          <a:prstGeom prst="rect">
            <a:avLst/>
          </a:prstGeom>
          <a:noFill/>
        </p:spPr>
      </p:pic>
      <p:pic>
        <p:nvPicPr>
          <p:cNvPr id="5" name="Picture 3" descr="F:\Людмила\2 РИСУНКИ\РАЗНОЕ 2\696907tjgj985zc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492896"/>
            <a:ext cx="762000" cy="1381125"/>
          </a:xfrm>
          <a:prstGeom prst="rect">
            <a:avLst/>
          </a:prstGeom>
          <a:noFill/>
        </p:spPr>
      </p:pic>
      <p:pic>
        <p:nvPicPr>
          <p:cNvPr id="6" name="Picture 3" descr="F:\Людмила\2 РИСУНКИ\РАЗНОЕ 2\696907tjgj985zc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013176"/>
            <a:ext cx="762000" cy="1381125"/>
          </a:xfrm>
          <a:prstGeom prst="rect">
            <a:avLst/>
          </a:prstGeom>
          <a:noFill/>
        </p:spPr>
      </p:pic>
      <p:pic>
        <p:nvPicPr>
          <p:cNvPr id="7" name="Picture 3" descr="F:\Людмила\2 РИСУНКИ\РАЗНОЕ 2\696907tjgj985zc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62000" cy="1381125"/>
          </a:xfrm>
          <a:prstGeom prst="rect">
            <a:avLst/>
          </a:prstGeom>
          <a:noFill/>
        </p:spPr>
      </p:pic>
      <p:pic>
        <p:nvPicPr>
          <p:cNvPr id="8" name="Picture 3" descr="F:\Людмила\2 РИСУНКИ\РАЗНОЕ 2\696907tjgj985zc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2" y="2492896"/>
            <a:ext cx="762000" cy="1381125"/>
          </a:xfrm>
          <a:prstGeom prst="rect">
            <a:avLst/>
          </a:prstGeom>
          <a:noFill/>
        </p:spPr>
      </p:pic>
      <p:pic>
        <p:nvPicPr>
          <p:cNvPr id="9" name="Picture 3" descr="F:\Людмила\2 РИСУНКИ\РАЗНОЕ 2\696907tjgj985zc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4941168"/>
            <a:ext cx="762000" cy="1381125"/>
          </a:xfrm>
          <a:prstGeom prst="rect">
            <a:avLst/>
          </a:prstGeom>
          <a:noFill/>
        </p:spPr>
      </p:pic>
      <p:pic>
        <p:nvPicPr>
          <p:cNvPr id="8194" name="Picture 2" descr="G:\осень пришла\20150916_103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126" y="1340768"/>
            <a:ext cx="6972266" cy="52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25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7"/>
    </mc:Choice>
    <mc:Fallback xmlns="">
      <p:transition spd="slow" advTm="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65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4992"/>
            <a:ext cx="4644008" cy="348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672" y="12882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r>
              <a:rPr lang="ru-RU" sz="4000" b="1" dirty="0" smtClean="0">
                <a:ln w="1905"/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«Варежки»</a:t>
            </a:r>
            <a:endParaRPr lang="ru-RU" sz="4000" b="1" dirty="0">
              <a:ln w="1905"/>
              <a:solidFill>
                <a:srgbClr val="EF75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DSC045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21428"/>
            <a:ext cx="4499992" cy="313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045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8720"/>
            <a:ext cx="4499992" cy="311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Виктор\Desktop\purple-mittens-clip-art-pair-of-with-a-snowflake-31677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6409">
            <a:off x="797683" y="947547"/>
            <a:ext cx="2952328" cy="22771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1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260350"/>
            <a:ext cx="85693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«Берёза – символ России»</a:t>
            </a:r>
          </a:p>
        </p:txBody>
      </p:sp>
      <p:pic>
        <p:nvPicPr>
          <p:cNvPr id="75779" name="Picture 3" descr="C:\Users\123\Desktop\PB271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81075"/>
            <a:ext cx="3744912" cy="280828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5781" name="Picture 5" descr="C:\Users\123\Desktop\P4110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981075"/>
            <a:ext cx="4257675" cy="567531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5782" name="Picture 6" descr="C:\Users\123\Desktop\P4110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860800"/>
            <a:ext cx="3744912" cy="2808288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123\Desktop\P1287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6750" y="3357563"/>
            <a:ext cx="4667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3" descr="C:\Users\123\Desktop\P1287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76750" cy="335756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6805" name="Picture 5" descr="C:\Users\123\Desktop\P3050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3"/>
            <a:ext cx="4489450" cy="350043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932040" y="764704"/>
            <a:ext cx="388549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Проект: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«Войлочная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Сказка»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123\Desktop\Фото\IMG_05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578788" cy="3052525"/>
          </a:xfrm>
          <a:prstGeom prst="rect">
            <a:avLst/>
          </a:prstGeom>
          <a:noFill/>
          <a:ln>
            <a:solidFill>
              <a:srgbClr val="EF7511"/>
            </a:solidFill>
          </a:ln>
        </p:spPr>
      </p:pic>
      <p:pic>
        <p:nvPicPr>
          <p:cNvPr id="72707" name="Picture 3" descr="C:\Users\123\Desktop\Фото\IMG_07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4600634" cy="3068960"/>
          </a:xfrm>
          <a:prstGeom prst="rect">
            <a:avLst/>
          </a:prstGeom>
          <a:noFill/>
          <a:ln>
            <a:solidFill>
              <a:srgbClr val="EF7511"/>
            </a:solidFill>
          </a:ln>
        </p:spPr>
      </p:pic>
      <p:pic>
        <p:nvPicPr>
          <p:cNvPr id="72708" name="Picture 4" descr="C:\Users\123\Desktop\Фото\IMG_0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49935"/>
            <a:ext cx="4572000" cy="3049859"/>
          </a:xfrm>
          <a:prstGeom prst="rect">
            <a:avLst/>
          </a:prstGeom>
          <a:noFill/>
          <a:ln>
            <a:solidFill>
              <a:srgbClr val="EF7511"/>
            </a:solidFill>
          </a:ln>
        </p:spPr>
      </p:pic>
      <p:pic>
        <p:nvPicPr>
          <p:cNvPr id="72709" name="Picture 5" descr="C:\Users\123\Desktop\Фото\IMG_0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560" y="3789040"/>
            <a:ext cx="4603440" cy="3068960"/>
          </a:xfrm>
          <a:prstGeom prst="rect">
            <a:avLst/>
          </a:prstGeom>
          <a:noFill/>
          <a:ln>
            <a:solidFill>
              <a:srgbClr val="EF751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55576" y="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 «Поющий самовар»</a:t>
            </a:r>
            <a:endParaRPr lang="ru-RU" sz="4400" b="1" dirty="0">
              <a:solidFill>
                <a:srgbClr val="EF75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8"/>
            <a:ext cx="9144000" cy="675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49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G:\мамино\для садика\DSC06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875" y="3284538"/>
            <a:ext cx="4575175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G:\мамино\для садика\DSC064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" y="66675"/>
            <a:ext cx="4283075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4" descr="G:\мамино\для садика\DSC064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9538"/>
            <a:ext cx="458946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250825" y="3314700"/>
            <a:ext cx="410527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Проект «Путешествие в мир насекомых»</a:t>
            </a:r>
          </a:p>
          <a:p>
            <a:pPr algn="ctr"/>
            <a:r>
              <a:rPr lang="ru-RU" sz="3200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Участие в городском конкурсе «</a:t>
            </a:r>
            <a:r>
              <a:rPr lang="ru-RU" sz="3200" dirty="0" err="1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Экоколобок</a:t>
            </a:r>
            <a:r>
              <a:rPr lang="ru-RU" sz="3200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Desktop\DSCN1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08050"/>
            <a:ext cx="3925888" cy="2665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8313" y="188913"/>
            <a:ext cx="84963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 «Славим труд горняков»</a:t>
            </a:r>
          </a:p>
        </p:txBody>
      </p:sp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4572000" y="1052513"/>
            <a:ext cx="4248150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7030A0"/>
                </a:solidFill>
                <a:latin typeface="Georgia" pitchFamily="18" charset="0"/>
              </a:rPr>
              <a:t>Нам и нашим детям посчастливилось жить в одном из красивейших мест Земли: на Урале, городе Кушва, который находится в Свердловской области. Главная профессия нашего города – шахтер.</a:t>
            </a:r>
          </a:p>
          <a:p>
            <a:r>
              <a:rPr lang="ru-RU" sz="2400">
                <a:solidFill>
                  <a:srgbClr val="7030A0"/>
                </a:solidFill>
                <a:latin typeface="Georgia" pitchFamily="18" charset="0"/>
              </a:rPr>
              <a:t>В каждой семье есть тот, кто работает на шахте «Южная». Профессия шахтера очень опасная, трудная, но почетная.</a:t>
            </a:r>
          </a:p>
        </p:txBody>
      </p:sp>
      <p:pic>
        <p:nvPicPr>
          <p:cNvPr id="25604" name="Picture 2" descr="G:\Шахта\Шахта_Южная_(Кушва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644900"/>
            <a:ext cx="4033838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Users\User\Desktop\DSCN2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3937000" cy="2952750"/>
          </a:xfrm>
          <a:prstGeom prst="rect">
            <a:avLst/>
          </a:prstGeom>
          <a:noFill/>
          <a:ln w="9525">
            <a:solidFill>
              <a:srgbClr val="EF7511"/>
            </a:solidFill>
            <a:miter lim="800000"/>
            <a:headEnd/>
            <a:tailEnd/>
          </a:ln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4284663" y="476250"/>
            <a:ext cx="460851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latin typeface="Georgia" pitchFamily="18" charset="0"/>
              </a:rPr>
              <a:t>Цель</a:t>
            </a:r>
            <a:r>
              <a:rPr lang="ru-RU" sz="2800" dirty="0">
                <a:latin typeface="Georgia" pitchFamily="18" charset="0"/>
              </a:rPr>
              <a:t>: привитие интереса к профессии шахтёр.</a:t>
            </a:r>
          </a:p>
          <a:p>
            <a:endParaRPr lang="ru-RU" sz="2800" dirty="0">
              <a:latin typeface="Georgia" pitchFamily="18" charset="0"/>
            </a:endParaRPr>
          </a:p>
          <a:p>
            <a:r>
              <a:rPr lang="ru-RU" sz="2800" b="1" dirty="0">
                <a:latin typeface="Georgia" pitchFamily="18" charset="0"/>
              </a:rPr>
              <a:t>Задачи:</a:t>
            </a:r>
            <a:endParaRPr lang="ru-RU" sz="2800" dirty="0">
              <a:latin typeface="Georgia" pitchFamily="18" charset="0"/>
            </a:endParaRPr>
          </a:p>
          <a:p>
            <a:r>
              <a:rPr lang="ru-RU" sz="2800" dirty="0">
                <a:latin typeface="Georgia" pitchFamily="18" charset="0"/>
              </a:rPr>
              <a:t>Познакомить детей с профессией шахтёра. Помочь осознать сложность и востребованность шахтёрского труда.</a:t>
            </a:r>
          </a:p>
          <a:p>
            <a:r>
              <a:rPr lang="ru-RU" sz="2800" dirty="0">
                <a:latin typeface="Georgia" pitchFamily="18" charset="0"/>
              </a:rPr>
              <a:t>Воспитывать любовь к родному краю, уважение к людям труда.</a:t>
            </a:r>
          </a:p>
        </p:txBody>
      </p:sp>
      <p:pic>
        <p:nvPicPr>
          <p:cNvPr id="26627" name="Picture 2" descr="C:\Users\User\Desktop\DSCN25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321050"/>
            <a:ext cx="3960813" cy="2970213"/>
          </a:xfrm>
          <a:prstGeom prst="rect">
            <a:avLst/>
          </a:prstGeom>
          <a:noFill/>
          <a:ln w="9525">
            <a:solidFill>
              <a:srgbClr val="EF7511">
                <a:alpha val="72000"/>
              </a:srgbClr>
            </a:solidFill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4284663" y="3357563"/>
            <a:ext cx="4535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8424862" cy="792163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 «Моя дружная семья!»</a:t>
            </a:r>
            <a:endParaRPr lang="ru-RU" sz="3600" b="1" dirty="0">
              <a:solidFill>
                <a:srgbClr val="EF75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 descr="F:\DSCN2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344790" cy="309634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/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179512" y="1340768"/>
            <a:ext cx="41767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Настя </a:t>
            </a:r>
            <a:r>
              <a:rPr lang="ru-RU" sz="2000" b="1" dirty="0" err="1">
                <a:solidFill>
                  <a:srgbClr val="002060"/>
                </a:solidFill>
                <a:latin typeface="Georgia" pitchFamily="18" charset="0"/>
              </a:rPr>
              <a:t>Лащакова</a:t>
            </a:r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: «Семья –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 это счастье!»</a:t>
            </a: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 flipV="1">
            <a:off x="395288" y="4919663"/>
            <a:ext cx="36718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endParaRPr lang="ru-RU" sz="1600">
              <a:latin typeface="Georgia" pitchFamily="18" charset="0"/>
            </a:endParaRPr>
          </a:p>
        </p:txBody>
      </p:sp>
      <p:sp>
        <p:nvSpPr>
          <p:cNvPr id="27653" name="TextBox 6"/>
          <p:cNvSpPr txBox="1">
            <a:spLocks noChangeArrowheads="1"/>
          </p:cNvSpPr>
          <p:nvPr/>
        </p:nvSpPr>
        <p:spPr bwMode="auto">
          <a:xfrm>
            <a:off x="4572000" y="2348880"/>
            <a:ext cx="43211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eorgia" pitchFamily="18" charset="0"/>
              </a:rPr>
              <a:t>Женя Уткина : «Мои близкие» </a:t>
            </a:r>
          </a:p>
        </p:txBody>
      </p:sp>
      <p:pic>
        <p:nvPicPr>
          <p:cNvPr id="8" name="Picture 4" descr="C:\Users\User\Desktop\DSCN2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81277"/>
            <a:ext cx="4392166" cy="316281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/>
        </p:spPr>
      </p:pic>
      <p:sp>
        <p:nvSpPr>
          <p:cNvPr id="27655" name="Заголовок 1"/>
          <p:cNvSpPr txBox="1">
            <a:spLocks/>
          </p:cNvSpPr>
          <p:nvPr/>
        </p:nvSpPr>
        <p:spPr bwMode="auto">
          <a:xfrm flipH="1">
            <a:off x="4427538" y="4365625"/>
            <a:ext cx="4537075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ru-RU" sz="1400">
              <a:solidFill>
                <a:srgbClr val="7B9899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zachem-nuzhna-nravstvenno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6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F:\DSCN2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4608512" cy="61928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87900" y="549275"/>
            <a:ext cx="4356100" cy="3784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«Маленькая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страна-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это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семья»</a:t>
            </a:r>
            <a:endParaRPr lang="ru-RU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8675" name="TextBox 5"/>
          <p:cNvSpPr txBox="1">
            <a:spLocks noChangeArrowheads="1"/>
          </p:cNvSpPr>
          <p:nvPr/>
        </p:nvSpPr>
        <p:spPr bwMode="auto">
          <a:xfrm>
            <a:off x="6732588" y="5229225"/>
            <a:ext cx="21605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3200" b="1">
                <a:solidFill>
                  <a:srgbClr val="C00000"/>
                </a:solidFill>
                <a:latin typeface="Georgia" pitchFamily="18" charset="0"/>
              </a:rPr>
              <a:t>Бурков Захар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G:\Соревнования\DSCN2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644766">
            <a:off x="5683250" y="536575"/>
            <a:ext cx="36480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G:\Фото\DSCN2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375" y="115888"/>
            <a:ext cx="2720975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G:\Фото\DSCN22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833813"/>
            <a:ext cx="4033838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C:\Users\User\Documents\Мамино\Мамино\vfvbyj\Новая папка (3)\PB250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8878" y="3814763"/>
            <a:ext cx="39751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7" name="Picture 1" descr="C:\Users\123\Desktop\Рисуно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0"/>
            <a:ext cx="2865438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3991" y="1533525"/>
            <a:ext cx="3733800" cy="2819400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solidFill>
                  <a:srgbClr val="FFC000"/>
                </a:solidFill>
              </a:rPr>
              <a:t>Основная идея проекта подборка детьми вместе с родителями исторического материала о своих родственниках, принимавших участие в исторических </a:t>
            </a:r>
            <a:r>
              <a:rPr lang="en-US" sz="1800" dirty="0" smtClean="0">
                <a:solidFill>
                  <a:srgbClr val="FFC000"/>
                </a:solidFill>
              </a:rPr>
              <a:t> </a:t>
            </a:r>
            <a:r>
              <a:rPr lang="ru-RU" sz="1800" dirty="0" smtClean="0">
                <a:solidFill>
                  <a:srgbClr val="FFC000"/>
                </a:solidFill>
              </a:rPr>
              <a:t>боевых сражениях</a:t>
            </a:r>
            <a:r>
              <a:rPr lang="en-US" sz="1800" dirty="0" smtClean="0">
                <a:solidFill>
                  <a:srgbClr val="FFC000"/>
                </a:solidFill>
              </a:rPr>
              <a:t>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i="1" dirty="0" smtClean="0">
              <a:solidFill>
                <a:srgbClr val="FFC000"/>
              </a:solidFill>
            </a:endParaRPr>
          </a:p>
        </p:txBody>
      </p:sp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1905000" y="3181350"/>
            <a:ext cx="7086600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0" i="1" u="none" strike="noStrike" kern="120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1800" b="0" i="1" u="none" strike="noStrike" kern="120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0" i="1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Каждая российская семья имеет </a:t>
            </a:r>
            <a:br>
              <a:rPr kumimoji="0" lang="ru-RU" altLang="ru-RU" sz="1800" b="0" i="1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altLang="ru-RU" sz="1800" b="0" i="1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предков, героически исполнивших </a:t>
            </a:r>
            <a:br>
              <a:rPr kumimoji="0" lang="ru-RU" altLang="ru-RU" sz="1800" b="0" i="1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altLang="ru-RU" sz="1800" b="0" i="1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свой патриотический </a:t>
            </a:r>
            <a:br>
              <a:rPr kumimoji="0" lang="ru-RU" altLang="ru-RU" sz="1800" b="0" i="1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altLang="ru-RU" sz="1800" b="0" i="1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долг перед Родиной!</a:t>
            </a: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sng" strike="noStrike" kern="1200" cap="none" spc="0" normalizeH="0" baseline="0" noProof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Слава их не померкнет, пока память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о них будет передаваться из поколения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в поколение!</a:t>
            </a:r>
            <a:r>
              <a:rPr kumimoji="0" lang="ru-RU" altLang="ru-RU" sz="2000" b="0" i="0" u="sng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5124" name="Picture 6" descr="opr0IGY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"/>
            <a:ext cx="2057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6" descr="opr0IGY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22860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750"/>
            <a:ext cx="6444031" cy="153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7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сканирование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53988"/>
            <a:ext cx="2471737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сканирование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63913"/>
            <a:ext cx="2514600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971800" y="153988"/>
            <a:ext cx="350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Страницы альбома</a:t>
            </a:r>
          </a:p>
        </p:txBody>
      </p:sp>
      <p:pic>
        <p:nvPicPr>
          <p:cNvPr id="12293" name="Picture 4" descr="сканирование0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3" y="587375"/>
            <a:ext cx="3373437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Фото0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3371850"/>
            <a:ext cx="32273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Прямоугольник 1"/>
          <p:cNvSpPr>
            <a:spLocks noChangeArrowheads="1"/>
          </p:cNvSpPr>
          <p:nvPr/>
        </p:nvSpPr>
        <p:spPr bwMode="auto">
          <a:xfrm>
            <a:off x="6477000" y="1347788"/>
            <a:ext cx="2286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Из семейного архива семьи Лобашовой Полины, воспитанницы ДОУ №59: все эти награды принадлежали прадеду Полины – 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Макарову Петру Филипповичу.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Среди наград – Орден Красной Звезды, которым награждали солдат за особые заслуги и подвиги , в боях за Родину.</a:t>
            </a:r>
          </a:p>
        </p:txBody>
      </p:sp>
    </p:spTree>
    <p:extLst>
      <p:ext uri="{BB962C8B-B14F-4D97-AF65-F5344CB8AC3E}">
        <p14:creationId xmlns:p14="http://schemas.microsoft.com/office/powerpoint/2010/main" val="40971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23\Desktop\Новая\20140219_103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C:\Users\123\Desktop\Новая\20140219_1027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507682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C:\Users\123\Desktop\Новая\20140214_1031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41402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5105400" y="115888"/>
            <a:ext cx="434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«Урок Мужества»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посвящённый 25 - летию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вывода войск из Афганистана</a:t>
            </a:r>
          </a:p>
        </p:txBody>
      </p:sp>
    </p:spTree>
    <p:extLst>
      <p:ext uri="{BB962C8B-B14F-4D97-AF65-F5344CB8AC3E}">
        <p14:creationId xmlns:p14="http://schemas.microsoft.com/office/powerpoint/2010/main" val="134203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G:\фото 13\IMG_8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34" y="159782"/>
            <a:ext cx="636773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6182714" y="260648"/>
            <a:ext cx="28198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Фестиваль «Мы живем в России»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942946"/>
            <a:ext cx="4836030" cy="3627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G:\фото 13\IMG_8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6788" y="188913"/>
            <a:ext cx="6799262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extBox 4"/>
          <p:cNvSpPr txBox="1">
            <a:spLocks noChangeArrowheads="1"/>
          </p:cNvSpPr>
          <p:nvPr/>
        </p:nvSpPr>
        <p:spPr bwMode="auto">
          <a:xfrm>
            <a:off x="684213" y="5229225"/>
            <a:ext cx="8135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400" b="1" i="1">
                <a:solidFill>
                  <a:srgbClr val="FF0000"/>
                </a:solidFill>
                <a:latin typeface="Georgia" pitchFamily="18" charset="0"/>
              </a:rPr>
              <a:t>4 городской марафон «Великой Победы» - Благодарность за участие за участие от директора МБУК КГО, кинотеатр «Феникс»</a:t>
            </a:r>
          </a:p>
        </p:txBody>
      </p:sp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107950" y="765175"/>
            <a:ext cx="23431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Georgia" pitchFamily="18" charset="0"/>
              </a:rPr>
              <a:t>Выступление Захара К., Андрея В., Полины Л. Вместе с музыкальным руководителем Орловой Г.М.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6" descr="http://img.kushva-online.ru/archive/news/2013/12/523ea113da76649ae5a3b2608ee696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275" y="3330575"/>
            <a:ext cx="52927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 descr="C:\Users\123\Desktop\Фото\DSCN3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6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16463" y="188913"/>
            <a:ext cx="3455987" cy="2933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Проект «Большие права маленьких граждан»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750" y="391924"/>
            <a:ext cx="8135938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  <a:r>
              <a:rPr lang="ru-RU" sz="3600" b="1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клуба «Дружная семья</a:t>
            </a:r>
            <a:r>
              <a:rPr lang="ru-RU" sz="3600" b="1" dirty="0" smtClean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600" b="1" dirty="0">
              <a:solidFill>
                <a:srgbClr val="EF75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2800" b="1" dirty="0" smtClean="0">
              <a:cs typeface="Arial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встречи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круглым столом </a:t>
            </a:r>
          </a:p>
          <a:p>
            <a:pPr eaLnBrk="0" hangingPunct="0">
              <a:defRPr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Нравственное воспитание детей в семье», «Секреты воспитания и обучения», «Читайте детям книги!»,  «Спрашивайте – отвечает специалист»и т.д. </a:t>
            </a:r>
            <a:endParaRPr lang="ru-RU" sz="2800" dirty="0">
              <a:solidFill>
                <a:srgbClr val="002060"/>
              </a:solidFill>
              <a:cs typeface="Arial" charset="0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интеллектуальные игры -  «Умники и умницы»,  «Знатоки русских традиций», «Викторина сказок».</a:t>
            </a:r>
            <a:endParaRPr lang="ru-RU" sz="2800" dirty="0">
              <a:solidFill>
                <a:srgbClr val="002060"/>
              </a:solidFill>
              <a:cs typeface="Arial" charset="0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</a:rPr>
              <a:t>- праздники «В гостях у сказки», «Мы артисты!», «Моя дружная семья», «Мы живём в России».</a:t>
            </a:r>
            <a:endParaRPr lang="ru-RU" sz="2800" dirty="0">
              <a:solidFill>
                <a:srgbClr val="002060"/>
              </a:solidFill>
              <a:cs typeface="Arial" charset="0"/>
            </a:endParaRPr>
          </a:p>
          <a:p>
            <a:pPr eaLnBrk="0" hangingPunct="0">
              <a:defRPr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</a:rPr>
              <a:t>- конкурсы «Лучший участок», «Зимний городок», «Лучшая группа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</a:rPr>
              <a:t>»</a:t>
            </a:r>
            <a:endParaRPr lang="ru-RU" sz="2800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мамино\для садика\DSC064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75" y="1125538"/>
            <a:ext cx="5292725" cy="426085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0" y="-13954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Georgia" pitchFamily="18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50825" y="-3205163"/>
            <a:ext cx="3313113" cy="889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endParaRPr lang="ru-RU" sz="2800">
              <a:solidFill>
                <a:srgbClr val="FF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2800" b="1">
                <a:solidFill>
                  <a:srgbClr val="415B5C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Мы вырастем скоро,</a:t>
            </a:r>
            <a:endParaRPr lang="ru-RU" sz="2800" b="1">
              <a:solidFill>
                <a:srgbClr val="415B5C"/>
              </a:solidFill>
              <a:ea typeface="Calibri" pitchFamily="34" charset="0"/>
              <a:cs typeface="Arial" charset="0"/>
            </a:endParaRP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Мы будем учиться.</a:t>
            </a:r>
            <a:endParaRPr lang="ru-RU" sz="2800" b="1">
              <a:solidFill>
                <a:srgbClr val="415B5C"/>
              </a:solidFill>
              <a:cs typeface="Arial" charset="0"/>
            </a:endParaRP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Научимся </a:t>
            </a: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верить, творить и </a:t>
            </a:r>
            <a:endParaRPr lang="ru-RU" sz="2800" b="1">
              <a:solidFill>
                <a:srgbClr val="415B5C"/>
              </a:solidFill>
              <a:cs typeface="Arial" charset="0"/>
            </a:endParaRP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Мечтать!</a:t>
            </a:r>
            <a:endParaRPr lang="ru-RU" sz="2800" b="1">
              <a:solidFill>
                <a:srgbClr val="415B5C"/>
              </a:solidFill>
              <a:cs typeface="Arial" charset="0"/>
            </a:endParaRP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Ведь мало ещё</a:t>
            </a: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 всем нам</a:t>
            </a:r>
            <a:endParaRPr lang="ru-RU" sz="2800" b="1">
              <a:solidFill>
                <a:srgbClr val="415B5C"/>
              </a:solidFill>
              <a:cs typeface="Arial" charset="0"/>
            </a:endParaRP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В Кушве родиться -</a:t>
            </a:r>
            <a:br>
              <a:rPr lang="ru-RU" sz="2800" b="1">
                <a:solidFill>
                  <a:srgbClr val="415B5C"/>
                </a:solidFill>
                <a:latin typeface="Calibri" pitchFamily="34" charset="0"/>
              </a:rPr>
            </a:br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Нам надо ещё </a:t>
            </a:r>
          </a:p>
          <a:p>
            <a:pPr eaLnBrk="0" hangingPunct="0"/>
            <a:r>
              <a:rPr lang="ru-RU" sz="2800" b="1">
                <a:solidFill>
                  <a:srgbClr val="415B5C"/>
                </a:solidFill>
                <a:latin typeface="Calibri" pitchFamily="34" charset="0"/>
              </a:rPr>
              <a:t>Кушвинцем стать!</a:t>
            </a:r>
            <a:endParaRPr lang="ru-RU" sz="2800" b="1">
              <a:solidFill>
                <a:srgbClr val="415B5C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0688"/>
            <a:ext cx="8784976" cy="5544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</a:rPr>
              <a:t>Государством ставится проблема развития высоконравственной личности, патриота своего Отечества, </a:t>
            </a:r>
            <a:r>
              <a:rPr lang="ru-RU" sz="3200" dirty="0" smtClean="0">
                <a:latin typeface="+mj-lt"/>
              </a:rPr>
              <a:t>укорен</a:t>
            </a:r>
            <a:r>
              <a:rPr lang="ru-RU" sz="3200" dirty="0">
                <a:latin typeface="+mj-lt"/>
              </a:rPr>
              <a:t>ё</a:t>
            </a:r>
            <a:r>
              <a:rPr lang="ru-RU" sz="3200" dirty="0" smtClean="0">
                <a:latin typeface="+mj-lt"/>
              </a:rPr>
              <a:t>нной </a:t>
            </a:r>
            <a:r>
              <a:rPr lang="ru-RU" sz="3200" dirty="0">
                <a:latin typeface="+mj-lt"/>
              </a:rPr>
              <a:t>в национальной культуре, ответственно относящейся к судьбе своей страны, рассматривается как условие стабильного развития общества, идущего по пути модернизации, социально-экономических и политических преобразований, способного твердо и уверенно противостоять внешним вызовам. </a:t>
            </a:r>
          </a:p>
        </p:txBody>
      </p:sp>
    </p:spTree>
    <p:extLst>
      <p:ext uri="{BB962C8B-B14F-4D97-AF65-F5344CB8AC3E}">
        <p14:creationId xmlns:p14="http://schemas.microsoft.com/office/powerpoint/2010/main" val="202752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chto-takoe-duhovno-nravstvennoe-vospitan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9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23850" y="1330360"/>
            <a:ext cx="864076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endParaRPr lang="ru-RU" sz="2400" dirty="0">
              <a:cs typeface="Arial" charset="0"/>
            </a:endParaRPr>
          </a:p>
          <a:p>
            <a:pPr algn="just" eaLnBrk="0" hangingPunct="0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itchFamily="34" charset="0"/>
                <a:ea typeface="Times New Roman" pitchFamily="18" charset="0"/>
                <a:cs typeface="Calibri" pitchFamily="34" charset="0"/>
              </a:rPr>
              <a:t>1</a:t>
            </a: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Разработать и реализовать проекты нравственного  содержания, которые будут способствовать развитию нравственной личности ребенка-дошкольника,  формированию у воспитанников патриотического сознания.</a:t>
            </a:r>
          </a:p>
          <a:p>
            <a:pPr algn="just" eaLnBrk="0" hangingPunct="0">
              <a:buFontTx/>
              <a:buAutoNum type="arabicPeriod"/>
              <a:defRPr/>
            </a:pPr>
            <a:endParaRPr lang="ru-RU" sz="2400" dirty="0">
              <a:cs typeface="Arial" charset="0"/>
            </a:endParaRPr>
          </a:p>
          <a:p>
            <a:pPr algn="just" eaLnBrk="0" hangingPunct="0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Создание образовательной среды в группе способствующей   расширению  детского кругозора  в изучении культуры страны и родного края.</a:t>
            </a:r>
          </a:p>
          <a:p>
            <a:pPr algn="just" eaLnBrk="0" hangingPunct="0">
              <a:defRPr/>
            </a:pPr>
            <a:endParaRPr lang="ru-RU" sz="2400" dirty="0">
              <a:cs typeface="Arial" charset="0"/>
            </a:endParaRPr>
          </a:p>
          <a:p>
            <a:pPr algn="just" eaLnBrk="0" hangingPunct="0"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3.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Организация  работы клуба «Наша дружная семья» Активное вовлечение родителей в проектную деятельность, участие во всех интересных делах группы.</a:t>
            </a:r>
            <a:endParaRPr lang="ru-RU" sz="2400" dirty="0"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2473" y="332656"/>
            <a:ext cx="760464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решения обозначенной  проблемы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ставила перед собой следующие задачи: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95536" y="188640"/>
            <a:ext cx="83166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ctr"/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 работы с детьми  по нравственно-патриотическому воспитанию детей представлена следующими темами</a:t>
            </a:r>
            <a:r>
              <a:rPr lang="ru-RU" sz="3200" b="1" dirty="0" smtClean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3200" dirty="0">
              <a:ea typeface="Calibri" pitchFamily="34" charset="0"/>
              <a:cs typeface="Arial" charset="0"/>
            </a:endParaRPr>
          </a:p>
          <a:p>
            <a:pPr indent="228600" algn="just" eaLnBrk="0" hangingPunct="0"/>
            <a:r>
              <a:rPr lang="ru-RU" sz="2000" i="1" dirty="0">
                <a:solidFill>
                  <a:srgbClr val="FF66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Детский сад</a:t>
            </a:r>
            <a:endParaRPr lang="ru-RU" sz="2000" i="1" dirty="0">
              <a:cs typeface="Arial" charset="0"/>
            </a:endParaRPr>
          </a:p>
          <a:p>
            <a:pPr indent="228600" algn="just" eaLnBrk="0" hangingPunct="0"/>
            <a:r>
              <a:rPr lang="ru-RU" sz="2000" i="1" dirty="0">
                <a:solidFill>
                  <a:srgbClr val="FF6600"/>
                </a:solidFill>
                <a:latin typeface="Times New Roman" pitchFamily="18" charset="0"/>
              </a:rPr>
              <a:t>- </a:t>
            </a:r>
            <a:r>
              <a:rPr lang="ru-RU" sz="2000" i="1" dirty="0" smtClean="0">
                <a:solidFill>
                  <a:srgbClr val="FF6600"/>
                </a:solidFill>
                <a:latin typeface="Times New Roman" pitchFamily="18" charset="0"/>
              </a:rPr>
              <a:t>Семья</a:t>
            </a:r>
            <a:endParaRPr lang="ru-RU" sz="2000" i="1" dirty="0">
              <a:cs typeface="Arial" charset="0"/>
            </a:endParaRPr>
          </a:p>
          <a:p>
            <a:pPr indent="228600" algn="just" eaLnBrk="0" hangingPunct="0"/>
            <a:r>
              <a:rPr lang="ru-RU" sz="2000" i="1" dirty="0">
                <a:solidFill>
                  <a:srgbClr val="FF6600"/>
                </a:solidFill>
                <a:latin typeface="Times New Roman" pitchFamily="18" charset="0"/>
              </a:rPr>
              <a:t>- Родной город</a:t>
            </a:r>
            <a:endParaRPr lang="ru-RU" sz="2000" i="1" dirty="0">
              <a:cs typeface="Arial" charset="0"/>
            </a:endParaRPr>
          </a:p>
          <a:p>
            <a:pPr indent="228600" algn="just" eaLnBrk="0" hangingPunct="0"/>
            <a:r>
              <a:rPr lang="ru-RU" sz="2000" i="1" dirty="0" smtClean="0">
                <a:solidFill>
                  <a:srgbClr val="FF6600"/>
                </a:solidFill>
                <a:latin typeface="Times New Roman" pitchFamily="18" charset="0"/>
              </a:rPr>
              <a:t>- Страна</a:t>
            </a:r>
            <a:r>
              <a:rPr lang="ru-RU" sz="2000" i="1" dirty="0">
                <a:solidFill>
                  <a:srgbClr val="FF6600"/>
                </a:solidFill>
                <a:latin typeface="Times New Roman" pitchFamily="18" charset="0"/>
              </a:rPr>
              <a:t>, её столица, </a:t>
            </a:r>
            <a:r>
              <a:rPr lang="ru-RU" sz="2000" i="1" dirty="0" smtClean="0">
                <a:solidFill>
                  <a:srgbClr val="FF6600"/>
                </a:solidFill>
                <a:latin typeface="Times New Roman" pitchFamily="18" charset="0"/>
              </a:rPr>
              <a:t>символика</a:t>
            </a:r>
            <a:endParaRPr lang="ru-RU" sz="2000" i="1" dirty="0">
              <a:cs typeface="Arial" charset="0"/>
            </a:endParaRPr>
          </a:p>
          <a:p>
            <a:pPr indent="228600" algn="just" eaLnBrk="0" hangingPunct="0"/>
            <a:r>
              <a:rPr lang="ru-RU" sz="2000" i="1" dirty="0" smtClean="0">
                <a:solidFill>
                  <a:srgbClr val="FF6600"/>
                </a:solidFill>
                <a:latin typeface="Times New Roman" pitchFamily="18" charset="0"/>
              </a:rPr>
              <a:t>- Народная культура и  традиции</a:t>
            </a:r>
            <a:endParaRPr lang="ru-RU" sz="2000" i="1" dirty="0">
              <a:cs typeface="Arial" charset="0"/>
            </a:endParaRPr>
          </a:p>
          <a:p>
            <a:pPr indent="228600" algn="just" eaLnBrk="0" hangingPunct="0"/>
            <a:r>
              <a:rPr lang="ru-RU" sz="2000" i="1" dirty="0">
                <a:solidFill>
                  <a:srgbClr val="FF6600"/>
                </a:solidFill>
                <a:latin typeface="Times New Roman" pitchFamily="18" charset="0"/>
              </a:rPr>
              <a:t>- Права ребёнка (Конвенция)</a:t>
            </a:r>
            <a:endParaRPr lang="ru-RU" sz="2000" i="1" dirty="0">
              <a:cs typeface="Arial" charset="0"/>
            </a:endParaRPr>
          </a:p>
        </p:txBody>
      </p:sp>
      <p:pic>
        <p:nvPicPr>
          <p:cNvPr id="48130" name="Picture 2" descr="C:\Users\123\Desktop\обложка\DSCN4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573016"/>
            <a:ext cx="1800200" cy="2759123"/>
          </a:xfrm>
          <a:prstGeom prst="rect">
            <a:avLst/>
          </a:prstGeom>
          <a:noFill/>
        </p:spPr>
      </p:pic>
      <p:pic>
        <p:nvPicPr>
          <p:cNvPr id="48131" name="Picture 3" descr="C:\Users\123\Desktop\обложка\DSCN4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772816"/>
            <a:ext cx="3168352" cy="4531945"/>
          </a:xfrm>
          <a:prstGeom prst="rect">
            <a:avLst/>
          </a:prstGeom>
          <a:noFill/>
        </p:spPr>
      </p:pic>
      <p:pic>
        <p:nvPicPr>
          <p:cNvPr id="48132" name="Picture 4" descr="C:\Users\123\Desktop\обложка\DSCN4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573016"/>
            <a:ext cx="1800200" cy="2728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ocuments\Мамино\Мамино\vfvbyj\Новая папка (3)\P901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476672"/>
            <a:ext cx="45720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3" descr="C:\Users\User\Documents\Мамино\Мамино\vfvbyj\Новая папка (3)\P9010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5720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C:\Users\User\Documents\Мамино\Мамино\vfvbyj\Новая папка (3)\P9010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586163"/>
            <a:ext cx="457200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C:\Users\User\Documents\Мамино\Мамино\vfvbyj\Новая папка (3)\P90101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90611"/>
            <a:ext cx="4572000" cy="3267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34925" y="12700"/>
            <a:ext cx="8929688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EF75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Предметно-развивающая среда в группе</a:t>
            </a:r>
          </a:p>
          <a:p>
            <a:pPr algn="ctr"/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4" descr="C:\Users\User\Documents\Мамино\Мамино\vfvbyj\Новая папка (3)\PB25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1388"/>
            <a:ext cx="4716016" cy="35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" y="0"/>
            <a:ext cx="5472608" cy="41451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89" y="908720"/>
            <a:ext cx="4064214" cy="5415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навес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1126</TotalTime>
  <Words>598</Words>
  <Application>Microsoft Office PowerPoint</Application>
  <PresentationFormat>Экран (4:3)</PresentationFormat>
  <Paragraphs>91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0" baseType="lpstr">
      <vt:lpstr>Arial</vt:lpstr>
      <vt:lpstr>Bookman Old Style</vt:lpstr>
      <vt:lpstr>Calibri</vt:lpstr>
      <vt:lpstr>Century Gothic</vt:lpstr>
      <vt:lpstr>Georgia</vt:lpstr>
      <vt:lpstr>Tahoma</vt:lpstr>
      <vt:lpstr>Times New Roman</vt:lpstr>
      <vt:lpstr>Wingdings</vt:lpstr>
      <vt:lpstr>Wingdings 2</vt:lpstr>
      <vt:lpstr>Официальная</vt:lpstr>
      <vt:lpstr>Занавес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 «Моя дружная семья!»</vt:lpstr>
      <vt:lpstr>Презентация PowerPoint</vt:lpstr>
      <vt:lpstr>Презентация PowerPoint</vt:lpstr>
      <vt:lpstr>Основная идея проекта подборка детьми вместе с родителями исторического материала о своих родственниках, принимавших участие в исторических  боевых сражениях.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123</cp:revision>
  <dcterms:created xsi:type="dcterms:W3CDTF">2013-04-24T15:46:30Z</dcterms:created>
  <dcterms:modified xsi:type="dcterms:W3CDTF">2017-10-22T16:57:33Z</dcterms:modified>
</cp:coreProperties>
</file>