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6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-47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BB32-9904-4415-8E23-618955DEE53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A171-E7AB-4C83-9876-74BAA0000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01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BB32-9904-4415-8E23-618955DEE53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A171-E7AB-4C83-9876-74BAA0000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47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BB32-9904-4415-8E23-618955DEE53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A171-E7AB-4C83-9876-74BAA0000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0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BB32-9904-4415-8E23-618955DEE53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A171-E7AB-4C83-9876-74BAA0000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2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BB32-9904-4415-8E23-618955DEE53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A171-E7AB-4C83-9876-74BAA0000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4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BB32-9904-4415-8E23-618955DEE53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A171-E7AB-4C83-9876-74BAA0000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65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BB32-9904-4415-8E23-618955DEE53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A171-E7AB-4C83-9876-74BAA0000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5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BB32-9904-4415-8E23-618955DEE53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A171-E7AB-4C83-9876-74BAA0000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5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BB32-9904-4415-8E23-618955DEE53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A171-E7AB-4C83-9876-74BAA0000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27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BB32-9904-4415-8E23-618955DEE53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A171-E7AB-4C83-9876-74BAA0000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4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BB32-9904-4415-8E23-618955DEE53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A171-E7AB-4C83-9876-74BAA0000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94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EBB32-9904-4415-8E23-618955DEE53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9A171-E7AB-4C83-9876-74BAA0000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4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83" y="103031"/>
            <a:ext cx="11822806" cy="6581104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Arial Black" panose="020B0A04020102020204" pitchFamily="34" charset="0"/>
              </a:rPr>
              <a:t>Муниципальное бюджетное дошкольное образовательное учреждение детский сад №244</a:t>
            </a:r>
            <a:r>
              <a:rPr lang="ru-RU" b="1" dirty="0" smtClean="0">
                <a:latin typeface="Arial Black" panose="020B0A04020102020204" pitchFamily="34" charset="0"/>
              </a:rPr>
              <a:t/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b="1" dirty="0" smtClean="0">
                <a:latin typeface="Arial Black" panose="020B0A04020102020204" pitchFamily="34" charset="0"/>
              </a:rPr>
              <a:t/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b="1" dirty="0">
                <a:latin typeface="Arial Black" panose="020B0A04020102020204" pitchFamily="34" charset="0"/>
              </a:rPr>
              <a:t/>
            </a:r>
            <a:br>
              <a:rPr lang="ru-RU" b="1" dirty="0">
                <a:latin typeface="Arial Black" panose="020B0A04020102020204" pitchFamily="34" charset="0"/>
              </a:rPr>
            </a:br>
            <a:r>
              <a:rPr lang="ru-RU" sz="2800" b="1" dirty="0" smtClean="0">
                <a:latin typeface="Arial Black" panose="020B0A04020102020204" pitchFamily="34" charset="0"/>
              </a:rPr>
              <a:t>Формирование </a:t>
            </a:r>
            <a:r>
              <a:rPr lang="ru-RU" sz="2800" b="1" dirty="0" smtClean="0">
                <a:latin typeface="Arial Black" panose="020B0A04020102020204" pitchFamily="34" charset="0"/>
              </a:rPr>
              <a:t>представлений о родном крае(Ульяновской области) у детей старшего дошкольного возраста через народное </a:t>
            </a:r>
            <a:r>
              <a:rPr lang="ru-RU" sz="2800" b="1" dirty="0" smtClean="0">
                <a:latin typeface="Arial Black" panose="020B0A04020102020204" pitchFamily="34" charset="0"/>
              </a:rPr>
              <a:t>творчество</a:t>
            </a:r>
            <a:br>
              <a:rPr lang="ru-RU" sz="2800" b="1" dirty="0" smtClean="0">
                <a:latin typeface="Arial Black" panose="020B0A04020102020204" pitchFamily="34" charset="0"/>
              </a:rPr>
            </a:br>
            <a:r>
              <a:rPr lang="ru-RU" sz="2800" b="1" dirty="0">
                <a:latin typeface="Arial Black" panose="020B0A04020102020204" pitchFamily="34" charset="0"/>
              </a:rPr>
              <a:t/>
            </a:r>
            <a:br>
              <a:rPr lang="ru-RU" sz="2800" b="1" dirty="0">
                <a:latin typeface="Arial Black" panose="020B0A04020102020204" pitchFamily="34" charset="0"/>
              </a:rPr>
            </a:br>
            <a:r>
              <a:rPr lang="ru-RU" sz="2800" b="1" dirty="0" smtClean="0"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latin typeface="Arial Black" panose="020B0A04020102020204" pitchFamily="34" charset="0"/>
              </a:rPr>
            </a:br>
            <a:r>
              <a:rPr lang="ru-RU" sz="2800" b="1" dirty="0">
                <a:latin typeface="Arial Black" panose="020B0A04020102020204" pitchFamily="34" charset="0"/>
              </a:rPr>
              <a:t/>
            </a:r>
            <a:br>
              <a:rPr lang="ru-RU" sz="2800" b="1" dirty="0">
                <a:latin typeface="Arial Black" panose="020B0A04020102020204" pitchFamily="34" charset="0"/>
              </a:rPr>
            </a:br>
            <a:r>
              <a:rPr lang="ru-RU" sz="2800" b="1" dirty="0" smtClean="0">
                <a:latin typeface="Arial Black" panose="020B0A04020102020204" pitchFamily="34" charset="0"/>
              </a:rPr>
              <a:t>  </a:t>
            </a:r>
            <a:br>
              <a:rPr lang="ru-RU" sz="2800" b="1" dirty="0" smtClean="0">
                <a:latin typeface="Arial Black" panose="020B0A04020102020204" pitchFamily="34" charset="0"/>
              </a:rPr>
            </a:br>
            <a:r>
              <a:rPr lang="ru-RU" sz="2800" b="1" dirty="0">
                <a:latin typeface="Arial Black" panose="020B0A04020102020204" pitchFamily="34" charset="0"/>
              </a:rPr>
              <a:t/>
            </a:r>
            <a:br>
              <a:rPr lang="ru-RU" sz="2800" b="1" dirty="0">
                <a:latin typeface="Arial Black" panose="020B0A04020102020204" pitchFamily="34" charset="0"/>
              </a:rPr>
            </a:br>
            <a:r>
              <a:rPr lang="ru-RU" sz="2800" b="1" dirty="0" smtClean="0">
                <a:latin typeface="Arial Black" panose="020B0A04020102020204" pitchFamily="34" charset="0"/>
              </a:rPr>
              <a:t>                                                       </a:t>
            </a:r>
            <a:r>
              <a:rPr lang="ru-RU" sz="1800" b="1" dirty="0" smtClean="0">
                <a:latin typeface="Arial Black" panose="020B0A04020102020204" pitchFamily="34" charset="0"/>
              </a:rPr>
              <a:t>Воспитатель: Попова Н.А</a:t>
            </a:r>
            <a:endParaRPr lang="ru-RU" sz="1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937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4" y="109181"/>
            <a:ext cx="11805314" cy="6523631"/>
          </a:xfrm>
        </p:spPr>
        <p:txBody>
          <a:bodyPr/>
          <a:lstStyle/>
          <a:p>
            <a:r>
              <a:rPr lang="ru-RU" dirty="0"/>
              <a:t>Создают</a:t>
            </a:r>
            <a:br>
              <a:rPr lang="ru-RU" dirty="0"/>
            </a:br>
            <a:r>
              <a:rPr lang="ru-RU" dirty="0" smtClean="0"/>
              <a:t>эксклюзивные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ювелирные изделия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подсвечники, фонари,</a:t>
            </a:r>
            <a:br>
              <a:rPr lang="ru-RU" dirty="0" smtClean="0"/>
            </a:br>
            <a:r>
              <a:rPr lang="ru-RU" dirty="0" smtClean="0"/>
              <a:t>камины. «Корч» является</a:t>
            </a:r>
            <a:br>
              <a:rPr lang="ru-RU" dirty="0" smtClean="0"/>
            </a:br>
            <a:r>
              <a:rPr lang="ru-RU" dirty="0" smtClean="0"/>
              <a:t>участником различных </a:t>
            </a:r>
            <a:br>
              <a:rPr lang="ru-RU" dirty="0" smtClean="0"/>
            </a:br>
            <a:r>
              <a:rPr lang="ru-RU" dirty="0" smtClean="0"/>
              <a:t>выставок в России, </a:t>
            </a:r>
            <a:br>
              <a:rPr lang="ru-RU" dirty="0" smtClean="0"/>
            </a:br>
            <a:r>
              <a:rPr lang="ru-RU" dirty="0" smtClean="0"/>
              <a:t>а так же в других </a:t>
            </a:r>
            <a:br>
              <a:rPr lang="ru-RU" dirty="0" smtClean="0"/>
            </a:br>
            <a:r>
              <a:rPr lang="ru-RU" dirty="0" smtClean="0"/>
              <a:t>странах.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12" y="109181"/>
            <a:ext cx="4758722" cy="37531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12" y="3862316"/>
            <a:ext cx="4758722" cy="29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64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" y="109182"/>
            <a:ext cx="11846257" cy="65509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Деревообрабатывающее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ремесло занимало первое</a:t>
            </a:r>
            <a:br>
              <a:rPr lang="ru-RU" sz="3200" dirty="0" smtClean="0"/>
            </a:br>
            <a:r>
              <a:rPr lang="ru-RU" sz="3200" dirty="0" smtClean="0"/>
              <a:t> место. К нему относятся </a:t>
            </a:r>
            <a:br>
              <a:rPr lang="ru-RU" sz="3200" dirty="0" smtClean="0"/>
            </a:br>
            <a:r>
              <a:rPr lang="ru-RU" sz="3200" dirty="0" smtClean="0"/>
              <a:t>изготовление плетённых </a:t>
            </a:r>
            <a:br>
              <a:rPr lang="ru-RU" sz="3200" dirty="0" smtClean="0"/>
            </a:br>
            <a:r>
              <a:rPr lang="ru-RU" sz="3200" dirty="0" smtClean="0"/>
              <a:t>изделий из прута, лыка,</a:t>
            </a:r>
            <a:br>
              <a:rPr lang="ru-RU" sz="3200" dirty="0" smtClean="0"/>
            </a:br>
            <a:r>
              <a:rPr lang="ru-RU" sz="3200" dirty="0" smtClean="0"/>
              <a:t>ивовых прутьев.</a:t>
            </a:r>
            <a:br>
              <a:rPr lang="ru-RU" sz="3200" dirty="0" smtClean="0"/>
            </a:br>
            <a:r>
              <a:rPr lang="ru-RU" sz="3200" dirty="0" smtClean="0"/>
              <a:t>Изготавливались кузова,</a:t>
            </a:r>
            <a:br>
              <a:rPr lang="ru-RU" sz="3200" dirty="0" smtClean="0"/>
            </a:br>
            <a:r>
              <a:rPr lang="ru-RU" sz="3200" dirty="0" smtClean="0"/>
              <a:t>большие и маленькие </a:t>
            </a:r>
            <a:br>
              <a:rPr lang="ru-RU" sz="3200" dirty="0" smtClean="0"/>
            </a:br>
            <a:r>
              <a:rPr lang="ru-RU" sz="3200" dirty="0" smtClean="0"/>
              <a:t>корзинки. Особенной</a:t>
            </a:r>
            <a:br>
              <a:rPr lang="ru-RU" sz="3200" dirty="0" smtClean="0"/>
            </a:br>
            <a:r>
              <a:rPr lang="ru-RU" sz="3200" dirty="0" smtClean="0"/>
              <a:t>аккуратностью и красотой</a:t>
            </a:r>
            <a:br>
              <a:rPr lang="ru-RU" sz="3200" dirty="0" smtClean="0"/>
            </a:br>
            <a:r>
              <a:rPr lang="ru-RU" sz="3200" dirty="0" smtClean="0"/>
              <a:t>отличалась </a:t>
            </a:r>
            <a:r>
              <a:rPr lang="ru-RU" sz="3200" dirty="0"/>
              <a:t>М</a:t>
            </a:r>
            <a:r>
              <a:rPr lang="ru-RU" sz="3200" dirty="0" smtClean="0"/>
              <a:t>ордовия.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Picture 5" descr="http://www.ikirov.ru/files/1309/lo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8330" y="3384644"/>
            <a:ext cx="3699305" cy="255745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22" y="115438"/>
            <a:ext cx="2639598" cy="31655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999" y="3281007"/>
            <a:ext cx="2874264" cy="3118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30" y="109182"/>
            <a:ext cx="369930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7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4" y="136479"/>
            <a:ext cx="11805314" cy="648268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 домовой резьбе </a:t>
            </a:r>
            <a:br>
              <a:rPr lang="ru-RU" sz="3200" dirty="0" smtClean="0"/>
            </a:br>
            <a:r>
              <a:rPr lang="ru-RU" sz="3200" dirty="0" smtClean="0"/>
              <a:t>присутствовал</a:t>
            </a:r>
            <a:br>
              <a:rPr lang="ru-RU" sz="3200" dirty="0" smtClean="0"/>
            </a:br>
            <a:r>
              <a:rPr lang="ru-RU" sz="3200" dirty="0" smtClean="0"/>
              <a:t>геометрический</a:t>
            </a:r>
            <a:br>
              <a:rPr lang="ru-RU" sz="3200" dirty="0" smtClean="0"/>
            </a:br>
            <a:r>
              <a:rPr lang="ru-RU" sz="3200" dirty="0" smtClean="0"/>
              <a:t>орнамент, а так же</a:t>
            </a:r>
            <a:br>
              <a:rPr lang="ru-RU" sz="3200" dirty="0" smtClean="0"/>
            </a:br>
            <a:r>
              <a:rPr lang="ru-RU" sz="3200" dirty="0" smtClean="0"/>
              <a:t>изображение</a:t>
            </a:r>
            <a:br>
              <a:rPr lang="ru-RU" sz="3200" dirty="0" smtClean="0"/>
            </a:br>
            <a:r>
              <a:rPr lang="ru-RU" sz="3200" dirty="0" smtClean="0"/>
              <a:t> растений,</a:t>
            </a:r>
            <a:br>
              <a:rPr lang="ru-RU" sz="3200" dirty="0" smtClean="0"/>
            </a:br>
            <a:r>
              <a:rPr lang="ru-RU" sz="3200" dirty="0" smtClean="0"/>
              <a:t>животных, птиц.</a:t>
            </a:r>
            <a:br>
              <a:rPr lang="ru-RU" sz="3200" dirty="0" smtClean="0"/>
            </a:br>
            <a:r>
              <a:rPr lang="ru-RU" sz="3200" dirty="0" smtClean="0"/>
              <a:t>Узорная доска, </a:t>
            </a:r>
            <a:br>
              <a:rPr lang="ru-RU" sz="3200" dirty="0" smtClean="0"/>
            </a:br>
            <a:r>
              <a:rPr lang="ru-RU" sz="3200" dirty="0" smtClean="0"/>
              <a:t>напоминала</a:t>
            </a:r>
            <a:br>
              <a:rPr lang="ru-RU" sz="3200" dirty="0" smtClean="0"/>
            </a:br>
            <a:r>
              <a:rPr lang="ru-RU" sz="3200" dirty="0" smtClean="0"/>
              <a:t>кружево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Picture 6" descr="http://www.moi-kotenok.ru/images_for_articles/2011/2/4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3380" y="275516"/>
            <a:ext cx="3857652" cy="285752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8" descr="http://www.formatinfo.ru/images/master/rezba_po_derevy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6841" y="346954"/>
            <a:ext cx="3833893" cy="2714644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16" descr="http://www.artrussian.com/images/konkurs/18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6395" y="3538216"/>
            <a:ext cx="3786214" cy="283551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0" descr="http://www.kuzpress.ru/i/info/360x360/6/69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7396" y="3739083"/>
            <a:ext cx="3643338" cy="2720361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01199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69" y="95535"/>
            <a:ext cx="11818961" cy="655092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На втором месте было</a:t>
            </a:r>
            <a:br>
              <a:rPr lang="ru-RU" sz="3200" dirty="0" smtClean="0"/>
            </a:br>
            <a:r>
              <a:rPr lang="ru-RU" sz="3200" dirty="0" smtClean="0"/>
              <a:t>ткачество, </a:t>
            </a:r>
            <a:br>
              <a:rPr lang="ru-RU" sz="3200" dirty="0" smtClean="0"/>
            </a:br>
            <a:r>
              <a:rPr lang="ru-RU" sz="3200" dirty="0" smtClean="0"/>
              <a:t>кружевоплетение</a:t>
            </a:r>
            <a:br>
              <a:rPr lang="ru-RU" sz="3200" dirty="0" smtClean="0"/>
            </a:br>
            <a:r>
              <a:rPr lang="ru-RU" sz="3200" dirty="0" smtClean="0"/>
              <a:t> изготовление</a:t>
            </a:r>
            <a:br>
              <a:rPr lang="ru-RU" sz="3200" dirty="0" smtClean="0"/>
            </a:br>
            <a:r>
              <a:rPr lang="ru-RU" sz="3200" dirty="0" smtClean="0"/>
              <a:t>одежды, обуви.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2" y="3485938"/>
            <a:ext cx="3860041" cy="32566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86" y="191709"/>
            <a:ext cx="3411941" cy="2797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944" y="95535"/>
            <a:ext cx="3393742" cy="3207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81" y="2674960"/>
            <a:ext cx="2579426" cy="37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58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12" y="177421"/>
            <a:ext cx="11791666" cy="653727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Недалеко от города всего 25км находится </a:t>
            </a:r>
            <a:br>
              <a:rPr lang="ru-RU" sz="2800" dirty="0" smtClean="0"/>
            </a:br>
            <a:r>
              <a:rPr lang="ru-RU" sz="2800" dirty="0" smtClean="0"/>
              <a:t>село Новая </a:t>
            </a:r>
            <a:r>
              <a:rPr lang="ru-RU" sz="2800" dirty="0" err="1" smtClean="0"/>
              <a:t>Беденьга</a:t>
            </a:r>
            <a:r>
              <a:rPr lang="ru-RU" sz="2800" dirty="0" smtClean="0"/>
              <a:t>. В котором распахивает </a:t>
            </a:r>
            <a:br>
              <a:rPr lang="ru-RU" sz="2800" dirty="0" smtClean="0"/>
            </a:br>
            <a:r>
              <a:rPr lang="ru-RU" sz="2800" dirty="0" smtClean="0"/>
              <a:t> двери для нас уникальный «Центр ремёсел».</a:t>
            </a:r>
            <a:br>
              <a:rPr lang="ru-RU" sz="2800" dirty="0" smtClean="0"/>
            </a:br>
            <a:r>
              <a:rPr lang="ru-RU" sz="2800" dirty="0" smtClean="0"/>
              <a:t>Здесь каждый может окунуться в бытовую и </a:t>
            </a:r>
            <a:br>
              <a:rPr lang="ru-RU" sz="2800" dirty="0" smtClean="0"/>
            </a:br>
            <a:r>
              <a:rPr lang="ru-RU" sz="2800" dirty="0" smtClean="0"/>
              <a:t>творческую атмосферу ремесленного уклада.</a:t>
            </a:r>
            <a:br>
              <a:rPr lang="ru-RU" sz="2800" dirty="0" smtClean="0"/>
            </a:br>
            <a:r>
              <a:rPr lang="ru-RU" sz="2800" dirty="0" smtClean="0"/>
              <a:t>Можно понаблюдать за работой мастеров</a:t>
            </a:r>
            <a:br>
              <a:rPr lang="ru-RU" sz="2800" dirty="0" smtClean="0"/>
            </a:br>
            <a:r>
              <a:rPr lang="ru-RU" sz="2800" dirty="0" smtClean="0"/>
              <a:t>а так же самим поучаствовать, в обработке</a:t>
            </a:r>
            <a:br>
              <a:rPr lang="ru-RU" sz="2800" dirty="0" smtClean="0"/>
            </a:br>
            <a:r>
              <a:rPr lang="ru-RU" sz="2800" dirty="0" smtClean="0"/>
              <a:t> камня, поработать на гончарном круге.</a:t>
            </a:r>
            <a:br>
              <a:rPr lang="ru-RU" sz="2800" dirty="0" smtClean="0"/>
            </a:br>
            <a:r>
              <a:rPr lang="ru-RU" sz="2800" dirty="0" smtClean="0"/>
              <a:t>Изготовить себе сувенир, а так же </a:t>
            </a:r>
            <a:br>
              <a:rPr lang="ru-RU" sz="2800" dirty="0" smtClean="0"/>
            </a:br>
            <a:r>
              <a:rPr lang="ru-RU" sz="2800" dirty="0" smtClean="0"/>
              <a:t>приобрести.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929" y="177421"/>
            <a:ext cx="3903260" cy="2900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72" y="3889612"/>
            <a:ext cx="3076469" cy="2647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929" y="3219024"/>
            <a:ext cx="4067032" cy="322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00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69" y="150125"/>
            <a:ext cx="11846256" cy="65236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" y="150125"/>
            <a:ext cx="10345004" cy="67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50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" y="163773"/>
            <a:ext cx="11859905" cy="652363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Старинные верстаки,</a:t>
            </a:r>
            <a:br>
              <a:rPr lang="ru-RU" sz="3200" dirty="0" smtClean="0"/>
            </a:br>
            <a:r>
              <a:rPr lang="ru-RU" sz="3200" dirty="0" smtClean="0"/>
              <a:t> токарные станки,</a:t>
            </a:r>
            <a:br>
              <a:rPr lang="ru-RU" sz="3200" dirty="0" smtClean="0"/>
            </a:br>
            <a:r>
              <a:rPr lang="ru-RU" sz="3200" dirty="0" smtClean="0"/>
              <a:t>десятки инструментов</a:t>
            </a:r>
            <a:br>
              <a:rPr lang="ru-RU" sz="3200" dirty="0" smtClean="0"/>
            </a:br>
            <a:r>
              <a:rPr lang="ru-RU" sz="3200" dirty="0" smtClean="0"/>
              <a:t> воссоздают облик</a:t>
            </a:r>
            <a:br>
              <a:rPr lang="ru-RU" sz="3200" dirty="0" smtClean="0"/>
            </a:br>
            <a:r>
              <a:rPr lang="ru-RU" sz="3200" dirty="0" smtClean="0"/>
              <a:t>столярной мастерской.</a:t>
            </a:r>
            <a:br>
              <a:rPr lang="ru-RU" sz="3200" dirty="0" smtClean="0"/>
            </a:br>
            <a:r>
              <a:rPr lang="ru-RU" sz="3200" dirty="0" smtClean="0"/>
              <a:t> Стружки на полу, </a:t>
            </a:r>
            <a:br>
              <a:rPr lang="ru-RU" sz="3200" dirty="0" smtClean="0"/>
            </a:br>
            <a:r>
              <a:rPr lang="ru-RU" sz="3200" dirty="0" smtClean="0"/>
              <a:t>нехитрые продукты </a:t>
            </a:r>
            <a:br>
              <a:rPr lang="ru-RU" sz="3200" dirty="0" smtClean="0"/>
            </a:br>
            <a:r>
              <a:rPr lang="ru-RU" sz="3200" dirty="0" smtClean="0"/>
              <a:t>на обеденном столе,</a:t>
            </a:r>
            <a:br>
              <a:rPr lang="ru-RU" sz="3200" dirty="0" smtClean="0"/>
            </a:br>
            <a:r>
              <a:rPr lang="ru-RU" sz="3200" dirty="0" smtClean="0"/>
              <a:t>образцы мебели, сделанные </a:t>
            </a:r>
            <a:br>
              <a:rPr lang="ru-RU" sz="3200" dirty="0" smtClean="0"/>
            </a:br>
            <a:r>
              <a:rPr lang="ru-RU" sz="3200" dirty="0" smtClean="0"/>
              <a:t>руками мастерством и</a:t>
            </a:r>
            <a:br>
              <a:rPr lang="ru-RU" sz="3200" dirty="0" smtClean="0"/>
            </a:br>
            <a:r>
              <a:rPr lang="ru-RU" sz="3200" dirty="0" smtClean="0"/>
              <a:t> талантом безымянных </a:t>
            </a:r>
            <a:br>
              <a:rPr lang="ru-RU" sz="3200" dirty="0" smtClean="0"/>
            </a:br>
            <a:r>
              <a:rPr lang="ru-RU" sz="3200" dirty="0" smtClean="0"/>
              <a:t>симбирских столяров, </a:t>
            </a:r>
            <a:br>
              <a:rPr lang="ru-RU" sz="3200" dirty="0" smtClean="0"/>
            </a:br>
            <a:r>
              <a:rPr lang="ru-RU" sz="3200" dirty="0" smtClean="0"/>
              <a:t>создают удивительное </a:t>
            </a:r>
            <a:br>
              <a:rPr lang="ru-RU" sz="3200" dirty="0" smtClean="0"/>
            </a:br>
            <a:r>
              <a:rPr lang="ru-RU" sz="3200" dirty="0" smtClean="0"/>
              <a:t>впечатление</a:t>
            </a:r>
            <a:br>
              <a:rPr lang="ru-RU" sz="3200" dirty="0" smtClean="0"/>
            </a:br>
            <a:r>
              <a:rPr lang="ru-RU" sz="3200" dirty="0" smtClean="0"/>
              <a:t> их присутствия.</a:t>
            </a:r>
            <a:endParaRPr lang="ru-RU" sz="3200" dirty="0"/>
          </a:p>
        </p:txBody>
      </p:sp>
      <p:pic>
        <p:nvPicPr>
          <p:cNvPr id="3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9318" y="348585"/>
            <a:ext cx="6626225" cy="577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184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folHlink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altLang="ru-RU" smtClean="0">
                <a:solidFill>
                  <a:schemeClr val="accent2"/>
                </a:solidFill>
              </a:rPr>
              <a:t>Музей «Столярная мастерская»</a:t>
            </a:r>
          </a:p>
        </p:txBody>
      </p:sp>
      <p:pic>
        <p:nvPicPr>
          <p:cNvPr id="14339" name="Рисунок 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4" y="1916114"/>
            <a:ext cx="7920037" cy="4764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76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00CC00"/>
                </a:solidFill>
              </a:rPr>
              <a:t>Музей Народного творчества</a:t>
            </a:r>
          </a:p>
        </p:txBody>
      </p:sp>
      <p:pic>
        <p:nvPicPr>
          <p:cNvPr id="16387" name="Рисунок 1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1773238"/>
            <a:ext cx="8135937" cy="5084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25" y="150124"/>
            <a:ext cx="11928144" cy="660551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коллекции музея представлены</a:t>
            </a:r>
            <a:br>
              <a:rPr lang="ru-RU" sz="3200" dirty="0" smtClean="0"/>
            </a:br>
            <a:r>
              <a:rPr lang="ru-RU" sz="3200" dirty="0" smtClean="0"/>
              <a:t> образцы традиционного народного </a:t>
            </a:r>
            <a:br>
              <a:rPr lang="ru-RU" sz="3200" dirty="0" smtClean="0"/>
            </a:br>
            <a:r>
              <a:rPr lang="ru-RU" sz="3200" dirty="0" smtClean="0"/>
              <a:t>искусства (промыслы Симбирской </a:t>
            </a:r>
            <a:br>
              <a:rPr lang="ru-RU" sz="3200" dirty="0" smtClean="0"/>
            </a:br>
            <a:r>
              <a:rPr lang="ru-RU" sz="3200" dirty="0" smtClean="0"/>
              <a:t>губернии).Видное место отведено </a:t>
            </a:r>
            <a:br>
              <a:rPr lang="ru-RU" sz="3200" dirty="0" smtClean="0"/>
            </a:br>
            <a:r>
              <a:rPr lang="ru-RU" sz="3200" dirty="0" smtClean="0"/>
              <a:t>художественной обработки дерева,</a:t>
            </a:r>
            <a:br>
              <a:rPr lang="ru-RU" sz="3200" dirty="0" smtClean="0"/>
            </a:br>
            <a:r>
              <a:rPr lang="ru-RU" sz="3200" dirty="0" smtClean="0"/>
              <a:t> лозы, местного минерала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 err="1" smtClean="0"/>
              <a:t>симбирцита</a:t>
            </a:r>
            <a:r>
              <a:rPr lang="ru-RU" sz="3200" dirty="0" smtClean="0"/>
              <a:t>, тканным и </a:t>
            </a:r>
            <a:br>
              <a:rPr lang="ru-RU" sz="3200" dirty="0" smtClean="0"/>
            </a:br>
            <a:r>
              <a:rPr lang="ru-RU" sz="3200" dirty="0" smtClean="0"/>
              <a:t>вышитым изделиям.</a:t>
            </a:r>
            <a:br>
              <a:rPr lang="ru-RU" sz="3200" dirty="0" smtClean="0"/>
            </a:br>
            <a:r>
              <a:rPr lang="ru-RU" sz="3200" dirty="0" smtClean="0"/>
              <a:t> Целый ряд посвящён </a:t>
            </a:r>
            <a:br>
              <a:rPr lang="ru-RU" sz="3200" dirty="0" smtClean="0"/>
            </a:br>
            <a:r>
              <a:rPr lang="ru-RU" sz="3200" dirty="0" smtClean="0"/>
              <a:t>гончарному ремеслу.</a:t>
            </a:r>
            <a:br>
              <a:rPr lang="ru-RU" sz="3200" dirty="0" smtClean="0"/>
            </a:br>
            <a:r>
              <a:rPr lang="ru-RU" sz="3200" dirty="0" smtClean="0"/>
              <a:t>Экспериментальная оборудованная</a:t>
            </a:r>
            <a:br>
              <a:rPr lang="ru-RU" sz="3200" dirty="0" smtClean="0"/>
            </a:br>
            <a:r>
              <a:rPr lang="ru-RU" sz="3200" dirty="0" smtClean="0"/>
              <a:t>площадка «</a:t>
            </a:r>
            <a:r>
              <a:rPr lang="ru-RU" sz="3200" dirty="0" err="1" smtClean="0"/>
              <a:t>Истокия</a:t>
            </a:r>
            <a:r>
              <a:rPr lang="ru-RU" sz="3200" dirty="0" smtClean="0"/>
              <a:t>» по приобщению</a:t>
            </a:r>
            <a:br>
              <a:rPr lang="ru-RU" sz="3200" dirty="0" smtClean="0"/>
            </a:br>
            <a:r>
              <a:rPr lang="ru-RU" sz="3200" dirty="0" smtClean="0"/>
              <a:t>подрастающего поколения к истокам</a:t>
            </a:r>
            <a:br>
              <a:rPr lang="ru-RU" sz="3200" dirty="0" smtClean="0"/>
            </a:br>
            <a:r>
              <a:rPr lang="ru-RU" sz="3200" dirty="0" smtClean="0"/>
              <a:t>народной культуры и искусства.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69" y="150124"/>
            <a:ext cx="4762500" cy="3162300"/>
          </a:xfrm>
          <a:prstGeom prst="rect">
            <a:avLst/>
          </a:prstGeom>
        </p:spPr>
      </p:pic>
      <p:pic>
        <p:nvPicPr>
          <p:cNvPr id="4" name="Рисунок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233" y="3175945"/>
            <a:ext cx="5268036" cy="357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19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41" y="231820"/>
            <a:ext cx="11694017" cy="6478073"/>
          </a:xfrm>
        </p:spPr>
        <p:txBody>
          <a:bodyPr/>
          <a:lstStyle/>
          <a:p>
            <a:pPr algn="just"/>
            <a:r>
              <a:rPr lang="ru-RU" dirty="0" smtClean="0"/>
              <a:t>Ульяновская область многонациональна</a:t>
            </a:r>
            <a:br>
              <a:rPr lang="ru-RU" dirty="0" smtClean="0"/>
            </a:br>
            <a:r>
              <a:rPr lang="ru-RU" dirty="0" smtClean="0"/>
              <a:t>этносы оказали наибольшее влияние на формирование народного творчества, где отразились единые черты для представителей   разных народов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162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25" y="136479"/>
            <a:ext cx="11914496" cy="660551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Ярмарка мастеров</a:t>
            </a:r>
            <a:br>
              <a:rPr lang="ru-RU" sz="3200" b="1" dirty="0" smtClean="0"/>
            </a:br>
            <a:r>
              <a:rPr lang="ru-RU" sz="3200" b="1" dirty="0" smtClean="0"/>
              <a:t>на Семи Ветрах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проходит два раза</a:t>
            </a:r>
            <a:br>
              <a:rPr lang="ru-RU" sz="3200" dirty="0" smtClean="0"/>
            </a:br>
            <a:r>
              <a:rPr lang="ru-RU" sz="3200" dirty="0" smtClean="0"/>
              <a:t>в год в июле и декабре.</a:t>
            </a:r>
            <a:br>
              <a:rPr lang="ru-RU" sz="3200" dirty="0" smtClean="0"/>
            </a:br>
            <a:r>
              <a:rPr lang="ru-RU" sz="3200" dirty="0" smtClean="0"/>
              <a:t>На ярмарке представлены</a:t>
            </a:r>
            <a:br>
              <a:rPr lang="ru-RU" sz="3200" dirty="0" smtClean="0"/>
            </a:br>
            <a:r>
              <a:rPr lang="ru-RU" sz="3200" dirty="0" smtClean="0"/>
              <a:t>изделия народного </a:t>
            </a:r>
            <a:br>
              <a:rPr lang="ru-RU" sz="3200" dirty="0" smtClean="0"/>
            </a:br>
            <a:r>
              <a:rPr lang="ru-RU" sz="3200" dirty="0" smtClean="0"/>
              <a:t>промысла, сделанные</a:t>
            </a:r>
            <a:br>
              <a:rPr lang="ru-RU" sz="3200" dirty="0" smtClean="0"/>
            </a:br>
            <a:r>
              <a:rPr lang="ru-RU" sz="3200" dirty="0" smtClean="0"/>
              <a:t> народными умельцами.</a:t>
            </a:r>
            <a:endParaRPr lang="ru-RU" sz="3200" dirty="0"/>
          </a:p>
        </p:txBody>
      </p:sp>
      <p:pic>
        <p:nvPicPr>
          <p:cNvPr id="3" name="Picture 2" descr="http://www.tourdnepr.com/images/stories/august_2011_news/16_town_Mast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2666" y="288548"/>
            <a:ext cx="3801955" cy="285752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5" descr="http://ulpressa.ru/wp-content/uploads/old/1310191845_136927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6969" y="3463448"/>
            <a:ext cx="3857652" cy="2893239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7" descr="http://ulpressa.ru/wp-content/uploads/old/1310191881_136930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033" y="288548"/>
            <a:ext cx="3952876" cy="2964657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288548"/>
            <a:ext cx="3343702" cy="2208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15" y="3463448"/>
            <a:ext cx="3677019" cy="300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96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7" y="95534"/>
            <a:ext cx="11723427" cy="66191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200" dirty="0" smtClean="0"/>
              <a:t>В городе мастеров каждый</a:t>
            </a:r>
            <a:br>
              <a:rPr lang="ru-RU" sz="3200" dirty="0" smtClean="0"/>
            </a:br>
            <a:r>
              <a:rPr lang="ru-RU" sz="3200" dirty="0" smtClean="0"/>
              <a:t>желающий может</a:t>
            </a:r>
            <a:br>
              <a:rPr lang="ru-RU" sz="3200" dirty="0" smtClean="0"/>
            </a:br>
            <a:r>
              <a:rPr lang="ru-RU" sz="3200" dirty="0" smtClean="0"/>
              <a:t> попробовать своими руками</a:t>
            </a:r>
            <a:br>
              <a:rPr lang="ru-RU" sz="3200" dirty="0" smtClean="0"/>
            </a:br>
            <a:r>
              <a:rPr lang="ru-RU" sz="3200" dirty="0" smtClean="0"/>
              <a:t>создавать эти изделия, сувениры</a:t>
            </a:r>
            <a:br>
              <a:rPr lang="ru-RU" sz="3200" dirty="0" smtClean="0"/>
            </a:br>
            <a:r>
              <a:rPr lang="ru-RU" sz="3200" dirty="0" smtClean="0"/>
              <a:t>из глины, камня, металла</a:t>
            </a:r>
            <a:br>
              <a:rPr lang="ru-RU" sz="3200" dirty="0" smtClean="0"/>
            </a:br>
            <a:r>
              <a:rPr lang="ru-RU" sz="3200" dirty="0" smtClean="0"/>
              <a:t> с помощью</a:t>
            </a:r>
            <a:r>
              <a:rPr lang="ru-RU" sz="3200" dirty="0"/>
              <a:t> </a:t>
            </a:r>
            <a:r>
              <a:rPr lang="ru-RU" sz="3200" dirty="0" smtClean="0"/>
              <a:t>мастера.</a:t>
            </a:r>
            <a:br>
              <a:rPr lang="ru-RU" sz="3200" dirty="0" smtClean="0"/>
            </a:br>
            <a:r>
              <a:rPr lang="ru-RU" sz="3200" dirty="0" smtClean="0"/>
              <a:t>Побывав на этой ярмарке </a:t>
            </a:r>
            <a:br>
              <a:rPr lang="ru-RU" sz="3200" dirty="0" smtClean="0"/>
            </a:br>
            <a:r>
              <a:rPr lang="ru-RU" sz="3200" dirty="0" smtClean="0"/>
              <a:t>понимаешь как предки умели</a:t>
            </a:r>
            <a:br>
              <a:rPr lang="ru-RU" sz="3200" dirty="0" smtClean="0"/>
            </a:br>
            <a:r>
              <a:rPr lang="ru-RU" sz="3200" dirty="0" smtClean="0"/>
              <a:t>украшать свой быт.</a:t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Мастер класс на ярмарке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Мастер класс на ярмарке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525" y="382137"/>
            <a:ext cx="5636526" cy="476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89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51" y="177421"/>
            <a:ext cx="11696131" cy="6523630"/>
          </a:xfrm>
        </p:spPr>
        <p:txBody>
          <a:bodyPr/>
          <a:lstStyle/>
          <a:p>
            <a:r>
              <a:rPr lang="ru-RU" b="1" dirty="0" smtClean="0"/>
              <a:t>География народных</a:t>
            </a:r>
            <a:br>
              <a:rPr lang="ru-RU" b="1" dirty="0" smtClean="0"/>
            </a:br>
            <a:r>
              <a:rPr lang="ru-RU" b="1" dirty="0" smtClean="0"/>
              <a:t> художественных и ремёсел</a:t>
            </a:r>
            <a:br>
              <a:rPr lang="ru-RU" b="1" dirty="0" smtClean="0"/>
            </a:br>
            <a:r>
              <a:rPr lang="ru-RU" b="1" dirty="0"/>
              <a:t>У</a:t>
            </a:r>
            <a:r>
              <a:rPr lang="ru-RU" b="1" dirty="0" smtClean="0"/>
              <a:t>льяновской области, </a:t>
            </a:r>
            <a:br>
              <a:rPr lang="ru-RU" b="1" dirty="0" smtClean="0"/>
            </a:br>
            <a:r>
              <a:rPr lang="ru-RU" b="1" dirty="0" smtClean="0"/>
              <a:t>в каких районах области </a:t>
            </a:r>
            <a:br>
              <a:rPr lang="ru-RU" b="1" dirty="0" smtClean="0"/>
            </a:br>
            <a:r>
              <a:rPr lang="ru-RU" b="1" dirty="0" smtClean="0"/>
              <a:t>сохранились народные </a:t>
            </a:r>
            <a:br>
              <a:rPr lang="ru-RU" b="1" dirty="0" smtClean="0"/>
            </a:br>
            <a:r>
              <a:rPr lang="ru-RU" b="1" dirty="0" smtClean="0"/>
              <a:t>промыслы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Picture 2" descr="http://aprol-pro.narod.ru/ul_ru/images/ul_obl_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3" r="1563" b="4610"/>
          <a:stretch>
            <a:fillRect/>
          </a:stretch>
        </p:blipFill>
        <p:spPr bwMode="auto">
          <a:xfrm>
            <a:off x="6632813" y="327546"/>
            <a:ext cx="5268036" cy="580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830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99" y="150125"/>
            <a:ext cx="11709779" cy="65236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b="1" dirty="0" err="1" smtClean="0"/>
              <a:t>Г.Ульяновск</a:t>
            </a: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r>
              <a:rPr lang="ru-RU" altLang="ru-RU" sz="3200" b="1" dirty="0" smtClean="0"/>
              <a:t>1</a:t>
            </a:r>
            <a:r>
              <a:rPr lang="ru-RU" altLang="ru-RU" sz="3200" dirty="0"/>
              <a:t>. ООО «</a:t>
            </a:r>
            <a:r>
              <a:rPr lang="ru-RU" altLang="ru-RU" sz="3200" dirty="0" err="1"/>
              <a:t>Керамос</a:t>
            </a:r>
            <a:r>
              <a:rPr lang="ru-RU" altLang="ru-RU" sz="3200" dirty="0"/>
              <a:t>» – художественная </a:t>
            </a:r>
            <a:r>
              <a:rPr lang="ru-RU" altLang="ru-RU" sz="3200" dirty="0" smtClean="0"/>
              <a:t>керамика</a:t>
            </a:r>
            <a:br>
              <a:rPr lang="ru-RU" altLang="ru-RU" sz="3200" dirty="0" smtClean="0"/>
            </a:br>
            <a:r>
              <a:rPr lang="ru-RU" altLang="ru-RU" sz="3200" dirty="0" smtClean="0"/>
              <a:t>(Гончарная мастерская, производит керамические изделия ручной работы, цветочные горшки, посуду, сувениры, предметы интерьера, авторские работы).</a:t>
            </a:r>
            <a:br>
              <a:rPr lang="ru-RU" altLang="ru-RU" sz="3200" dirty="0" smtClean="0"/>
            </a:br>
            <a:r>
              <a:rPr lang="ru-RU" altLang="ru-RU" sz="3200" dirty="0"/>
              <a:t/>
            </a:r>
            <a:br>
              <a:rPr lang="ru-RU" altLang="ru-RU" sz="3200" dirty="0"/>
            </a:br>
            <a:r>
              <a:rPr lang="ru-RU" altLang="ru-RU" sz="3200" dirty="0"/>
              <a:t>2. ООО «Лита» – художественная обработка местных поделочных камней «</a:t>
            </a:r>
            <a:r>
              <a:rPr lang="ru-RU" altLang="ru-RU" sz="3200" dirty="0" err="1"/>
              <a:t>симбирцит</a:t>
            </a:r>
            <a:r>
              <a:rPr lang="ru-RU" altLang="ru-RU" sz="3200" dirty="0"/>
              <a:t>», «</a:t>
            </a:r>
            <a:r>
              <a:rPr lang="ru-RU" altLang="ru-RU" sz="3200" dirty="0" err="1"/>
              <a:t>сенгилит</a:t>
            </a:r>
            <a:r>
              <a:rPr lang="ru-RU" altLang="ru-RU" sz="3200" dirty="0"/>
              <a:t>», «аммонит</a:t>
            </a:r>
            <a:r>
              <a:rPr lang="ru-RU" altLang="ru-RU" sz="3200" dirty="0" smtClean="0"/>
              <a:t>». Изготавливают ювелирные изделия, сувениры, предметы интерьера.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694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55" y="191069"/>
            <a:ext cx="11750723" cy="6509982"/>
          </a:xfrm>
        </p:spPr>
        <p:txBody>
          <a:bodyPr/>
          <a:lstStyle/>
          <a:p>
            <a:r>
              <a:rPr lang="ru-RU" altLang="ru-RU" dirty="0"/>
              <a:t>3. Керамический цех сувенирного завода – художественная керамика </a:t>
            </a:r>
            <a:br>
              <a:rPr lang="ru-RU" altLang="ru-RU" dirty="0"/>
            </a:br>
            <a:r>
              <a:rPr lang="ru-RU" altLang="ru-RU" dirty="0"/>
              <a:t>4. Симбирский кузнечный двор «Корч» – художественная </a:t>
            </a:r>
            <a:r>
              <a:rPr lang="ru-RU" altLang="ru-RU" dirty="0" smtClean="0"/>
              <a:t>ковка</a:t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37" y="3254991"/>
            <a:ext cx="3330053" cy="32549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19" y="3200401"/>
            <a:ext cx="3185455" cy="33095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454" y="3254990"/>
            <a:ext cx="3244108" cy="325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90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55" y="109182"/>
            <a:ext cx="11737075" cy="656457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b="1" u="sng" dirty="0" smtClean="0"/>
              <a:t/>
            </a:r>
            <a:br>
              <a:rPr lang="ru-RU" altLang="ru-RU" b="1" u="sng" dirty="0" smtClean="0"/>
            </a:br>
            <a:r>
              <a:rPr lang="ru-RU" altLang="ru-RU" b="1" u="sng" dirty="0" err="1" smtClean="0"/>
              <a:t>Барышский</a:t>
            </a:r>
            <a:r>
              <a:rPr lang="ru-RU" altLang="ru-RU" b="1" u="sng" dirty="0" smtClean="0"/>
              <a:t> район</a:t>
            </a: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smtClean="0"/>
              <a:t>1</a:t>
            </a:r>
            <a:r>
              <a:rPr lang="ru-RU" altLang="ru-RU" b="1" dirty="0"/>
              <a:t>. </a:t>
            </a:r>
            <a:r>
              <a:rPr lang="ru-RU" altLang="ru-RU" b="1" dirty="0" err="1"/>
              <a:t>Лозоплетение</a:t>
            </a:r>
            <a:r>
              <a:rPr lang="ru-RU" altLang="ru-RU" b="1" dirty="0"/>
              <a:t> – </a:t>
            </a:r>
            <a:r>
              <a:rPr lang="ru-RU" altLang="ru-RU" b="1" dirty="0" err="1"/>
              <a:t>Акшуатский</a:t>
            </a:r>
            <a:r>
              <a:rPr lang="ru-RU" altLang="ru-RU" b="1" dirty="0"/>
              <a:t> </a:t>
            </a:r>
            <a:r>
              <a:rPr lang="ru-RU" altLang="ru-RU" b="1" dirty="0" smtClean="0"/>
              <a:t>леспромхоз</a:t>
            </a:r>
            <a:br>
              <a:rPr lang="ru-RU" altLang="ru-RU" b="1" dirty="0" smtClean="0"/>
            </a:br>
            <a:r>
              <a:rPr lang="ru-RU" altLang="ru-RU" b="1" dirty="0" smtClean="0"/>
              <a:t>особого мастерства добился Е.В </a:t>
            </a:r>
            <a:r>
              <a:rPr lang="ru-RU" altLang="ru-RU" b="1" dirty="0" err="1" smtClean="0"/>
              <a:t>Чекарлеев</a:t>
            </a:r>
            <a:r>
              <a:rPr lang="ru-RU" altLang="ru-RU" b="1" dirty="0" smtClean="0"/>
              <a:t> получил звание король лозы. По сей день его сын занимается обучением детей мастерству.</a:t>
            </a:r>
            <a:br>
              <a:rPr lang="ru-RU" altLang="ru-RU" b="1" dirty="0" smtClean="0"/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smtClean="0"/>
              <a:t>2</a:t>
            </a:r>
            <a:r>
              <a:rPr lang="ru-RU" altLang="ru-RU" b="1" dirty="0"/>
              <a:t>. Вязание на спицах (пуховые платки) – с. </a:t>
            </a:r>
            <a:r>
              <a:rPr lang="ru-RU" altLang="ru-RU" b="1" dirty="0" err="1"/>
              <a:t>Калда</a:t>
            </a:r>
            <a:r>
              <a:rPr lang="ru-RU" altLang="ru-RU" b="1" dirty="0"/>
              <a:t/>
            </a:r>
            <a:br>
              <a:rPr lang="ru-RU" altLang="ru-RU" b="1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2" y="3391468"/>
            <a:ext cx="5486400" cy="19690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" y="3493827"/>
            <a:ext cx="4667535" cy="20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58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7" y="136479"/>
            <a:ext cx="11818962" cy="649633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b="1" u="sng" dirty="0" err="1" smtClean="0"/>
              <a:t>Карсунский</a:t>
            </a:r>
            <a:r>
              <a:rPr lang="ru-RU" altLang="ru-RU" b="1" u="sng" dirty="0" smtClean="0"/>
              <a:t> район</a:t>
            </a: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u="sng" dirty="0" err="1" smtClean="0"/>
              <a:t>Карсунский</a:t>
            </a:r>
            <a:r>
              <a:rPr lang="ru-RU" altLang="ru-RU" b="1" u="sng" dirty="0" smtClean="0"/>
              <a:t> район</a:t>
            </a: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 smtClean="0"/>
              <a:t>1</a:t>
            </a:r>
            <a:r>
              <a:rPr lang="ru-RU" altLang="ru-RU" b="1" dirty="0"/>
              <a:t>. </a:t>
            </a:r>
            <a:r>
              <a:rPr lang="ru-RU" altLang="ru-RU" b="1" dirty="0" err="1"/>
              <a:t>Карсунская</a:t>
            </a:r>
            <a:r>
              <a:rPr lang="ru-RU" altLang="ru-RU" b="1" dirty="0"/>
              <a:t> фабрика художественного ручного ткачества </a:t>
            </a:r>
            <a:r>
              <a:rPr lang="ru-RU" altLang="ru-RU" b="1" dirty="0" smtClean="0"/>
              <a:t>(скатерти, коврики, покрывала, полотенца, салфетки, народные костюмы).</a:t>
            </a: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/>
              <a:t>2. Гончарное производство – село Сухой </a:t>
            </a:r>
            <a:r>
              <a:rPr lang="ru-RU" altLang="ru-RU" b="1" dirty="0" smtClean="0"/>
              <a:t>Карсун</a:t>
            </a:r>
            <a:br>
              <a:rPr lang="ru-RU" altLang="ru-RU" b="1" dirty="0" smtClean="0"/>
            </a:br>
            <a:r>
              <a:rPr lang="ru-RU" altLang="ru-RU" b="1" dirty="0" smtClean="0"/>
              <a:t>В окрестностях села залежи нескольких сортов глины(красной, голубой, серой, пёстрой). Село получило славу как село горшечников</a:t>
            </a:r>
            <a:br>
              <a:rPr lang="ru-RU" altLang="ru-RU" b="1" dirty="0" smtClean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smtClean="0"/>
              <a:t>3</a:t>
            </a:r>
            <a:r>
              <a:rPr lang="ru-RU" altLang="ru-RU" b="1" dirty="0"/>
              <a:t>. </a:t>
            </a:r>
            <a:r>
              <a:rPr lang="ru-RU" altLang="ru-RU" b="1" dirty="0" err="1" smtClean="0"/>
              <a:t>Лозоплетение</a:t>
            </a: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/>
              <a:t/>
            </a:r>
            <a:br>
              <a:rPr lang="ru-RU" alt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690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11" y="191069"/>
            <a:ext cx="11846257" cy="6482686"/>
          </a:xfrm>
        </p:spPr>
        <p:txBody>
          <a:bodyPr/>
          <a:lstStyle/>
          <a:p>
            <a:pPr>
              <a:defRPr/>
            </a:pPr>
            <a:r>
              <a:rPr lang="ru-RU" altLang="ru-RU" b="1" u="sng" dirty="0" err="1" smtClean="0"/>
              <a:t>Мелекесский</a:t>
            </a:r>
            <a:r>
              <a:rPr lang="ru-RU" altLang="ru-RU" b="1" u="sng" dirty="0" smtClean="0"/>
              <a:t> район</a:t>
            </a: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smtClean="0"/>
              <a:t>1</a:t>
            </a:r>
            <a:r>
              <a:rPr lang="ru-RU" altLang="ru-RU" b="1" dirty="0"/>
              <a:t>. Лоскутное шитье</a:t>
            </a:r>
            <a:br>
              <a:rPr lang="ru-RU" altLang="ru-RU" b="1" dirty="0"/>
            </a:br>
            <a:r>
              <a:rPr lang="ru-RU" altLang="ru-RU" b="1" dirty="0"/>
              <a:t>2. Кружевоплетение</a:t>
            </a:r>
            <a:br>
              <a:rPr lang="ru-RU" altLang="ru-RU" b="1" dirty="0"/>
            </a:br>
            <a:r>
              <a:rPr lang="ru-RU" altLang="ru-RU" b="1" dirty="0"/>
              <a:t>3. Резьба по дереву</a:t>
            </a:r>
            <a:br>
              <a:rPr lang="ru-RU" altLang="ru-RU" b="1" dirty="0"/>
            </a:br>
            <a:r>
              <a:rPr lang="ru-RU" altLang="ru-RU" b="1" dirty="0"/>
              <a:t>4. </a:t>
            </a:r>
            <a:r>
              <a:rPr lang="ru-RU" altLang="ru-RU" b="1" dirty="0" err="1"/>
              <a:t>Лозоплетение</a:t>
            </a:r>
            <a:r>
              <a:rPr lang="ru-RU" altLang="ru-RU" b="1" dirty="0"/>
              <a:t> </a:t>
            </a:r>
            <a:br>
              <a:rPr lang="ru-RU" alt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317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12" y="122830"/>
            <a:ext cx="11778018" cy="6550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b="1" u="sng" dirty="0" err="1" smtClean="0"/>
              <a:t>Г.Инза</a:t>
            </a: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smtClean="0"/>
              <a:t>1</a:t>
            </a:r>
            <a:r>
              <a:rPr lang="ru-RU" altLang="ru-RU" b="1" dirty="0"/>
              <a:t>. Артель </a:t>
            </a:r>
            <a:r>
              <a:rPr lang="ru-RU" altLang="ru-RU" b="1" dirty="0" err="1" smtClean="0"/>
              <a:t>лозоплетения</a:t>
            </a: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u="sng" dirty="0" err="1"/>
              <a:t>р.п</a:t>
            </a:r>
            <a:r>
              <a:rPr lang="ru-RU" altLang="ru-RU" b="1" u="sng" dirty="0"/>
              <a:t>. Кузоватово</a:t>
            </a:r>
            <a:r>
              <a:rPr lang="ru-RU" altLang="ru-RU" b="1" dirty="0">
                <a:solidFill>
                  <a:srgbClr val="FF0066"/>
                </a:solidFill>
              </a:rPr>
              <a:t/>
            </a:r>
            <a:br>
              <a:rPr lang="ru-RU" altLang="ru-RU" b="1" dirty="0">
                <a:solidFill>
                  <a:srgbClr val="FF0066"/>
                </a:solidFill>
              </a:rPr>
            </a:br>
            <a:r>
              <a:rPr lang="ru-RU" altLang="ru-RU" b="1" dirty="0"/>
              <a:t>1. </a:t>
            </a:r>
            <a:r>
              <a:rPr lang="ru-RU" altLang="ru-RU" b="1" dirty="0" err="1"/>
              <a:t>Кузоватовский</a:t>
            </a:r>
            <a:r>
              <a:rPr lang="ru-RU" altLang="ru-RU" b="1" dirty="0"/>
              <a:t> </a:t>
            </a:r>
            <a:r>
              <a:rPr lang="ru-RU" altLang="ru-RU" b="1" dirty="0" err="1"/>
              <a:t>промбыткомбинат</a:t>
            </a:r>
            <a:r>
              <a:rPr lang="ru-RU" altLang="ru-RU" b="1" dirty="0"/>
              <a:t> – резьба и роспись по </a:t>
            </a:r>
            <a:r>
              <a:rPr lang="ru-RU" altLang="ru-RU" b="1" dirty="0" smtClean="0"/>
              <a:t>дереву</a:t>
            </a:r>
            <a:br>
              <a:rPr lang="ru-RU" altLang="ru-RU" b="1" dirty="0" smtClean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u="sng" dirty="0" smtClean="0"/>
              <a:t>г</a:t>
            </a:r>
            <a:r>
              <a:rPr lang="ru-RU" altLang="ru-RU" b="1" u="sng" dirty="0"/>
              <a:t>. Сенгилей</a:t>
            </a:r>
            <a:r>
              <a:rPr lang="ru-RU" altLang="ru-RU" b="1" dirty="0">
                <a:solidFill>
                  <a:srgbClr val="FF0066"/>
                </a:solidFill>
              </a:rPr>
              <a:t/>
            </a:r>
            <a:br>
              <a:rPr lang="ru-RU" altLang="ru-RU" b="1" dirty="0">
                <a:solidFill>
                  <a:srgbClr val="FF0066"/>
                </a:solidFill>
              </a:rPr>
            </a:br>
            <a:r>
              <a:rPr lang="ru-RU" altLang="ru-RU" b="1" dirty="0"/>
              <a:t>1. Изготовление мебели с элементами ручной резьбы</a:t>
            </a:r>
            <a:br>
              <a:rPr lang="ru-RU" alt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829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69" y="136478"/>
            <a:ext cx="11873552" cy="6564573"/>
          </a:xfrm>
        </p:spPr>
        <p:txBody>
          <a:bodyPr/>
          <a:lstStyle/>
          <a:p>
            <a:r>
              <a:rPr lang="ru-RU" dirty="0" smtClean="0"/>
              <a:t>Легенды, сказы, предания Симбирского края</a:t>
            </a:r>
            <a:br>
              <a:rPr lang="ru-RU" dirty="0" smtClean="0"/>
            </a:br>
            <a:r>
              <a:rPr lang="ru-RU" dirty="0"/>
              <a:t>С</a:t>
            </a:r>
            <a:r>
              <a:rPr lang="ru-RU" dirty="0" smtClean="0"/>
              <a:t>имбирск издавна называли краем легенд.</a:t>
            </a:r>
            <a:br>
              <a:rPr lang="ru-RU" dirty="0" smtClean="0"/>
            </a:br>
            <a:r>
              <a:rPr lang="ru-RU" dirty="0" smtClean="0"/>
              <a:t>Среди  собирателей Симбирских легенд, сказов, преданий и песен известны имена многих писателей и учёных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0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25" y="180304"/>
            <a:ext cx="11912958" cy="647807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Русские                    Татары                                    Чуваши 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Мордва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66" y="277834"/>
            <a:ext cx="2725019" cy="32583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033" y="277834"/>
            <a:ext cx="2509434" cy="28000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387" y="180304"/>
            <a:ext cx="2562896" cy="3155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84" y="3663234"/>
            <a:ext cx="2968580" cy="266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58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5" y="191069"/>
            <a:ext cx="11764370" cy="6523630"/>
          </a:xfrm>
        </p:spPr>
        <p:txBody>
          <a:bodyPr/>
          <a:lstStyle/>
          <a:p>
            <a:r>
              <a:rPr lang="ru-RU" dirty="0" smtClean="0"/>
              <a:t>Дмитрий Николаевич </a:t>
            </a:r>
            <a:br>
              <a:rPr lang="ru-RU" dirty="0" smtClean="0"/>
            </a:br>
            <a:r>
              <a:rPr lang="ru-RU" dirty="0" smtClean="0"/>
              <a:t>Садовников. </a:t>
            </a:r>
            <a:r>
              <a:rPr lang="ru-RU" sz="3200" dirty="0" smtClean="0"/>
              <a:t>Воспевал</a:t>
            </a:r>
            <a:r>
              <a:rPr lang="ru-RU" dirty="0" smtClean="0"/>
              <a:t> </a:t>
            </a:r>
            <a:r>
              <a:rPr lang="ru-RU" sz="3200" dirty="0" smtClean="0"/>
              <a:t>землю </a:t>
            </a:r>
            <a:br>
              <a:rPr lang="ru-RU" sz="3200" dirty="0" smtClean="0"/>
            </a:br>
            <a:r>
              <a:rPr lang="ru-RU" sz="3200" dirty="0" smtClean="0"/>
              <a:t>Симбирскую.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Заслужено назван певцом </a:t>
            </a:r>
            <a:br>
              <a:rPr lang="ru-RU" sz="3200" dirty="0" smtClean="0"/>
            </a:br>
            <a:r>
              <a:rPr lang="ru-RU" sz="3200" dirty="0" smtClean="0"/>
              <a:t>Волги и Степана Разина.</a:t>
            </a:r>
            <a:br>
              <a:rPr lang="ru-RU" sz="3200" dirty="0" smtClean="0"/>
            </a:br>
            <a:r>
              <a:rPr lang="ru-RU" sz="3200" dirty="0" smtClean="0"/>
              <a:t>Произведения: «Как мужик</a:t>
            </a:r>
            <a:br>
              <a:rPr lang="ru-RU" sz="3200" dirty="0" smtClean="0"/>
            </a:br>
            <a:r>
              <a:rPr lang="ru-RU" sz="3200" dirty="0" smtClean="0"/>
              <a:t> клад нашёл»; «Как чудовище клад</a:t>
            </a:r>
            <a:br>
              <a:rPr lang="ru-RU" sz="3200" dirty="0" smtClean="0"/>
            </a:br>
            <a:r>
              <a:rPr lang="ru-RU" sz="3200" dirty="0" smtClean="0"/>
              <a:t>оберегало»; «Про разбойника</a:t>
            </a:r>
            <a:br>
              <a:rPr lang="ru-RU" sz="3200" dirty="0" smtClean="0"/>
            </a:br>
            <a:r>
              <a:rPr lang="ru-RU" sz="3200" dirty="0" err="1" smtClean="0"/>
              <a:t>Шорюка</a:t>
            </a:r>
            <a:r>
              <a:rPr lang="ru-RU" sz="3200" dirty="0" smtClean="0"/>
              <a:t>»; «Как Разин в крест стрелял»</a:t>
            </a:r>
            <a:br>
              <a:rPr lang="ru-RU" sz="3200" dirty="0" smtClean="0"/>
            </a:br>
            <a:r>
              <a:rPr lang="ru-RU" sz="3200" dirty="0" smtClean="0"/>
              <a:t>«Как Пугачёв помещика напугал»;</a:t>
            </a:r>
            <a:br>
              <a:rPr lang="ru-RU" sz="3200" dirty="0" smtClean="0"/>
            </a:br>
            <a:r>
              <a:rPr lang="ru-RU" sz="3200" dirty="0" smtClean="0"/>
              <a:t>«Почему Разин отрубил голову своему</a:t>
            </a:r>
            <a:br>
              <a:rPr lang="ru-RU" sz="3200" dirty="0" smtClean="0"/>
            </a:br>
            <a:r>
              <a:rPr lang="ru-RU" sz="3200" dirty="0" smtClean="0"/>
              <a:t>сыну»; «Почему Разин приказал </a:t>
            </a:r>
            <a:br>
              <a:rPr lang="ru-RU" sz="3200" dirty="0" smtClean="0"/>
            </a:br>
            <a:r>
              <a:rPr lang="ru-RU" sz="3200" dirty="0" smtClean="0"/>
              <a:t>потопить лодку с золотом»</a:t>
            </a:r>
            <a:endParaRPr lang="ru-RU" sz="3200" dirty="0"/>
          </a:p>
        </p:txBody>
      </p:sp>
      <p:pic>
        <p:nvPicPr>
          <p:cNvPr id="3" name="Рисунок 2" descr="http://new.playroom.ru/wp-content/uploads/2015/03/obrazovanie3_apostol_sadovnikov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7648" y="191069"/>
            <a:ext cx="4789426" cy="625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8596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25" y="232012"/>
            <a:ext cx="11832609" cy="6455391"/>
          </a:xfrm>
        </p:spPr>
        <p:txBody>
          <a:bodyPr/>
          <a:lstStyle/>
          <a:p>
            <a:r>
              <a:rPr lang="ru-RU" dirty="0" smtClean="0"/>
              <a:t>Дмитрий Петрович</a:t>
            </a:r>
            <a:br>
              <a:rPr lang="ru-RU" dirty="0" smtClean="0"/>
            </a:br>
            <a:r>
              <a:rPr lang="ru-RU" dirty="0" err="1" smtClean="0"/>
              <a:t>Ознобшин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Первым стал записывать </a:t>
            </a:r>
            <a:br>
              <a:rPr lang="ru-RU" dirty="0" smtClean="0"/>
            </a:br>
            <a:r>
              <a:rPr lang="ru-RU" dirty="0" smtClean="0"/>
              <a:t>песни чуваши и мордвы</a:t>
            </a:r>
            <a:endParaRPr lang="ru-RU" dirty="0"/>
          </a:p>
        </p:txBody>
      </p:sp>
      <p:pic>
        <p:nvPicPr>
          <p:cNvPr id="3" name="Рисунок 2" descr="http://uonb.ru/old/geroi/img/geroi1/pic1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19602"/>
            <a:ext cx="4995081" cy="608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0999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7" y="204716"/>
            <a:ext cx="11655189" cy="6482687"/>
          </a:xfrm>
        </p:spPr>
        <p:txBody>
          <a:bodyPr/>
          <a:lstStyle/>
          <a:p>
            <a:r>
              <a:rPr lang="ru-RU" dirty="0" smtClean="0"/>
              <a:t>Абрам Кузьмич </a:t>
            </a:r>
            <a:r>
              <a:rPr lang="ru-RU" dirty="0" err="1" smtClean="0"/>
              <a:t>Новопольцев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Родился в </a:t>
            </a:r>
            <a:r>
              <a:rPr lang="ru-RU" sz="3200" dirty="0" err="1" smtClean="0"/>
              <a:t>Старомайнском</a:t>
            </a:r>
            <a:r>
              <a:rPr lang="ru-RU" sz="3200" dirty="0" smtClean="0"/>
              <a:t> районе</a:t>
            </a:r>
            <a:br>
              <a:rPr lang="ru-RU" sz="3200" dirty="0" smtClean="0"/>
            </a:br>
            <a:r>
              <a:rPr lang="ru-RU" sz="3200" dirty="0" err="1" smtClean="0"/>
              <a:t>г.Ульяновска</a:t>
            </a:r>
            <a:r>
              <a:rPr lang="ru-RU" sz="3200" dirty="0" smtClean="0"/>
              <a:t>. Русский сказочник.</a:t>
            </a:r>
            <a:br>
              <a:rPr lang="ru-RU" sz="3200" dirty="0" smtClean="0"/>
            </a:br>
            <a:r>
              <a:rPr lang="ru-RU" sz="3200" dirty="0" smtClean="0"/>
              <a:t> Д.Н Садовников записал с его слов 25 сказок.</a:t>
            </a:r>
            <a:br>
              <a:rPr lang="ru-RU" sz="3200" dirty="0" smtClean="0"/>
            </a:br>
            <a:r>
              <a:rPr lang="ru-RU" sz="3200" dirty="0" smtClean="0"/>
              <a:t>Которые вошли в сборник сказки и предания</a:t>
            </a:r>
            <a:br>
              <a:rPr lang="ru-RU" sz="3200" dirty="0" smtClean="0"/>
            </a:br>
            <a:r>
              <a:rPr lang="ru-RU" sz="3200" dirty="0" smtClean="0"/>
              <a:t>Симбирского края.</a:t>
            </a:r>
            <a:br>
              <a:rPr lang="ru-RU" sz="3200" dirty="0" smtClean="0"/>
            </a:br>
            <a:r>
              <a:rPr lang="ru-RU" sz="3200" dirty="0" smtClean="0"/>
              <a:t>Сказки волшебные, о животных для детской</a:t>
            </a:r>
            <a:br>
              <a:rPr lang="ru-RU" sz="3200" dirty="0" smtClean="0"/>
            </a:br>
            <a:r>
              <a:rPr lang="ru-RU" sz="3200" dirty="0" smtClean="0"/>
              <a:t>аудитории.</a:t>
            </a:r>
            <a:endParaRPr lang="ru-RU" sz="3200" dirty="0"/>
          </a:p>
        </p:txBody>
      </p:sp>
      <p:pic>
        <p:nvPicPr>
          <p:cNvPr id="3" name="Рисунок 2" descr="http://rusnardom.ru/wp-content/uploads/2016/02/abram-novopoltse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518615"/>
            <a:ext cx="3466531" cy="462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4597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25" y="122830"/>
            <a:ext cx="11737075" cy="656457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 2003 года в Ульяновской </a:t>
            </a:r>
            <a:br>
              <a:rPr lang="ru-RU" sz="3200" dirty="0" smtClean="0"/>
            </a:br>
            <a:r>
              <a:rPr lang="ru-RU" sz="3200" dirty="0" smtClean="0"/>
              <a:t>области проводится</a:t>
            </a:r>
            <a:br>
              <a:rPr lang="ru-RU" sz="3200" dirty="0" smtClean="0"/>
            </a:br>
            <a:r>
              <a:rPr lang="ru-RU" sz="3200" dirty="0" smtClean="0"/>
              <a:t>ежегодный фестиваль</a:t>
            </a:r>
            <a:br>
              <a:rPr lang="ru-RU" sz="3200" dirty="0" smtClean="0"/>
            </a:br>
            <a:r>
              <a:rPr lang="ru-RU" sz="3200" dirty="0" smtClean="0"/>
              <a:t>имени А. </a:t>
            </a:r>
            <a:r>
              <a:rPr lang="ru-RU" sz="3200" dirty="0" err="1" smtClean="0"/>
              <a:t>Новопольцева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С 2007 года эмблемой фестиваля</a:t>
            </a:r>
            <a:br>
              <a:rPr lang="ru-RU" sz="3200" dirty="0" smtClean="0"/>
            </a:br>
            <a:r>
              <a:rPr lang="ru-RU" sz="3200" dirty="0" smtClean="0"/>
              <a:t>стала Курочка </a:t>
            </a:r>
            <a:r>
              <a:rPr lang="ru-RU" sz="3200" dirty="0" err="1" smtClean="0"/>
              <a:t>Татарушка</a:t>
            </a:r>
            <a:r>
              <a:rPr lang="ru-RU" sz="3200" dirty="0" smtClean="0"/>
              <a:t> героиня </a:t>
            </a:r>
            <a:br>
              <a:rPr lang="ru-RU" sz="3200" dirty="0" smtClean="0"/>
            </a:br>
            <a:r>
              <a:rPr lang="ru-RU" sz="3200" dirty="0" smtClean="0"/>
              <a:t>одной из сказок </a:t>
            </a:r>
            <a:r>
              <a:rPr lang="ru-RU" sz="3200" dirty="0" err="1" smtClean="0"/>
              <a:t>Новопольцева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Которая стала негласным символом</a:t>
            </a:r>
            <a:br>
              <a:rPr lang="ru-RU" sz="3200" dirty="0" smtClean="0"/>
            </a:br>
            <a:r>
              <a:rPr lang="ru-RU" sz="3200" dirty="0" err="1" smtClean="0"/>
              <a:t>Старомаинского</a:t>
            </a:r>
            <a:r>
              <a:rPr lang="ru-RU" sz="3200" dirty="0" smtClean="0"/>
              <a:t> района.</a:t>
            </a:r>
            <a:br>
              <a:rPr lang="ru-RU" sz="3200" dirty="0" smtClean="0"/>
            </a:br>
            <a:r>
              <a:rPr lang="ru-RU" sz="3200" dirty="0" smtClean="0"/>
              <a:t>С 2014 года имя выдающегося сказочника</a:t>
            </a:r>
            <a:br>
              <a:rPr lang="ru-RU" sz="3200" dirty="0" smtClean="0"/>
            </a:br>
            <a:r>
              <a:rPr lang="ru-RU" sz="3200" dirty="0" smtClean="0"/>
              <a:t>присвоено </a:t>
            </a:r>
            <a:r>
              <a:rPr lang="ru-RU" sz="3200" dirty="0" err="1" smtClean="0"/>
              <a:t>Старомаинскому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 err="1" smtClean="0"/>
              <a:t>межпоселенческому</a:t>
            </a:r>
            <a:r>
              <a:rPr lang="ru-RU" sz="3200" dirty="0" smtClean="0"/>
              <a:t> культурно-</a:t>
            </a:r>
            <a:br>
              <a:rPr lang="ru-RU" sz="3200" dirty="0" smtClean="0"/>
            </a:br>
            <a:r>
              <a:rPr lang="ru-RU" sz="3200" dirty="0" smtClean="0"/>
              <a:t>досуговому центру.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3" y="259308"/>
            <a:ext cx="3898711" cy="30353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84" y="3515578"/>
            <a:ext cx="3850659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00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51" y="245660"/>
            <a:ext cx="11668836" cy="64144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Сергей Трофимович </a:t>
            </a:r>
            <a:br>
              <a:rPr lang="ru-RU" dirty="0" smtClean="0"/>
            </a:br>
            <a:r>
              <a:rPr lang="ru-RU" dirty="0" smtClean="0"/>
              <a:t>Аксаков</a:t>
            </a:r>
            <a:br>
              <a:rPr lang="ru-RU" dirty="0" smtClean="0"/>
            </a:br>
            <a:r>
              <a:rPr lang="ru-RU" sz="3200" dirty="0" smtClean="0"/>
              <a:t>Автор сказки «Аленький</a:t>
            </a:r>
            <a:br>
              <a:rPr lang="ru-RU" sz="3200" dirty="0" smtClean="0"/>
            </a:br>
            <a:r>
              <a:rPr lang="ru-RU" sz="3200" dirty="0" smtClean="0"/>
              <a:t> цветочек». Эту сказку </a:t>
            </a:r>
            <a:br>
              <a:rPr lang="ru-RU" sz="3200" dirty="0" smtClean="0"/>
            </a:br>
            <a:r>
              <a:rPr lang="ru-RU" sz="3200" dirty="0" smtClean="0"/>
              <a:t>слышал в детстве от </a:t>
            </a:r>
            <a:br>
              <a:rPr lang="ru-RU" sz="3200" dirty="0" smtClean="0"/>
            </a:br>
            <a:r>
              <a:rPr lang="ru-RU" sz="3200" dirty="0" smtClean="0"/>
              <a:t>ключницы Пелагеи, работавшей</a:t>
            </a:r>
            <a:br>
              <a:rPr lang="ru-RU" sz="3200" dirty="0" smtClean="0"/>
            </a:br>
            <a:r>
              <a:rPr lang="ru-RU" sz="3200" dirty="0" smtClean="0"/>
              <a:t>в доме его деда.</a:t>
            </a:r>
            <a:br>
              <a:rPr lang="ru-RU" sz="3200" dirty="0" smtClean="0"/>
            </a:br>
            <a:r>
              <a:rPr lang="ru-RU" sz="3200" dirty="0" smtClean="0"/>
              <a:t>Сказку посвятил своей</a:t>
            </a:r>
            <a:br>
              <a:rPr lang="ru-RU" sz="3200" dirty="0" smtClean="0"/>
            </a:br>
            <a:r>
              <a:rPr lang="ru-RU" sz="3200" dirty="0" smtClean="0"/>
              <a:t>внучке Ольге. </a:t>
            </a:r>
            <a:br>
              <a:rPr lang="ru-RU" sz="3200" dirty="0" smtClean="0"/>
            </a:br>
            <a:r>
              <a:rPr lang="ru-RU" sz="3200" dirty="0" smtClean="0"/>
              <a:t>В Радищевском районе с 2002</a:t>
            </a:r>
            <a:br>
              <a:rPr lang="ru-RU" sz="3200" dirty="0" smtClean="0"/>
            </a:br>
            <a:r>
              <a:rPr lang="ru-RU" sz="3200" dirty="0" smtClean="0"/>
              <a:t>года ежегодно в середине мая </a:t>
            </a:r>
            <a:br>
              <a:rPr lang="ru-RU" sz="3200" dirty="0" smtClean="0"/>
            </a:br>
            <a:r>
              <a:rPr lang="ru-RU" sz="3200" dirty="0" smtClean="0"/>
              <a:t>проводится фестиваль в честь</a:t>
            </a:r>
            <a:br>
              <a:rPr lang="ru-RU" sz="3200" dirty="0" smtClean="0"/>
            </a:br>
            <a:r>
              <a:rPr lang="ru-RU" sz="3200" dirty="0" smtClean="0"/>
              <a:t> цветения дикого пиона.</a:t>
            </a:r>
            <a:br>
              <a:rPr lang="ru-RU" sz="3200" dirty="0" smtClean="0"/>
            </a:br>
            <a:r>
              <a:rPr lang="ru-RU" sz="3200" dirty="0" smtClean="0"/>
              <a:t>Местные жители считают что именно</a:t>
            </a:r>
            <a:br>
              <a:rPr lang="ru-RU" sz="3200" dirty="0" smtClean="0"/>
            </a:br>
            <a:r>
              <a:rPr lang="ru-RU" sz="3200" dirty="0" smtClean="0"/>
              <a:t> его Аксаков описывал в своей сказке.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48" y="245660"/>
            <a:ext cx="2560199" cy="33709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990" y="245660"/>
            <a:ext cx="3473096" cy="4183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481" y="3543940"/>
            <a:ext cx="3033784" cy="29523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227" y="4093155"/>
            <a:ext cx="1836548" cy="192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7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11" y="218364"/>
            <a:ext cx="11737075" cy="6455391"/>
          </a:xfrm>
        </p:spPr>
        <p:txBody>
          <a:bodyPr/>
          <a:lstStyle/>
          <a:p>
            <a:r>
              <a:rPr lang="ru-RU" dirty="0" smtClean="0"/>
              <a:t>Николай Михайлович</a:t>
            </a:r>
            <a:br>
              <a:rPr lang="ru-RU" dirty="0" smtClean="0"/>
            </a:br>
            <a:r>
              <a:rPr lang="ru-RU" dirty="0" smtClean="0"/>
              <a:t>Карамзин.</a:t>
            </a:r>
            <a:br>
              <a:rPr lang="ru-RU" dirty="0" smtClean="0"/>
            </a:br>
            <a:r>
              <a:rPr lang="ru-RU" sz="3200" dirty="0" smtClean="0"/>
              <a:t>Автор сказок : «Дремучий лес»;</a:t>
            </a:r>
            <a:br>
              <a:rPr lang="ru-RU" sz="3200" dirty="0" smtClean="0"/>
            </a:br>
            <a:r>
              <a:rPr lang="ru-RU" sz="3200" dirty="0" smtClean="0"/>
              <a:t>«Бедная Лиза»; «Прекрасная </a:t>
            </a:r>
            <a:br>
              <a:rPr lang="ru-RU" sz="3200" dirty="0" smtClean="0"/>
            </a:br>
            <a:r>
              <a:rPr lang="ru-RU" sz="3200" dirty="0" smtClean="0"/>
              <a:t>Царевна и счастливый Карла»;</a:t>
            </a:r>
            <a:br>
              <a:rPr lang="ru-RU" sz="3200" dirty="0" smtClean="0"/>
            </a:br>
            <a:r>
              <a:rPr lang="ru-RU" sz="3200" dirty="0" smtClean="0"/>
              <a:t>Произведений»</a:t>
            </a:r>
            <a:br>
              <a:rPr lang="ru-RU" sz="3200" dirty="0" smtClean="0"/>
            </a:br>
            <a:r>
              <a:rPr lang="ru-RU" sz="3200" dirty="0" smtClean="0"/>
              <a:t>«Волга»; «Молитва о дожде»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53" y="218364"/>
            <a:ext cx="5000625" cy="645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4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41" y="180304"/>
            <a:ext cx="11874321" cy="6503831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Становления народного промысла Ульяновской области вызвано рядом факторов</a:t>
            </a:r>
            <a:br>
              <a:rPr lang="ru-RU" sz="28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- наличие сырья-мел, глина, камень, лес, сельско-хозяйственного сырья ( конопля, лён, шерсть)</a:t>
            </a:r>
            <a:br>
              <a:rPr lang="ru-RU" sz="28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-малоземелье, низкое качество почв</a:t>
            </a:r>
            <a:br>
              <a:rPr lang="ru-RU" sz="28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-высокие налоги взимаемые с населения</a:t>
            </a:r>
            <a:br>
              <a:rPr lang="ru-RU" sz="28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lang="ru-RU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lang="ru-RU" sz="2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de-DE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de-DE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Picture 6" descr="http://img-fotki.yandex.ru/get/4412/109018041.47/0_6ba7b_62269cb9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652" y="3889612"/>
            <a:ext cx="3833786" cy="269381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8" descr="http://www.gorodperm.ru/upload/pages/196/image_1280806878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3829302" y="3186559"/>
            <a:ext cx="3786213" cy="267597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515" y="4027454"/>
            <a:ext cx="4477747" cy="294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7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67" y="167425"/>
            <a:ext cx="11912957" cy="658110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Гончарство было наиболее</a:t>
            </a:r>
            <a:br>
              <a:rPr lang="ru-RU" sz="2800" dirty="0" smtClean="0"/>
            </a:br>
            <a:r>
              <a:rPr lang="ru-RU" sz="2800" dirty="0" smtClean="0"/>
              <a:t> распространённым видом </a:t>
            </a:r>
            <a:br>
              <a:rPr lang="ru-RU" sz="2800" dirty="0" smtClean="0"/>
            </a:br>
            <a:r>
              <a:rPr lang="ru-RU" sz="2800" dirty="0" smtClean="0"/>
              <a:t>народного творчества. В крестьянском </a:t>
            </a:r>
            <a:br>
              <a:rPr lang="ru-RU" sz="2800" dirty="0" smtClean="0"/>
            </a:br>
            <a:r>
              <a:rPr lang="ru-RU" sz="2800" dirty="0" smtClean="0"/>
              <a:t>быту обязательно были русская печь, </a:t>
            </a:r>
            <a:br>
              <a:rPr lang="ru-RU" sz="2800" dirty="0" smtClean="0"/>
            </a:br>
            <a:r>
              <a:rPr lang="ru-RU" sz="2800" dirty="0" smtClean="0"/>
              <a:t>глиняные горшки, миски, кувшины, </a:t>
            </a:r>
            <a:br>
              <a:rPr lang="ru-RU" sz="2800" dirty="0" smtClean="0"/>
            </a:br>
            <a:r>
              <a:rPr lang="ru-RU" sz="2800" dirty="0" smtClean="0"/>
              <a:t>блюда, и многие другие предметы </a:t>
            </a:r>
            <a:br>
              <a:rPr lang="ru-RU" sz="2800" dirty="0" smtClean="0"/>
            </a:br>
            <a:r>
              <a:rPr lang="ru-RU" sz="2800" dirty="0" smtClean="0"/>
              <a:t>необходимые в быту. Без этой посуды </a:t>
            </a:r>
            <a:br>
              <a:rPr lang="ru-RU" sz="2800" dirty="0" smtClean="0"/>
            </a:br>
            <a:r>
              <a:rPr lang="ru-RU" sz="2800" dirty="0" smtClean="0"/>
              <a:t>не могла</a:t>
            </a:r>
            <a:r>
              <a:rPr lang="ru-RU" sz="2800" dirty="0"/>
              <a:t> </a:t>
            </a:r>
            <a:r>
              <a:rPr lang="ru-RU" sz="2800" dirty="0" smtClean="0"/>
              <a:t>обойтись не одна семья.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86" y="167425"/>
            <a:ext cx="5950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5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98" y="128789"/>
            <a:ext cx="11732653" cy="646519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Камнеобрабатывающий </a:t>
            </a:r>
            <a:br>
              <a:rPr lang="ru-RU" sz="3600" b="1" dirty="0" smtClean="0"/>
            </a:br>
            <a:r>
              <a:rPr lang="ru-RU" sz="3600" b="1" dirty="0" smtClean="0"/>
              <a:t>промысел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>Природный камень-материал который </a:t>
            </a:r>
            <a:br>
              <a:rPr lang="ru-RU" sz="2800" dirty="0" smtClean="0"/>
            </a:br>
            <a:r>
              <a:rPr lang="ru-RU" sz="2800" dirty="0" smtClean="0"/>
              <a:t>древний человек начал обрабатывать </a:t>
            </a:r>
            <a:br>
              <a:rPr lang="ru-RU" sz="2800" dirty="0" smtClean="0"/>
            </a:br>
            <a:r>
              <a:rPr lang="ru-RU" sz="2800" dirty="0" smtClean="0"/>
              <a:t>первым. Сначала из камня делались орудия </a:t>
            </a:r>
            <a:br>
              <a:rPr lang="ru-RU" sz="2800" dirty="0" smtClean="0"/>
            </a:br>
            <a:r>
              <a:rPr lang="ru-RU" sz="2800" dirty="0" smtClean="0"/>
              <a:t>труда. Умение работать с камнем развивалось</a:t>
            </a:r>
            <a:br>
              <a:rPr lang="ru-RU" sz="2800" dirty="0" smtClean="0"/>
            </a:br>
            <a:r>
              <a:rPr lang="ru-RU" sz="2800" dirty="0" smtClean="0"/>
              <a:t>и предметы из камня становились более </a:t>
            </a:r>
            <a:br>
              <a:rPr lang="ru-RU" sz="2800" dirty="0" smtClean="0"/>
            </a:br>
            <a:r>
              <a:rPr lang="ru-RU" sz="2800" dirty="0" smtClean="0"/>
              <a:t>изящными.</a:t>
            </a:r>
            <a:br>
              <a:rPr lang="ru-RU" sz="2800" dirty="0" smtClean="0"/>
            </a:br>
            <a:r>
              <a:rPr lang="ru-RU" sz="2800" dirty="0" smtClean="0"/>
              <a:t>Подробно об истории обработки и образования</a:t>
            </a:r>
            <a:br>
              <a:rPr lang="ru-RU" sz="2800" dirty="0" smtClean="0"/>
            </a:br>
            <a:r>
              <a:rPr lang="ru-RU" sz="2800" dirty="0" smtClean="0"/>
              <a:t> местных поделочных работ можно узнать посетив</a:t>
            </a:r>
            <a:br>
              <a:rPr lang="ru-RU" sz="2800" dirty="0" smtClean="0"/>
            </a:br>
            <a:r>
              <a:rPr lang="ru-RU" sz="2800" dirty="0" smtClean="0"/>
              <a:t>музей-салон камня «</a:t>
            </a:r>
            <a:r>
              <a:rPr lang="ru-RU" sz="2800" dirty="0" err="1" smtClean="0"/>
              <a:t>Симбирцит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 smtClean="0"/>
              <a:t>который был открыт 18 февраля 2005 года.</a:t>
            </a:r>
            <a:br>
              <a:rPr lang="ru-RU" sz="2800" dirty="0" smtClean="0"/>
            </a:br>
            <a:r>
              <a:rPr lang="ru-RU" sz="2800" dirty="0" smtClean="0"/>
              <a:t>В музеи представлены различные виды камней,</a:t>
            </a:r>
            <a:br>
              <a:rPr lang="ru-RU" sz="2800" dirty="0" smtClean="0"/>
            </a:br>
            <a:r>
              <a:rPr lang="ru-RU" sz="2800" dirty="0" smtClean="0"/>
              <a:t>а так же «</a:t>
            </a:r>
            <a:r>
              <a:rPr lang="ru-RU" sz="2800" dirty="0" err="1" smtClean="0"/>
              <a:t>симбирцит</a:t>
            </a:r>
            <a:r>
              <a:rPr lang="ru-RU" sz="2800" dirty="0" smtClean="0"/>
              <a:t>» -уникальный камень,</a:t>
            </a:r>
            <a:br>
              <a:rPr lang="ru-RU" sz="2800" dirty="0" smtClean="0"/>
            </a:br>
            <a:r>
              <a:rPr lang="ru-RU" sz="2800" dirty="0" smtClean="0"/>
              <a:t>единственное местонахождение которого было </a:t>
            </a:r>
            <a:br>
              <a:rPr lang="ru-RU" sz="2800" dirty="0" smtClean="0"/>
            </a:br>
            <a:r>
              <a:rPr lang="ru-RU" sz="2800" dirty="0" smtClean="0"/>
              <a:t>обнаружено под Симбирском ныне Ульяновском.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79" y="2807593"/>
            <a:ext cx="3979571" cy="37863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23" y="128788"/>
            <a:ext cx="4400282" cy="354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69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25" y="103031"/>
            <a:ext cx="11835685" cy="66197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altLang="ru-RU" dirty="0" smtClean="0">
                <a:solidFill>
                  <a:srgbClr val="000099"/>
                </a:solidFill>
              </a:rPr>
              <a:t>Музей-салон </a:t>
            </a:r>
            <a:r>
              <a:rPr lang="ru-RU" altLang="ru-RU" dirty="0">
                <a:solidFill>
                  <a:srgbClr val="000099"/>
                </a:solidFill>
              </a:rPr>
              <a:t>«</a:t>
            </a:r>
            <a:r>
              <a:rPr lang="ru-RU" altLang="ru-RU" dirty="0" err="1">
                <a:solidFill>
                  <a:srgbClr val="000099"/>
                </a:solidFill>
              </a:rPr>
              <a:t>Симбирцит</a:t>
            </a:r>
            <a:r>
              <a:rPr lang="ru-RU" altLang="ru-RU" dirty="0">
                <a:solidFill>
                  <a:srgbClr val="000099"/>
                </a:solidFill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2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9220"/>
            <a:ext cx="5198390" cy="39992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Рисунок 2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815" y="322174"/>
            <a:ext cx="5345895" cy="4897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Рисунок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425" y="361391"/>
            <a:ext cx="5602310" cy="47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7313" y="361391"/>
            <a:ext cx="5396248" cy="475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543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68" y="154546"/>
            <a:ext cx="11900078" cy="6555347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12 июня 2005 года в День Города</a:t>
            </a:r>
            <a:br>
              <a:rPr lang="ru-RU" sz="3200" b="1" dirty="0" smtClean="0"/>
            </a:br>
            <a:r>
              <a:rPr lang="ru-RU" sz="3200" b="1" dirty="0" smtClean="0"/>
              <a:t>у гостиницы «Венец»</a:t>
            </a:r>
            <a:br>
              <a:rPr lang="ru-RU" sz="3200" b="1" dirty="0" smtClean="0"/>
            </a:br>
            <a:r>
              <a:rPr lang="ru-RU" sz="3200" b="1" dirty="0" smtClean="0"/>
              <a:t>был открыт памятный знак </a:t>
            </a:r>
            <a:br>
              <a:rPr lang="ru-RU" sz="3200" b="1" dirty="0" smtClean="0"/>
            </a:br>
            <a:r>
              <a:rPr lang="ru-RU" sz="3200" b="1" dirty="0" smtClean="0"/>
              <a:t>ульяновскому камню «</a:t>
            </a:r>
            <a:r>
              <a:rPr lang="ru-RU" sz="3200" b="1" dirty="0" err="1" smtClean="0"/>
              <a:t>Симбирциту</a:t>
            </a:r>
            <a:r>
              <a:rPr lang="ru-RU" sz="3200" b="1" dirty="0" smtClean="0"/>
              <a:t>»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                                                                </a:t>
            </a:r>
            <a:endParaRPr lang="ru-RU" sz="3200" dirty="0"/>
          </a:p>
        </p:txBody>
      </p:sp>
      <p:pic>
        <p:nvPicPr>
          <p:cNvPr id="3" name="Picture 10" descr="Безымянный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671" y="373442"/>
            <a:ext cx="4893972" cy="425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1" descr="безымян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1707" y="373442"/>
            <a:ext cx="4919730" cy="520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64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0124"/>
            <a:ext cx="12023678" cy="6707875"/>
          </a:xfrm>
        </p:spPr>
        <p:txBody>
          <a:bodyPr/>
          <a:lstStyle/>
          <a:p>
            <a:r>
              <a:rPr lang="ru-RU" b="1" dirty="0" smtClean="0"/>
              <a:t>Кузнечное ремесло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(обработка металла)</a:t>
            </a:r>
            <a:br>
              <a:rPr lang="ru-RU" sz="3200" dirty="0" smtClean="0"/>
            </a:br>
            <a:r>
              <a:rPr lang="ru-RU" sz="3200" dirty="0" smtClean="0"/>
              <a:t>Почти в каждом селе </a:t>
            </a:r>
            <a:br>
              <a:rPr lang="ru-RU" sz="3200" dirty="0" smtClean="0"/>
            </a:br>
            <a:r>
              <a:rPr lang="ru-RU" sz="3200" dirty="0" smtClean="0"/>
              <a:t>был свой кузнец. В Ульяновске</a:t>
            </a:r>
            <a:br>
              <a:rPr lang="ru-RU" sz="3200" dirty="0" smtClean="0"/>
            </a:br>
            <a:r>
              <a:rPr lang="ru-RU" sz="3200" dirty="0" smtClean="0"/>
              <a:t>существует Симбирский </a:t>
            </a:r>
            <a:br>
              <a:rPr lang="ru-RU" sz="3200" dirty="0" smtClean="0"/>
            </a:br>
            <a:r>
              <a:rPr lang="ru-RU" sz="3200" dirty="0" smtClean="0"/>
              <a:t>кузнечный двор «Корч»</a:t>
            </a:r>
            <a:br>
              <a:rPr lang="ru-RU" sz="3200" dirty="0" smtClean="0"/>
            </a:br>
            <a:r>
              <a:rPr lang="ru-RU" sz="3200" dirty="0" smtClean="0"/>
              <a:t>организован в 1986 году.</a:t>
            </a:r>
            <a:br>
              <a:rPr lang="ru-RU" sz="3200" dirty="0" smtClean="0"/>
            </a:br>
            <a:r>
              <a:rPr lang="ru-RU" sz="3200" dirty="0" smtClean="0"/>
              <a:t>Коллектив творческий который </a:t>
            </a:r>
            <a:br>
              <a:rPr lang="ru-RU" sz="3200" dirty="0" smtClean="0"/>
            </a:br>
            <a:r>
              <a:rPr lang="ru-RU" sz="3200" dirty="0" smtClean="0"/>
              <a:t>сочетает исторический опыт</a:t>
            </a:r>
            <a:br>
              <a:rPr lang="ru-RU" sz="3200" dirty="0" smtClean="0"/>
            </a:br>
            <a:r>
              <a:rPr lang="ru-RU" sz="3200" dirty="0" smtClean="0"/>
              <a:t>кузнечного искусства и современные</a:t>
            </a:r>
            <a:br>
              <a:rPr lang="ru-RU" sz="3200" dirty="0" smtClean="0"/>
            </a:br>
            <a:r>
              <a:rPr lang="ru-RU" sz="3200" dirty="0" smtClean="0"/>
              <a:t> средства отделки металлов. </a:t>
            </a:r>
            <a:endParaRPr lang="ru-RU" sz="3200" dirty="0"/>
          </a:p>
        </p:txBody>
      </p:sp>
      <p:pic>
        <p:nvPicPr>
          <p:cNvPr id="3" name="Рисунок 3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7499" y="799532"/>
            <a:ext cx="60309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Рисунок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680" y="2654489"/>
            <a:ext cx="5063320" cy="420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Рисунок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39" y="300251"/>
            <a:ext cx="5104263" cy="343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774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96</Words>
  <Application>Microsoft Office PowerPoint</Application>
  <PresentationFormat>Широкоэкранный</PresentationFormat>
  <Paragraphs>34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Times New Roman</vt:lpstr>
      <vt:lpstr>Тема Office</vt:lpstr>
      <vt:lpstr>Муниципальное бюджетное дошкольное образовательное учреждение детский сад №244   Формирование представлений о родном крае(Ульяновской области) у детей старшего дошкольного возраста через народное творчество                                                               Воспитатель: Попова Н.А</vt:lpstr>
      <vt:lpstr>Ульяновская область многонациональна этносы оказали наибольшее влияние на формирование народного творчества, где отразились единые черты для представителей   разных народов</vt:lpstr>
      <vt:lpstr>                     Русские                    Татары                                    Чуваши                                                                  Мордва</vt:lpstr>
      <vt:lpstr>Становления народного промысла Ульяновской области вызвано рядом факторов - наличие сырья-мел, глина, камень, лес, сельско-хозяйственного сырья ( конопля, лён, шерсть) -малоземелье, низкое качество почв -высокие налоги взимаемые с населения       </vt:lpstr>
      <vt:lpstr>Гончарство было наиболее  распространённым видом  народного творчества. В крестьянском  быту обязательно были русская печь,  глиняные горшки, миски, кувшины,  блюда, и многие другие предметы  необходимые в быту. Без этой посуды  не могла обойтись не одна семья.</vt:lpstr>
      <vt:lpstr>Камнеобрабатывающий  промысел Природный камень-материал который  древний человек начал обрабатывать  первым. Сначала из камня делались орудия  труда. Умение работать с камнем развивалось и предметы из камня становились более  изящными. Подробно об истории обработки и образования  местных поделочных работ можно узнать посетив музей-салон камня «Симбирцит» который был открыт 18 февраля 2005 года. В музеи представлены различные виды камней, а так же «симбирцит» -уникальный камень, единственное местонахождение которого было  обнаружено под Симбирском ныне Ульяновском.</vt:lpstr>
      <vt:lpstr>         Музей-салон «Симбирцит» </vt:lpstr>
      <vt:lpstr>              12 июня 2005 года в День Города у гостиницы «Венец» был открыт памятный знак  ульяновскому камню «Симбирциту»                                                                    </vt:lpstr>
      <vt:lpstr>Кузнечное ремесло (обработка металла) Почти в каждом селе  был свой кузнец. В Ульяновске существует Симбирский  кузнечный двор «Корч» организован в 1986 году. Коллектив творческий который  сочетает исторический опыт кузнечного искусства и современные  средства отделки металлов. </vt:lpstr>
      <vt:lpstr>Создают эксклюзивные  ювелирные изделия, подсвечники, фонари, камины. «Корч» является участником различных  выставок в России,  а так же в других  странах. </vt:lpstr>
      <vt:lpstr>Деревообрабатывающее ремесло занимало первое  место. К нему относятся  изготовление плетённых  изделий из прута, лыка, ивовых прутьев. Изготавливались кузова, большие и маленькие  корзинки. Особенной аккуратностью и красотой отличалась Мордовия.   </vt:lpstr>
      <vt:lpstr>В домовой резьбе  присутствовал геометрический орнамент, а так же изображение  растений, животных, птиц. Узорная доска,  напоминала кружево     </vt:lpstr>
      <vt:lpstr>На втором месте было ткачество,  кружевоплетение  изготовление одежды, обуви.          </vt:lpstr>
      <vt:lpstr>Недалеко от города всего 25км находится  село Новая Беденьга. В котором распахивает   двери для нас уникальный «Центр ремёсел». Здесь каждый может окунуться в бытовую и  творческую атмосферу ремесленного уклада. Можно понаблюдать за работой мастеров а так же самим поучаствовать, в обработке  камня, поработать на гончарном круге. Изготовить себе сувенир, а так же  приобрести.      </vt:lpstr>
      <vt:lpstr>Презентация PowerPoint</vt:lpstr>
      <vt:lpstr>Старинные верстаки,  токарные станки, десятки инструментов  воссоздают облик столярной мастерской.  Стружки на полу,  нехитрые продукты  на обеденном столе, образцы мебели, сделанные  руками мастерством и  талантом безымянных  симбирских столяров,  создают удивительное  впечатление  их присутствия.</vt:lpstr>
      <vt:lpstr>Музей «Столярная мастерская»</vt:lpstr>
      <vt:lpstr>Музей Народного творчества</vt:lpstr>
      <vt:lpstr>В коллекции музея представлены  образцы традиционного народного  искусства (промыслы Симбирской  губернии).Видное место отведено  художественной обработки дерева,  лозы, местного минерала  симбирцита, тканным и  вышитым изделиям.  Целый ряд посвящён  гончарному ремеслу. Экспериментальная оборудованная площадка «Истокия» по приобщению подрастающего поколения к истокам народной культуры и искусства.</vt:lpstr>
      <vt:lpstr>     Ярмарка мастеров на Семи Ветрах проходит два раза в год в июле и декабре. На ярмарке представлены изделия народного  промысла, сделанные  народными умельцами.</vt:lpstr>
      <vt:lpstr>  В городе мастеров каждый желающий может  попробовать своими руками создавать эти изделия, сувениры из глины, камня, металла  с помощью мастера. Побывав на этой ярмарке  понимаешь как предки умели украшать свой быт.                                                    Мастер класс на ярмарке   Мастер класс на ярмарке</vt:lpstr>
      <vt:lpstr>География народных  художественных и ремёсел Ульяновской области,  в каких районах области  сохранились народные  промыслы   </vt:lpstr>
      <vt:lpstr>Г.Ульяновск  1. ООО «Керамос» – художественная керамика (Гончарная мастерская, производит керамические изделия ручной работы, цветочные горшки, посуду, сувениры, предметы интерьера, авторские работы).  2. ООО «Лита» – художественная обработка местных поделочных камней «симбирцит», «сенгилит», «аммонит». Изготавливают ювелирные изделия, сувениры, предметы интерьера. </vt:lpstr>
      <vt:lpstr>3. Керамический цех сувенирного завода – художественная керамика  4. Симбирский кузнечный двор «Корч» – художественная ковка      </vt:lpstr>
      <vt:lpstr> Барышский район 1. Лозоплетение – Акшуатский леспромхоз особого мастерства добился Е.В Чекарлеев получил звание король лозы. По сей день его сын занимается обучением детей мастерству.     2. Вязание на спицах (пуховые платки) – с. Калда </vt:lpstr>
      <vt:lpstr>Карсунский район    Карсунский район  1. Карсунская фабрика художественного ручного ткачества (скатерти, коврики, покрывала, полотенца, салфетки, народные костюмы). 2. Гончарное производство – село Сухой Карсун В окрестностях села залежи нескольких сортов глины(красной, голубой, серой, пёстрой). Село получило славу как село горшечников  3. Лозоплетение    </vt:lpstr>
      <vt:lpstr>Мелекесский район  1. Лоскутное шитье 2. Кружевоплетение 3. Резьба по дереву 4. Лозоплетение  </vt:lpstr>
      <vt:lpstr>Г.Инза 1. Артель лозоплетения  р.п. Кузоватово 1. Кузоватовский промбыткомбинат – резьба и роспись по дереву  г. Сенгилей 1. Изготовление мебели с элементами ручной резьбы </vt:lpstr>
      <vt:lpstr>Легенды, сказы, предания Симбирского края Симбирск издавна называли краем легенд. Среди  собирателей Симбирских легенд, сказов, преданий и песен известны имена многих писателей и учёных</vt:lpstr>
      <vt:lpstr>Дмитрий Николаевич  Садовников. Воспевал землю  Симбирскую. Заслужено назван певцом  Волги и Степана Разина. Произведения: «Как мужик  клад нашёл»; «Как чудовище клад оберегало»; «Про разбойника Шорюка»; «Как Разин в крест стрелял» «Как Пугачёв помещика напугал»; «Почему Разин отрубил голову своему сыну»; «Почему Разин приказал  потопить лодку с золотом»</vt:lpstr>
      <vt:lpstr>Дмитрий Петрович Ознобшин. Первым стал записывать  песни чуваши и мордвы</vt:lpstr>
      <vt:lpstr>Абрам Кузьмич Новопольцев Родился в Старомайнском районе г.Ульяновска. Русский сказочник.  Д.Н Садовников записал с его слов 25 сказок. Которые вошли в сборник сказки и предания Симбирского края. Сказки волшебные, о животных для детской аудитории.</vt:lpstr>
      <vt:lpstr>С 2003 года в Ульяновской  области проводится ежегодный фестиваль имени А. Новопольцева. С 2007 года эмблемой фестиваля стала Курочка Татарушка героиня  одной из сказок Новопольцева. Которая стала негласным символом Старомаинского района. С 2014 года имя выдающегося сказочника присвоено Старомаинскому  межпоселенческому культурно- досуговому центру.</vt:lpstr>
      <vt:lpstr>Сергей Трофимович  Аксаков Автор сказки «Аленький  цветочек». Эту сказку  слышал в детстве от  ключницы Пелагеи, работавшей в доме его деда. Сказку посвятил своей внучке Ольге.  В Радищевском районе с 2002 года ежегодно в середине мая  проводится фестиваль в честь  цветения дикого пиона. Местные жители считают что именно  его Аксаков описывал в своей сказке.</vt:lpstr>
      <vt:lpstr>Николай Михайлович Карамзин. Автор сказок : «Дремучий лес»; «Бедная Лиза»; «Прекрасная  Царевна и счастливый Карла»; Произведений» «Волга»; «Молитва о дожде»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47</cp:revision>
  <dcterms:created xsi:type="dcterms:W3CDTF">2017-09-21T05:00:18Z</dcterms:created>
  <dcterms:modified xsi:type="dcterms:W3CDTF">2018-02-15T06:33:40Z</dcterms:modified>
</cp:coreProperties>
</file>