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у детей способности понимания инструкции "спроси", "задай вопрос" </a:t>
            </a:r>
          </a:p>
        </c:rich>
      </c:tx>
      <c:layout>
        <c:manualLayout>
          <c:xMode val="edge"/>
          <c:yMode val="edge"/>
          <c:x val="0.16516516516516516"/>
          <c:y val="1.8656716417910446E-2"/>
        </c:manualLayout>
      </c:layout>
      <c:overlay val="0"/>
      <c:spPr>
        <a:noFill/>
        <a:ln w="2539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66613033900105"/>
          <c:y val="0.27303893224665282"/>
          <c:w val="0.83783783783783783"/>
          <c:h val="0.48134328358208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задает вопросы самостоятельно</c:v>
                </c:pt>
                <c:pt idx="1">
                  <c:v>задает вопросы после инструкции</c:v>
                </c:pt>
                <c:pt idx="2">
                  <c:v>не задает вопросы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0.14000000000000001</c:v>
                </c:pt>
                <c:pt idx="1">
                  <c:v>0.43</c:v>
                </c:pt>
                <c:pt idx="2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задает вопросы самостоятельно</c:v>
                </c:pt>
                <c:pt idx="1">
                  <c:v>задает вопросы после инструкции</c:v>
                </c:pt>
                <c:pt idx="2">
                  <c:v>не задает вопросы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0.79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507072"/>
        <c:axId val="61508608"/>
      </c:barChart>
      <c:catAx>
        <c:axId val="615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150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508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1507072"/>
        <c:crosses val="autoZero"/>
        <c:crossBetween val="between"/>
      </c:valAx>
      <c:spPr>
        <a:noFill/>
        <a:ln w="25399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519519519519518"/>
          <c:y val="0.92910447761194026"/>
          <c:w val="0.70570570570570568"/>
          <c:h val="7.4626865671641784E-2"/>
        </c:manualLayout>
      </c:layout>
      <c:overlay val="0"/>
      <c:spPr>
        <a:solidFill>
          <a:schemeClr val="accent5">
            <a:lumMod val="40000"/>
            <a:lumOff val="60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noFill/>
    </a:ln>
  </c:spPr>
  <c:txPr>
    <a:bodyPr/>
    <a:lstStyle/>
    <a:p>
      <a:pPr>
        <a:defRPr sz="9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Характер задаваемых детьми вопросов </a:t>
            </a:r>
          </a:p>
        </c:rich>
      </c:tx>
      <c:layout>
        <c:manualLayout>
          <c:xMode val="edge"/>
          <c:yMode val="edge"/>
          <c:x val="0.14111883073439349"/>
          <c:y val="1.95961547751316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87736606630721"/>
          <c:y val="0.16445137783044686"/>
          <c:w val="0.83861671469740628"/>
          <c:h val="0.35922330097087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продуктивные вопросы (самостоятельно)</c:v>
                </c:pt>
                <c:pt idx="1">
                  <c:v>продуктивные вопросы (с помощью)</c:v>
                </c:pt>
                <c:pt idx="2">
                  <c:v>идентификационные вопросы</c:v>
                </c:pt>
                <c:pt idx="3">
                  <c:v>отсутствие вопросов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0.28000000000000003</c:v>
                </c:pt>
                <c:pt idx="2">
                  <c:v>0.43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продуктивные вопросы (самостоятельно)</c:v>
                </c:pt>
                <c:pt idx="1">
                  <c:v>продуктивные вопросы (с помощью)</c:v>
                </c:pt>
                <c:pt idx="2">
                  <c:v>идентификационные вопросы</c:v>
                </c:pt>
                <c:pt idx="3">
                  <c:v>отсутствие вопросов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0.56999999999999995</c:v>
                </c:pt>
                <c:pt idx="1">
                  <c:v>0.22</c:v>
                </c:pt>
                <c:pt idx="2">
                  <c:v>0.14000000000000001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422016"/>
        <c:axId val="58423552"/>
      </c:barChart>
      <c:catAx>
        <c:axId val="5842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2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4235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22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2.8818443804034581E-2"/>
          <c:y val="0.94498381877022652"/>
          <c:w val="0.58501440922190207"/>
          <c:h val="5.8252427184466021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Развитие у детей инициативы при обращении к педагогу с вопросом </a:t>
            </a:r>
          </a:p>
        </c:rich>
      </c:tx>
      <c:layout>
        <c:manualLayout>
          <c:xMode val="edge"/>
          <c:yMode val="edge"/>
          <c:x val="0.10833333333333334"/>
          <c:y val="2.1276595744680851E-2"/>
        </c:manualLayout>
      </c:layout>
      <c:overlay val="0"/>
      <c:spPr>
        <a:noFill/>
        <a:ln w="2538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1111111111111"/>
          <c:y val="0.25868832146049808"/>
          <c:w val="0.83888888888888891"/>
          <c:h val="0.4210359419358293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Sheet1!$A$8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CCFFFF"/>
            </a:solidFill>
            <a:ln w="1269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обращается с вопросом</c:v>
                </c:pt>
                <c:pt idx="1">
                  <c:v>не обращается с вопросом (задание выполняет верно)</c:v>
                </c:pt>
                <c:pt idx="2">
                  <c:v>не обращается с вопросом ( задание выполняет неверно)</c:v>
                </c:pt>
              </c:strCache>
            </c:strRef>
          </c:cat>
          <c:val>
            <c:numRef>
              <c:f>Sheet1!$B$8:$D$8</c:f>
              <c:numCache>
                <c:formatCode>0%</c:formatCode>
                <c:ptCount val="3"/>
                <c:pt idx="0">
                  <c:v>0.22</c:v>
                </c:pt>
                <c:pt idx="1">
                  <c:v>0.48</c:v>
                </c:pt>
                <c:pt idx="2">
                  <c:v>0.3</c:v>
                </c:pt>
              </c:numCache>
            </c:numRef>
          </c:val>
        </c:ser>
        <c:ser>
          <c:idx val="4"/>
          <c:order val="1"/>
          <c:tx>
            <c:strRef>
              <c:f>Sheet1!$A$9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660066"/>
            </a:solidFill>
            <a:ln w="1269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87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обращается с вопросом</c:v>
                </c:pt>
                <c:pt idx="1">
                  <c:v>не обращается с вопросом (задание выполняет верно)</c:v>
                </c:pt>
                <c:pt idx="2">
                  <c:v>не обращается с вопросом ( задание выполняет неверно)</c:v>
                </c:pt>
              </c:strCache>
            </c:strRef>
          </c:cat>
          <c:val>
            <c:numRef>
              <c:f>Sheet1!$B$9:$D$9</c:f>
              <c:numCache>
                <c:formatCode>0%</c:formatCode>
                <c:ptCount val="3"/>
                <c:pt idx="0">
                  <c:v>0.43</c:v>
                </c:pt>
                <c:pt idx="1">
                  <c:v>0.5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562432"/>
        <c:axId val="58563968"/>
      </c:barChart>
      <c:catAx>
        <c:axId val="585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563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5639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5624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3.3708562591135173E-2"/>
          <c:y val="0.86178182763372779"/>
          <c:w val="0.57499999999999996"/>
          <c:h val="0.10638297872340426"/>
        </c:manualLayout>
      </c:layout>
      <c:overlay val="0"/>
      <c:spPr>
        <a:noFill/>
        <a:ln w="3173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</c:spPr>
  <c:txPr>
    <a:bodyPr/>
    <a:lstStyle/>
    <a:p>
      <a:pPr>
        <a:defRPr sz="102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Изменения в продуцировании контактоустанавливающих вопросов</a:t>
            </a:r>
          </a:p>
        </c:rich>
      </c:tx>
      <c:layout>
        <c:manualLayout>
          <c:xMode val="edge"/>
          <c:yMode val="edge"/>
          <c:x val="0.18801089918256131"/>
          <c:y val="2.5495750708215296E-2"/>
        </c:manualLayout>
      </c:layout>
      <c:overlay val="0"/>
      <c:spPr>
        <a:noFill/>
        <a:ln w="2539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64305177111716E-2"/>
          <c:y val="0.21246458923512748"/>
          <c:w val="0.88555858310626701"/>
          <c:h val="0.50424929178470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(ребенок активно вступает в речевое общение; самостоятельно задает различные контактоустанавливающие вопросы)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0.18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(ребенок вступает в речевое общение по инициативе взрослого; задает вопросы после предложенного взрослым образца)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0.76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 (ребенок не вступает в речевое общение).  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0.06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80896"/>
        <c:axId val="58499072"/>
      </c:barChart>
      <c:catAx>
        <c:axId val="584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99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8499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80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130971128608924E-2"/>
          <c:y val="0.76812858272795559"/>
          <c:w val="0.94950131233595803"/>
          <c:h val="0.217761915342739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5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00223-DC39-4186-B14A-1A42C74C47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A6B82-D1C1-4D64-8997-51771C324A45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ДО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726BE-09B2-422A-AAD2-9BEFCEB9BC7A}" type="parTrans" cxnId="{CF1249BD-C0C4-4F44-9322-4F69D0B9D6EF}">
      <dgm:prSet/>
      <dgm:spPr/>
      <dgm:t>
        <a:bodyPr/>
        <a:lstStyle/>
        <a:p>
          <a:endParaRPr lang="ru-RU"/>
        </a:p>
      </dgm:t>
    </dgm:pt>
    <dgm:pt modelId="{DADE4A58-C803-4FA0-B6DD-FE0D98657E49}" type="sibTrans" cxnId="{CF1249BD-C0C4-4F44-9322-4F69D0B9D6EF}">
      <dgm:prSet/>
      <dgm:spPr/>
      <dgm:t>
        <a:bodyPr/>
        <a:lstStyle/>
        <a:p>
          <a:endParaRPr lang="ru-RU"/>
        </a:p>
      </dgm:t>
    </dgm:pt>
    <dgm:pt modelId="{C12721D4-D928-4377-B4DA-BB28AB525A84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обеспечение преемственности основных образовательных программ дошкольного и начального общего образования </a:t>
          </a:r>
          <a:r>
            <a:rPr lang="ru-RU" sz="1800" b="1" dirty="0" smtClean="0">
              <a:solidFill>
                <a:schemeClr val="tx1"/>
              </a:solidFill>
            </a:rPr>
            <a:t>(п.1.6.)</a:t>
          </a:r>
          <a:endParaRPr lang="ru-RU" sz="1800" b="1" dirty="0">
            <a:solidFill>
              <a:schemeClr val="tx1"/>
            </a:solidFill>
          </a:endParaRPr>
        </a:p>
      </dgm:t>
    </dgm:pt>
    <dgm:pt modelId="{015EFE9F-64B8-4B70-92F2-7AC96A201E63}" type="parTrans" cxnId="{2AC08F53-3989-48A7-B4C6-DEAD9EE0289F}">
      <dgm:prSet/>
      <dgm:spPr/>
      <dgm:t>
        <a:bodyPr/>
        <a:lstStyle/>
        <a:p>
          <a:endParaRPr lang="ru-RU"/>
        </a:p>
      </dgm:t>
    </dgm:pt>
    <dgm:pt modelId="{7CDFC79C-9A60-4420-9C7A-96272447031D}" type="sibTrans" cxnId="{2AC08F53-3989-48A7-B4C6-DEAD9EE0289F}">
      <dgm:prSet/>
      <dgm:spPr/>
      <dgm:t>
        <a:bodyPr/>
        <a:lstStyle/>
        <a:p>
          <a:endParaRPr lang="ru-RU"/>
        </a:p>
      </dgm:t>
    </dgm:pt>
    <dgm:pt modelId="{5F9E46FC-A174-4F13-8AD9-580FB0342D9B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«владение речью как средством общения и культуры» </a:t>
          </a:r>
          <a:r>
            <a:rPr lang="ru-RU" sz="1800" b="1" dirty="0" smtClean="0">
              <a:solidFill>
                <a:schemeClr val="tx1"/>
              </a:solidFill>
            </a:rPr>
            <a:t>( п.2.6.) </a:t>
          </a:r>
          <a:endParaRPr lang="ru-RU" sz="1800" b="1" dirty="0">
            <a:solidFill>
              <a:schemeClr val="tx1"/>
            </a:solidFill>
          </a:endParaRPr>
        </a:p>
      </dgm:t>
    </dgm:pt>
    <dgm:pt modelId="{DA6525DB-5510-4ECF-B6FE-28082A223B31}" type="parTrans" cxnId="{A8F01B6C-A4F4-458F-AEB5-3B158C2C90AF}">
      <dgm:prSet/>
      <dgm:spPr/>
      <dgm:t>
        <a:bodyPr/>
        <a:lstStyle/>
        <a:p>
          <a:endParaRPr lang="ru-RU"/>
        </a:p>
      </dgm:t>
    </dgm:pt>
    <dgm:pt modelId="{E6CFA79D-4C27-488F-AB3F-CEC67F3EF941}" type="sibTrans" cxnId="{A8F01B6C-A4F4-458F-AEB5-3B158C2C90AF}">
      <dgm:prSet/>
      <dgm:spPr/>
      <dgm:t>
        <a:bodyPr/>
        <a:lstStyle/>
        <a:p>
          <a:endParaRPr lang="ru-RU"/>
        </a:p>
      </dgm:t>
    </dgm:pt>
    <dgm:pt modelId="{BEE7248C-65A6-44D3-86DA-C5BAAB9DD95D}">
      <dgm:prSet phldrT="[Текст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«</a:t>
          </a:r>
          <a:r>
            <a:rPr lang="ru-RU" sz="1800" dirty="0" smtClean="0">
              <a:solidFill>
                <a:schemeClr val="tx1"/>
              </a:solidFill>
            </a:rPr>
            <a:t>ребёнок проявляет любознательность, задаёт вопросы взрослым и сверстникам» </a:t>
          </a:r>
          <a:r>
            <a:rPr lang="ru-RU" sz="1800" b="1" dirty="0" smtClean="0">
              <a:solidFill>
                <a:schemeClr val="tx1"/>
              </a:solidFill>
            </a:rPr>
            <a:t>(п.4.6.)</a:t>
          </a:r>
          <a:endParaRPr lang="ru-RU" sz="1800" b="1" dirty="0">
            <a:solidFill>
              <a:schemeClr val="tx1"/>
            </a:solidFill>
          </a:endParaRPr>
        </a:p>
      </dgm:t>
    </dgm:pt>
    <dgm:pt modelId="{5DDAF21E-F12C-491A-AC14-0C994E5F521F}" type="parTrans" cxnId="{750BFF74-4FAF-4D13-844A-942B2E12D961}">
      <dgm:prSet/>
      <dgm:spPr/>
      <dgm:t>
        <a:bodyPr/>
        <a:lstStyle/>
        <a:p>
          <a:endParaRPr lang="ru-RU"/>
        </a:p>
      </dgm:t>
    </dgm:pt>
    <dgm:pt modelId="{ED11A191-FF9A-4F0E-A061-9BA767991D27}" type="sibTrans" cxnId="{750BFF74-4FAF-4D13-844A-942B2E12D961}">
      <dgm:prSet/>
      <dgm:spPr/>
      <dgm:t>
        <a:bodyPr/>
        <a:lstStyle/>
        <a:p>
          <a:endParaRPr lang="ru-RU"/>
        </a:p>
      </dgm:t>
    </dgm:pt>
    <dgm:pt modelId="{F12B0797-6BBA-4C59-A1FF-7A3B0D9CE26F}" type="pres">
      <dgm:prSet presAssocID="{76900223-DC39-4186-B14A-1A42C74C47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81547C-4C18-4AAA-8F70-FDBADF744AEB}" type="pres">
      <dgm:prSet presAssocID="{F07A6B82-D1C1-4D64-8997-51771C324A45}" presName="hierRoot1" presStyleCnt="0">
        <dgm:presLayoutVars>
          <dgm:hierBranch val="init"/>
        </dgm:presLayoutVars>
      </dgm:prSet>
      <dgm:spPr/>
    </dgm:pt>
    <dgm:pt modelId="{A4145C59-BFE0-41FA-A0CF-0B86135CAADB}" type="pres">
      <dgm:prSet presAssocID="{F07A6B82-D1C1-4D64-8997-51771C324A45}" presName="rootComposite1" presStyleCnt="0"/>
      <dgm:spPr/>
    </dgm:pt>
    <dgm:pt modelId="{1C27D5EC-6CBE-421D-81C5-8AC3458F5941}" type="pres">
      <dgm:prSet presAssocID="{F07A6B82-D1C1-4D64-8997-51771C324A45}" presName="rootText1" presStyleLbl="node0" presStyleIdx="0" presStyleCnt="1" custScaleX="166456" custScaleY="46504" custLinFactNeighborX="-22" custLinFactNeighborY="-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DF4B3B-708D-4EB7-81E2-D6F5987CB4FB}" type="pres">
      <dgm:prSet presAssocID="{F07A6B82-D1C1-4D64-8997-51771C324A4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469AF1-5899-42BD-B0D9-6D773797D0F7}" type="pres">
      <dgm:prSet presAssocID="{F07A6B82-D1C1-4D64-8997-51771C324A45}" presName="hierChild2" presStyleCnt="0"/>
      <dgm:spPr/>
    </dgm:pt>
    <dgm:pt modelId="{21C8A2D0-8FE6-44F4-A4BC-3F009E885769}" type="pres">
      <dgm:prSet presAssocID="{015EFE9F-64B8-4B70-92F2-7AC96A201E6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0560648-BD62-4FF4-8CB2-FBFE6D01D9D0}" type="pres">
      <dgm:prSet presAssocID="{C12721D4-D928-4377-B4DA-BB28AB525A84}" presName="hierRoot2" presStyleCnt="0">
        <dgm:presLayoutVars>
          <dgm:hierBranch val="init"/>
        </dgm:presLayoutVars>
      </dgm:prSet>
      <dgm:spPr/>
    </dgm:pt>
    <dgm:pt modelId="{5DF1B9DE-A84B-4913-8577-93DAE85E705C}" type="pres">
      <dgm:prSet presAssocID="{C12721D4-D928-4377-B4DA-BB28AB525A84}" presName="rootComposite" presStyleCnt="0"/>
      <dgm:spPr/>
    </dgm:pt>
    <dgm:pt modelId="{14E06ED5-5A1B-4096-998A-B54097C693A0}" type="pres">
      <dgm:prSet presAssocID="{C12721D4-D928-4377-B4DA-BB28AB525A84}" presName="rootText" presStyleLbl="node2" presStyleIdx="0" presStyleCnt="3" custScaleX="141842" custScaleY="214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CB069B-09E5-4FBC-A965-9EEE8AC5C8E1}" type="pres">
      <dgm:prSet presAssocID="{C12721D4-D928-4377-B4DA-BB28AB525A84}" presName="rootConnector" presStyleLbl="node2" presStyleIdx="0" presStyleCnt="3"/>
      <dgm:spPr/>
      <dgm:t>
        <a:bodyPr/>
        <a:lstStyle/>
        <a:p>
          <a:endParaRPr lang="ru-RU"/>
        </a:p>
      </dgm:t>
    </dgm:pt>
    <dgm:pt modelId="{FF00B5D6-F2DB-4A16-8E81-46F083DC7E77}" type="pres">
      <dgm:prSet presAssocID="{C12721D4-D928-4377-B4DA-BB28AB525A84}" presName="hierChild4" presStyleCnt="0"/>
      <dgm:spPr/>
    </dgm:pt>
    <dgm:pt modelId="{02D5A833-A72D-460B-8CF0-EFA8D7B614DD}" type="pres">
      <dgm:prSet presAssocID="{C12721D4-D928-4377-B4DA-BB28AB525A84}" presName="hierChild5" presStyleCnt="0"/>
      <dgm:spPr/>
    </dgm:pt>
    <dgm:pt modelId="{C16E6EB7-000D-406E-851D-AE185797F58E}" type="pres">
      <dgm:prSet presAssocID="{DA6525DB-5510-4ECF-B6FE-28082A223B3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604BB85-4CB8-44EC-8B4B-55C79EF1E0A7}" type="pres">
      <dgm:prSet presAssocID="{5F9E46FC-A174-4F13-8AD9-580FB0342D9B}" presName="hierRoot2" presStyleCnt="0">
        <dgm:presLayoutVars>
          <dgm:hierBranch val="init"/>
        </dgm:presLayoutVars>
      </dgm:prSet>
      <dgm:spPr/>
    </dgm:pt>
    <dgm:pt modelId="{A65F89C6-0196-46F1-A788-510234CAC8CC}" type="pres">
      <dgm:prSet presAssocID="{5F9E46FC-A174-4F13-8AD9-580FB0342D9B}" presName="rootComposite" presStyleCnt="0"/>
      <dgm:spPr/>
    </dgm:pt>
    <dgm:pt modelId="{72BF571E-29E8-4D5A-8436-94D6FEF1B75B}" type="pres">
      <dgm:prSet presAssocID="{5F9E46FC-A174-4F13-8AD9-580FB0342D9B}" presName="rootText" presStyleLbl="node2" presStyleIdx="1" presStyleCnt="3" custScaleX="135824" custScaleY="197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B5F6A-24A0-4280-9558-15E93CDBE150}" type="pres">
      <dgm:prSet presAssocID="{5F9E46FC-A174-4F13-8AD9-580FB0342D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E2450439-544C-4031-A567-F4EFC17E3864}" type="pres">
      <dgm:prSet presAssocID="{5F9E46FC-A174-4F13-8AD9-580FB0342D9B}" presName="hierChild4" presStyleCnt="0"/>
      <dgm:spPr/>
    </dgm:pt>
    <dgm:pt modelId="{D5F30F18-FA5C-4E3A-AAAA-3717B3396659}" type="pres">
      <dgm:prSet presAssocID="{5F9E46FC-A174-4F13-8AD9-580FB0342D9B}" presName="hierChild5" presStyleCnt="0"/>
      <dgm:spPr/>
    </dgm:pt>
    <dgm:pt modelId="{879F3E2F-82CA-4517-9B1E-8B0C1D720FA2}" type="pres">
      <dgm:prSet presAssocID="{5DDAF21E-F12C-491A-AC14-0C994E5F521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6EBCF58-2A5C-414E-AB52-8F57B5607E45}" type="pres">
      <dgm:prSet presAssocID="{BEE7248C-65A6-44D3-86DA-C5BAAB9DD95D}" presName="hierRoot2" presStyleCnt="0">
        <dgm:presLayoutVars>
          <dgm:hierBranch val="init"/>
        </dgm:presLayoutVars>
      </dgm:prSet>
      <dgm:spPr/>
    </dgm:pt>
    <dgm:pt modelId="{461B24C5-4868-4030-A555-EAC654B71C53}" type="pres">
      <dgm:prSet presAssocID="{BEE7248C-65A6-44D3-86DA-C5BAAB9DD95D}" presName="rootComposite" presStyleCnt="0"/>
      <dgm:spPr/>
    </dgm:pt>
    <dgm:pt modelId="{FAD75BA8-6AE7-42B6-95A1-BAC1CB9646DF}" type="pres">
      <dgm:prSet presAssocID="{BEE7248C-65A6-44D3-86DA-C5BAAB9DD95D}" presName="rootText" presStyleLbl="node2" presStyleIdx="2" presStyleCnt="3" custScaleX="127045" custScaleY="199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DFB27-E0E8-45DC-A052-E7E5D9010E7A}" type="pres">
      <dgm:prSet presAssocID="{BEE7248C-65A6-44D3-86DA-C5BAAB9DD95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7BD097B-4929-40E8-957A-CC503E2C5C15}" type="pres">
      <dgm:prSet presAssocID="{BEE7248C-65A6-44D3-86DA-C5BAAB9DD95D}" presName="hierChild4" presStyleCnt="0"/>
      <dgm:spPr/>
    </dgm:pt>
    <dgm:pt modelId="{6C45050B-3E18-4EBE-9CB1-957D549608E4}" type="pres">
      <dgm:prSet presAssocID="{BEE7248C-65A6-44D3-86DA-C5BAAB9DD95D}" presName="hierChild5" presStyleCnt="0"/>
      <dgm:spPr/>
    </dgm:pt>
    <dgm:pt modelId="{8098515C-C8DD-4A57-B482-BEF1F3CD7220}" type="pres">
      <dgm:prSet presAssocID="{F07A6B82-D1C1-4D64-8997-51771C324A45}" presName="hierChild3" presStyleCnt="0"/>
      <dgm:spPr/>
    </dgm:pt>
  </dgm:ptLst>
  <dgm:cxnLst>
    <dgm:cxn modelId="{E71A4625-5FD2-4B5A-AAD2-36D52C4AFB2B}" type="presOf" srcId="{C12721D4-D928-4377-B4DA-BB28AB525A84}" destId="{39CB069B-09E5-4FBC-A965-9EEE8AC5C8E1}" srcOrd="1" destOrd="0" presId="urn:microsoft.com/office/officeart/2005/8/layout/orgChart1"/>
    <dgm:cxn modelId="{750BFF74-4FAF-4D13-844A-942B2E12D961}" srcId="{F07A6B82-D1C1-4D64-8997-51771C324A45}" destId="{BEE7248C-65A6-44D3-86DA-C5BAAB9DD95D}" srcOrd="2" destOrd="0" parTransId="{5DDAF21E-F12C-491A-AC14-0C994E5F521F}" sibTransId="{ED11A191-FF9A-4F0E-A061-9BA767991D27}"/>
    <dgm:cxn modelId="{713F1D9C-DF84-4C52-A60A-41F22036ABCC}" type="presOf" srcId="{F07A6B82-D1C1-4D64-8997-51771C324A45}" destId="{6BDF4B3B-708D-4EB7-81E2-D6F5987CB4FB}" srcOrd="1" destOrd="0" presId="urn:microsoft.com/office/officeart/2005/8/layout/orgChart1"/>
    <dgm:cxn modelId="{CF1249BD-C0C4-4F44-9322-4F69D0B9D6EF}" srcId="{76900223-DC39-4186-B14A-1A42C74C4795}" destId="{F07A6B82-D1C1-4D64-8997-51771C324A45}" srcOrd="0" destOrd="0" parTransId="{EEC726BE-09B2-422A-AAD2-9BEFCEB9BC7A}" sibTransId="{DADE4A58-C803-4FA0-B6DD-FE0D98657E49}"/>
    <dgm:cxn modelId="{2AC08F53-3989-48A7-B4C6-DEAD9EE0289F}" srcId="{F07A6B82-D1C1-4D64-8997-51771C324A45}" destId="{C12721D4-D928-4377-B4DA-BB28AB525A84}" srcOrd="0" destOrd="0" parTransId="{015EFE9F-64B8-4B70-92F2-7AC96A201E63}" sibTransId="{7CDFC79C-9A60-4420-9C7A-96272447031D}"/>
    <dgm:cxn modelId="{A8F01B6C-A4F4-458F-AEB5-3B158C2C90AF}" srcId="{F07A6B82-D1C1-4D64-8997-51771C324A45}" destId="{5F9E46FC-A174-4F13-8AD9-580FB0342D9B}" srcOrd="1" destOrd="0" parTransId="{DA6525DB-5510-4ECF-B6FE-28082A223B31}" sibTransId="{E6CFA79D-4C27-488F-AB3F-CEC67F3EF941}"/>
    <dgm:cxn modelId="{0F979D6A-B3CF-4283-8E9F-C406C5AD7A6B}" type="presOf" srcId="{5F9E46FC-A174-4F13-8AD9-580FB0342D9B}" destId="{0F5B5F6A-24A0-4280-9558-15E93CDBE150}" srcOrd="1" destOrd="0" presId="urn:microsoft.com/office/officeart/2005/8/layout/orgChart1"/>
    <dgm:cxn modelId="{D17F4DDB-7EBF-497E-8F95-42A07360A53E}" type="presOf" srcId="{5F9E46FC-A174-4F13-8AD9-580FB0342D9B}" destId="{72BF571E-29E8-4D5A-8436-94D6FEF1B75B}" srcOrd="0" destOrd="0" presId="urn:microsoft.com/office/officeart/2005/8/layout/orgChart1"/>
    <dgm:cxn modelId="{7CF6B1D2-940C-45E8-95FD-D9BC54EF8E33}" type="presOf" srcId="{F07A6B82-D1C1-4D64-8997-51771C324A45}" destId="{1C27D5EC-6CBE-421D-81C5-8AC3458F5941}" srcOrd="0" destOrd="0" presId="urn:microsoft.com/office/officeart/2005/8/layout/orgChart1"/>
    <dgm:cxn modelId="{8F7EFA83-A286-4523-B7BC-666A7EA8B0EB}" type="presOf" srcId="{BEE7248C-65A6-44D3-86DA-C5BAAB9DD95D}" destId="{B62DFB27-E0E8-45DC-A052-E7E5D9010E7A}" srcOrd="1" destOrd="0" presId="urn:microsoft.com/office/officeart/2005/8/layout/orgChart1"/>
    <dgm:cxn modelId="{D2C6F74B-6211-4830-AC32-9FE7CA891EC6}" type="presOf" srcId="{BEE7248C-65A6-44D3-86DA-C5BAAB9DD95D}" destId="{FAD75BA8-6AE7-42B6-95A1-BAC1CB9646DF}" srcOrd="0" destOrd="0" presId="urn:microsoft.com/office/officeart/2005/8/layout/orgChart1"/>
    <dgm:cxn modelId="{AB3B96AB-4619-4628-BA71-AE7F1DB733FF}" type="presOf" srcId="{C12721D4-D928-4377-B4DA-BB28AB525A84}" destId="{14E06ED5-5A1B-4096-998A-B54097C693A0}" srcOrd="0" destOrd="0" presId="urn:microsoft.com/office/officeart/2005/8/layout/orgChart1"/>
    <dgm:cxn modelId="{A6E380BE-BB8A-4D52-96DF-3A3F9C572625}" type="presOf" srcId="{76900223-DC39-4186-B14A-1A42C74C4795}" destId="{F12B0797-6BBA-4C59-A1FF-7A3B0D9CE26F}" srcOrd="0" destOrd="0" presId="urn:microsoft.com/office/officeart/2005/8/layout/orgChart1"/>
    <dgm:cxn modelId="{B0B870C4-8CD9-4C24-B6CE-AC97CE131810}" type="presOf" srcId="{5DDAF21E-F12C-491A-AC14-0C994E5F521F}" destId="{879F3E2F-82CA-4517-9B1E-8B0C1D720FA2}" srcOrd="0" destOrd="0" presId="urn:microsoft.com/office/officeart/2005/8/layout/orgChart1"/>
    <dgm:cxn modelId="{45161B4D-D9CF-40B3-8936-E83EFAEA3EF6}" type="presOf" srcId="{DA6525DB-5510-4ECF-B6FE-28082A223B31}" destId="{C16E6EB7-000D-406E-851D-AE185797F58E}" srcOrd="0" destOrd="0" presId="urn:microsoft.com/office/officeart/2005/8/layout/orgChart1"/>
    <dgm:cxn modelId="{C4353E8F-993C-4FB8-8F46-DBC28F8A49D5}" type="presOf" srcId="{015EFE9F-64B8-4B70-92F2-7AC96A201E63}" destId="{21C8A2D0-8FE6-44F4-A4BC-3F009E885769}" srcOrd="0" destOrd="0" presId="urn:microsoft.com/office/officeart/2005/8/layout/orgChart1"/>
    <dgm:cxn modelId="{DDD7DB9C-FE0A-4234-BDBE-E7A8A1FA2578}" type="presParOf" srcId="{F12B0797-6BBA-4C59-A1FF-7A3B0D9CE26F}" destId="{0581547C-4C18-4AAA-8F70-FDBADF744AEB}" srcOrd="0" destOrd="0" presId="urn:microsoft.com/office/officeart/2005/8/layout/orgChart1"/>
    <dgm:cxn modelId="{D0A43AB1-5B3F-4BF4-9416-7415A8C84398}" type="presParOf" srcId="{0581547C-4C18-4AAA-8F70-FDBADF744AEB}" destId="{A4145C59-BFE0-41FA-A0CF-0B86135CAADB}" srcOrd="0" destOrd="0" presId="urn:microsoft.com/office/officeart/2005/8/layout/orgChart1"/>
    <dgm:cxn modelId="{0888D7BA-01A1-4910-9FB6-90F278B42576}" type="presParOf" srcId="{A4145C59-BFE0-41FA-A0CF-0B86135CAADB}" destId="{1C27D5EC-6CBE-421D-81C5-8AC3458F5941}" srcOrd="0" destOrd="0" presId="urn:microsoft.com/office/officeart/2005/8/layout/orgChart1"/>
    <dgm:cxn modelId="{48C7D6AB-A530-4CE2-9586-66A87BA4EA1B}" type="presParOf" srcId="{A4145C59-BFE0-41FA-A0CF-0B86135CAADB}" destId="{6BDF4B3B-708D-4EB7-81E2-D6F5987CB4FB}" srcOrd="1" destOrd="0" presId="urn:microsoft.com/office/officeart/2005/8/layout/orgChart1"/>
    <dgm:cxn modelId="{8067D7BF-627B-4F3B-A3B0-86AE329A9E59}" type="presParOf" srcId="{0581547C-4C18-4AAA-8F70-FDBADF744AEB}" destId="{81469AF1-5899-42BD-B0D9-6D773797D0F7}" srcOrd="1" destOrd="0" presId="urn:microsoft.com/office/officeart/2005/8/layout/orgChart1"/>
    <dgm:cxn modelId="{1B87F5D1-5CBE-4BB5-92E1-809FE608FFC2}" type="presParOf" srcId="{81469AF1-5899-42BD-B0D9-6D773797D0F7}" destId="{21C8A2D0-8FE6-44F4-A4BC-3F009E885769}" srcOrd="0" destOrd="0" presId="urn:microsoft.com/office/officeart/2005/8/layout/orgChart1"/>
    <dgm:cxn modelId="{DDFD39D2-CB64-41A3-A351-B0E715374D58}" type="presParOf" srcId="{81469AF1-5899-42BD-B0D9-6D773797D0F7}" destId="{E0560648-BD62-4FF4-8CB2-FBFE6D01D9D0}" srcOrd="1" destOrd="0" presId="urn:microsoft.com/office/officeart/2005/8/layout/orgChart1"/>
    <dgm:cxn modelId="{82FE7780-7B2B-4EBF-B2F6-E9BCA6987CA4}" type="presParOf" srcId="{E0560648-BD62-4FF4-8CB2-FBFE6D01D9D0}" destId="{5DF1B9DE-A84B-4913-8577-93DAE85E705C}" srcOrd="0" destOrd="0" presId="urn:microsoft.com/office/officeart/2005/8/layout/orgChart1"/>
    <dgm:cxn modelId="{81B1A065-5EA1-450C-9850-B1274154F290}" type="presParOf" srcId="{5DF1B9DE-A84B-4913-8577-93DAE85E705C}" destId="{14E06ED5-5A1B-4096-998A-B54097C693A0}" srcOrd="0" destOrd="0" presId="urn:microsoft.com/office/officeart/2005/8/layout/orgChart1"/>
    <dgm:cxn modelId="{87200B85-E76C-4FB2-B218-DDA2997B03F5}" type="presParOf" srcId="{5DF1B9DE-A84B-4913-8577-93DAE85E705C}" destId="{39CB069B-09E5-4FBC-A965-9EEE8AC5C8E1}" srcOrd="1" destOrd="0" presId="urn:microsoft.com/office/officeart/2005/8/layout/orgChart1"/>
    <dgm:cxn modelId="{A74ABEE2-91A5-4F4F-8087-F75DA7DA678E}" type="presParOf" srcId="{E0560648-BD62-4FF4-8CB2-FBFE6D01D9D0}" destId="{FF00B5D6-F2DB-4A16-8E81-46F083DC7E77}" srcOrd="1" destOrd="0" presId="urn:microsoft.com/office/officeart/2005/8/layout/orgChart1"/>
    <dgm:cxn modelId="{2CC09330-AC13-44AF-A22A-8FCCD1F5E8B0}" type="presParOf" srcId="{E0560648-BD62-4FF4-8CB2-FBFE6D01D9D0}" destId="{02D5A833-A72D-460B-8CF0-EFA8D7B614DD}" srcOrd="2" destOrd="0" presId="urn:microsoft.com/office/officeart/2005/8/layout/orgChart1"/>
    <dgm:cxn modelId="{3442DEC7-6724-4C3E-B52A-1E0EDF9623E4}" type="presParOf" srcId="{81469AF1-5899-42BD-B0D9-6D773797D0F7}" destId="{C16E6EB7-000D-406E-851D-AE185797F58E}" srcOrd="2" destOrd="0" presId="urn:microsoft.com/office/officeart/2005/8/layout/orgChart1"/>
    <dgm:cxn modelId="{5C6D40A4-C2B3-447B-A9B8-6D9018FAAE0A}" type="presParOf" srcId="{81469AF1-5899-42BD-B0D9-6D773797D0F7}" destId="{D604BB85-4CB8-44EC-8B4B-55C79EF1E0A7}" srcOrd="3" destOrd="0" presId="urn:microsoft.com/office/officeart/2005/8/layout/orgChart1"/>
    <dgm:cxn modelId="{E8D275C6-EC4B-4423-878C-65FC5C14D104}" type="presParOf" srcId="{D604BB85-4CB8-44EC-8B4B-55C79EF1E0A7}" destId="{A65F89C6-0196-46F1-A788-510234CAC8CC}" srcOrd="0" destOrd="0" presId="urn:microsoft.com/office/officeart/2005/8/layout/orgChart1"/>
    <dgm:cxn modelId="{F3390E29-4426-4297-8723-8E4E64A578D0}" type="presParOf" srcId="{A65F89C6-0196-46F1-A788-510234CAC8CC}" destId="{72BF571E-29E8-4D5A-8436-94D6FEF1B75B}" srcOrd="0" destOrd="0" presId="urn:microsoft.com/office/officeart/2005/8/layout/orgChart1"/>
    <dgm:cxn modelId="{FAA3962E-C544-4DD3-B6EC-10A03808064F}" type="presParOf" srcId="{A65F89C6-0196-46F1-A788-510234CAC8CC}" destId="{0F5B5F6A-24A0-4280-9558-15E93CDBE150}" srcOrd="1" destOrd="0" presId="urn:microsoft.com/office/officeart/2005/8/layout/orgChart1"/>
    <dgm:cxn modelId="{41F026E5-998D-4FFF-B5FC-F65533E43B65}" type="presParOf" srcId="{D604BB85-4CB8-44EC-8B4B-55C79EF1E0A7}" destId="{E2450439-544C-4031-A567-F4EFC17E3864}" srcOrd="1" destOrd="0" presId="urn:microsoft.com/office/officeart/2005/8/layout/orgChart1"/>
    <dgm:cxn modelId="{58177B34-CE9A-4F80-A517-1D07A32529B1}" type="presParOf" srcId="{D604BB85-4CB8-44EC-8B4B-55C79EF1E0A7}" destId="{D5F30F18-FA5C-4E3A-AAAA-3717B3396659}" srcOrd="2" destOrd="0" presId="urn:microsoft.com/office/officeart/2005/8/layout/orgChart1"/>
    <dgm:cxn modelId="{EF6111CD-451E-4EF7-8837-C54DF946053D}" type="presParOf" srcId="{81469AF1-5899-42BD-B0D9-6D773797D0F7}" destId="{879F3E2F-82CA-4517-9B1E-8B0C1D720FA2}" srcOrd="4" destOrd="0" presId="urn:microsoft.com/office/officeart/2005/8/layout/orgChart1"/>
    <dgm:cxn modelId="{27DB9695-FEBB-444D-BF83-349F8B1A0E2E}" type="presParOf" srcId="{81469AF1-5899-42BD-B0D9-6D773797D0F7}" destId="{46EBCF58-2A5C-414E-AB52-8F57B5607E45}" srcOrd="5" destOrd="0" presId="urn:microsoft.com/office/officeart/2005/8/layout/orgChart1"/>
    <dgm:cxn modelId="{739D77A8-74CE-4EAD-B307-6F1A170EFC30}" type="presParOf" srcId="{46EBCF58-2A5C-414E-AB52-8F57B5607E45}" destId="{461B24C5-4868-4030-A555-EAC654B71C53}" srcOrd="0" destOrd="0" presId="urn:microsoft.com/office/officeart/2005/8/layout/orgChart1"/>
    <dgm:cxn modelId="{7B999FE2-B691-4CE4-9F01-7F6C9F6F817F}" type="presParOf" srcId="{461B24C5-4868-4030-A555-EAC654B71C53}" destId="{FAD75BA8-6AE7-42B6-95A1-BAC1CB9646DF}" srcOrd="0" destOrd="0" presId="urn:microsoft.com/office/officeart/2005/8/layout/orgChart1"/>
    <dgm:cxn modelId="{E8D4E50D-B4A0-42DF-A111-AE2943B31F23}" type="presParOf" srcId="{461B24C5-4868-4030-A555-EAC654B71C53}" destId="{B62DFB27-E0E8-45DC-A052-E7E5D9010E7A}" srcOrd="1" destOrd="0" presId="urn:microsoft.com/office/officeart/2005/8/layout/orgChart1"/>
    <dgm:cxn modelId="{BEF4FEE8-AC0B-491A-BDD2-1EE5154C761B}" type="presParOf" srcId="{46EBCF58-2A5C-414E-AB52-8F57B5607E45}" destId="{17BD097B-4929-40E8-957A-CC503E2C5C15}" srcOrd="1" destOrd="0" presId="urn:microsoft.com/office/officeart/2005/8/layout/orgChart1"/>
    <dgm:cxn modelId="{322E754F-6E34-4024-9679-4F8B9EC1C447}" type="presParOf" srcId="{46EBCF58-2A5C-414E-AB52-8F57B5607E45}" destId="{6C45050B-3E18-4EBE-9CB1-957D549608E4}" srcOrd="2" destOrd="0" presId="urn:microsoft.com/office/officeart/2005/8/layout/orgChart1"/>
    <dgm:cxn modelId="{B03E30A1-B019-429E-818F-71FF648645C9}" type="presParOf" srcId="{0581547C-4C18-4AAA-8F70-FDBADF744AEB}" destId="{8098515C-C8DD-4A57-B482-BEF1F3CD72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218AA-FC38-4BC8-BFC3-CCDEB0B1709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C80D83-73FC-4719-93D6-16EA91669587}">
      <dgm:prSet phldrT="[Текст]" custT="1"/>
      <dgm:spPr>
        <a:solidFill>
          <a:schemeClr val="accent2">
            <a:lumMod val="20000"/>
            <a:lumOff val="80000"/>
          </a:schemeClr>
        </a:solidFill>
        <a:ln w="38100"/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формирование вопросительных высказываний</a:t>
          </a:r>
          <a:endParaRPr lang="ru-RU" sz="2000" dirty="0">
            <a:solidFill>
              <a:schemeClr val="tx1"/>
            </a:solidFill>
          </a:endParaRPr>
        </a:p>
      </dgm:t>
    </dgm:pt>
    <dgm:pt modelId="{B0653FB3-0CFD-4C99-A1CE-AAF0B7BCA300}" type="parTrans" cxnId="{86209584-5DD3-4D34-B00D-683A324F3C0A}">
      <dgm:prSet/>
      <dgm:spPr/>
      <dgm:t>
        <a:bodyPr/>
        <a:lstStyle/>
        <a:p>
          <a:endParaRPr lang="ru-RU"/>
        </a:p>
      </dgm:t>
    </dgm:pt>
    <dgm:pt modelId="{0966AF2C-E779-4BAD-A4B0-84730D43EF00}" type="sibTrans" cxnId="{86209584-5DD3-4D34-B00D-683A324F3C0A}">
      <dgm:prSet/>
      <dgm:spPr/>
      <dgm:t>
        <a:bodyPr/>
        <a:lstStyle/>
        <a:p>
          <a:endParaRPr lang="ru-RU"/>
        </a:p>
      </dgm:t>
    </dgm:pt>
    <dgm:pt modelId="{9E1CED65-0BC2-4381-9B50-4C0EC476C94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результативность коррекционно-логопедической работы</a:t>
          </a:r>
          <a:endParaRPr lang="ru-RU" sz="1800" dirty="0"/>
        </a:p>
      </dgm:t>
    </dgm:pt>
    <dgm:pt modelId="{723D1E79-C0FD-44DB-8AAF-D36C0F9572AD}" type="parTrans" cxnId="{8E4B3819-9B77-4102-A8CC-9E5E60E33451}">
      <dgm:prSet/>
      <dgm:spPr/>
      <dgm:t>
        <a:bodyPr/>
        <a:lstStyle/>
        <a:p>
          <a:endParaRPr lang="ru-RU"/>
        </a:p>
      </dgm:t>
    </dgm:pt>
    <dgm:pt modelId="{B664AF77-50FA-4714-A934-145C3DABB110}" type="sibTrans" cxnId="{8E4B3819-9B77-4102-A8CC-9E5E60E33451}">
      <dgm:prSet/>
      <dgm:spPr/>
      <dgm:t>
        <a:bodyPr/>
        <a:lstStyle/>
        <a:p>
          <a:endParaRPr lang="ru-RU"/>
        </a:p>
      </dgm:t>
    </dgm:pt>
    <dgm:pt modelId="{D9EF2679-2E63-46AE-9114-51842503ED29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300" dirty="0" smtClean="0"/>
            <a:t> </a:t>
          </a:r>
          <a:r>
            <a:rPr lang="ru-RU" sz="1800" dirty="0" smtClean="0"/>
            <a:t>эффективность подготовки детей к школьному обучению </a:t>
          </a:r>
          <a:endParaRPr lang="ru-RU" sz="1800" dirty="0"/>
        </a:p>
      </dgm:t>
    </dgm:pt>
    <dgm:pt modelId="{5F5F9107-9636-48B7-8126-2A435227CBA9}" type="parTrans" cxnId="{83BCEC21-C726-4ADA-904A-4E6AE342562C}">
      <dgm:prSet/>
      <dgm:spPr/>
      <dgm:t>
        <a:bodyPr/>
        <a:lstStyle/>
        <a:p>
          <a:endParaRPr lang="ru-RU"/>
        </a:p>
      </dgm:t>
    </dgm:pt>
    <dgm:pt modelId="{A3C37A91-F17C-4502-B30E-E5D0E0BBFD32}" type="sibTrans" cxnId="{83BCEC21-C726-4ADA-904A-4E6AE342562C}">
      <dgm:prSet/>
      <dgm:spPr/>
      <dgm:t>
        <a:bodyPr/>
        <a:lstStyle/>
        <a:p>
          <a:endParaRPr lang="ru-RU"/>
        </a:p>
      </dgm:t>
    </dgm:pt>
    <dgm:pt modelId="{A2A01191-2529-4356-BECF-131AA2378C95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успешность социальной адаптации</a:t>
          </a:r>
          <a:endParaRPr lang="ru-RU" sz="1800" dirty="0"/>
        </a:p>
      </dgm:t>
    </dgm:pt>
    <dgm:pt modelId="{F6BD9763-8EE3-46F0-911F-394681DB241E}" type="parTrans" cxnId="{EED11FDD-CAED-4659-A0FD-6FF04BB824C1}">
      <dgm:prSet/>
      <dgm:spPr/>
      <dgm:t>
        <a:bodyPr/>
        <a:lstStyle/>
        <a:p>
          <a:endParaRPr lang="ru-RU"/>
        </a:p>
      </dgm:t>
    </dgm:pt>
    <dgm:pt modelId="{7F9A132C-1B36-4BC9-9125-22B5D048B6E0}" type="sibTrans" cxnId="{EED11FDD-CAED-4659-A0FD-6FF04BB824C1}">
      <dgm:prSet/>
      <dgm:spPr/>
      <dgm:t>
        <a:bodyPr/>
        <a:lstStyle/>
        <a:p>
          <a:endParaRPr lang="ru-RU"/>
        </a:p>
      </dgm:t>
    </dgm:pt>
    <dgm:pt modelId="{09D4D966-7E64-46A7-AD6D-3D163CB6E203}" type="pres">
      <dgm:prSet presAssocID="{900218AA-FC38-4BC8-BFC3-CCDEB0B170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A14B5A-C8BE-4D99-8531-83F25C50F14D}" type="pres">
      <dgm:prSet presAssocID="{DEC80D83-73FC-4719-93D6-16EA91669587}" presName="root" presStyleCnt="0"/>
      <dgm:spPr/>
    </dgm:pt>
    <dgm:pt modelId="{3DB01DA7-731D-4083-B2F2-0D92379DC04E}" type="pres">
      <dgm:prSet presAssocID="{DEC80D83-73FC-4719-93D6-16EA91669587}" presName="rootComposite" presStyleCnt="0"/>
      <dgm:spPr/>
    </dgm:pt>
    <dgm:pt modelId="{4288B1DE-D982-49FB-A934-F53C2200DE07}" type="pres">
      <dgm:prSet presAssocID="{DEC80D83-73FC-4719-93D6-16EA91669587}" presName="rootText" presStyleLbl="node1" presStyleIdx="0" presStyleCnt="1" custScaleX="210917" custScaleY="119912"/>
      <dgm:spPr/>
      <dgm:t>
        <a:bodyPr/>
        <a:lstStyle/>
        <a:p>
          <a:endParaRPr lang="ru-RU"/>
        </a:p>
      </dgm:t>
    </dgm:pt>
    <dgm:pt modelId="{472E4BEC-C0B5-48FC-84F6-89E5CFACABBF}" type="pres">
      <dgm:prSet presAssocID="{DEC80D83-73FC-4719-93D6-16EA91669587}" presName="rootConnector" presStyleLbl="node1" presStyleIdx="0" presStyleCnt="1"/>
      <dgm:spPr/>
      <dgm:t>
        <a:bodyPr/>
        <a:lstStyle/>
        <a:p>
          <a:endParaRPr lang="ru-RU"/>
        </a:p>
      </dgm:t>
    </dgm:pt>
    <dgm:pt modelId="{10A26423-3D41-45F8-A40A-AB991C02DEC4}" type="pres">
      <dgm:prSet presAssocID="{DEC80D83-73FC-4719-93D6-16EA91669587}" presName="childShape" presStyleCnt="0"/>
      <dgm:spPr/>
    </dgm:pt>
    <dgm:pt modelId="{91A01DF7-6811-4541-976A-63FC10DE213C}" type="pres">
      <dgm:prSet presAssocID="{723D1E79-C0FD-44DB-8AAF-D36C0F9572A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17008D2-BD23-49B2-A6F3-DFA9CFB8A0BD}" type="pres">
      <dgm:prSet presAssocID="{9E1CED65-0BC2-4381-9B50-4C0EC476C94E}" presName="childText" presStyleLbl="bgAcc1" presStyleIdx="0" presStyleCnt="3" custScaleX="285844" custScaleY="100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76923-7242-4846-ABC5-17221ACC89A1}" type="pres">
      <dgm:prSet presAssocID="{5F5F9107-9636-48B7-8126-2A435227CBA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8F9A36-A1D7-4874-8D07-7E06E435ECA9}" type="pres">
      <dgm:prSet presAssocID="{D9EF2679-2E63-46AE-9114-51842503ED29}" presName="childText" presStyleLbl="bgAcc1" presStyleIdx="1" presStyleCnt="3" custScaleX="324051" custScaleY="9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82E66-96F5-4216-B372-87AE2CF307D8}" type="pres">
      <dgm:prSet presAssocID="{F6BD9763-8EE3-46F0-911F-394681DB241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04687E2-9140-4F62-B88D-3791711BE4C1}" type="pres">
      <dgm:prSet presAssocID="{A2A01191-2529-4356-BECF-131AA2378C95}" presName="childText" presStyleLbl="bgAcc1" presStyleIdx="2" presStyleCnt="3" custScaleX="341291" custScaleY="9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5756D-37DD-47D8-B13C-18F885346B68}" type="presOf" srcId="{723D1E79-C0FD-44DB-8AAF-D36C0F9572AD}" destId="{91A01DF7-6811-4541-976A-63FC10DE213C}" srcOrd="0" destOrd="0" presId="urn:microsoft.com/office/officeart/2005/8/layout/hierarchy3"/>
    <dgm:cxn modelId="{384019A1-C2D1-4B08-81F5-E549B988B205}" type="presOf" srcId="{DEC80D83-73FC-4719-93D6-16EA91669587}" destId="{472E4BEC-C0B5-48FC-84F6-89E5CFACABBF}" srcOrd="1" destOrd="0" presId="urn:microsoft.com/office/officeart/2005/8/layout/hierarchy3"/>
    <dgm:cxn modelId="{86209584-5DD3-4D34-B00D-683A324F3C0A}" srcId="{900218AA-FC38-4BC8-BFC3-CCDEB0B17098}" destId="{DEC80D83-73FC-4719-93D6-16EA91669587}" srcOrd="0" destOrd="0" parTransId="{B0653FB3-0CFD-4C99-A1CE-AAF0B7BCA300}" sibTransId="{0966AF2C-E779-4BAD-A4B0-84730D43EF00}"/>
    <dgm:cxn modelId="{EEC7CF77-876F-4668-BBDB-E4EC9E7AA7AB}" type="presOf" srcId="{DEC80D83-73FC-4719-93D6-16EA91669587}" destId="{4288B1DE-D982-49FB-A934-F53C2200DE07}" srcOrd="0" destOrd="0" presId="urn:microsoft.com/office/officeart/2005/8/layout/hierarchy3"/>
    <dgm:cxn modelId="{5458A7F3-1D7F-4E66-8A4C-FB155113F4A7}" type="presOf" srcId="{9E1CED65-0BC2-4381-9B50-4C0EC476C94E}" destId="{017008D2-BD23-49B2-A6F3-DFA9CFB8A0BD}" srcOrd="0" destOrd="0" presId="urn:microsoft.com/office/officeart/2005/8/layout/hierarchy3"/>
    <dgm:cxn modelId="{90F1261D-4349-451C-9A29-91F2478D60BB}" type="presOf" srcId="{F6BD9763-8EE3-46F0-911F-394681DB241E}" destId="{59A82E66-96F5-4216-B372-87AE2CF307D8}" srcOrd="0" destOrd="0" presId="urn:microsoft.com/office/officeart/2005/8/layout/hierarchy3"/>
    <dgm:cxn modelId="{8E4B3819-9B77-4102-A8CC-9E5E60E33451}" srcId="{DEC80D83-73FC-4719-93D6-16EA91669587}" destId="{9E1CED65-0BC2-4381-9B50-4C0EC476C94E}" srcOrd="0" destOrd="0" parTransId="{723D1E79-C0FD-44DB-8AAF-D36C0F9572AD}" sibTransId="{B664AF77-50FA-4714-A934-145C3DABB110}"/>
    <dgm:cxn modelId="{3A3C8AB6-F779-41E7-8EB8-19EDD8E7CB01}" type="presOf" srcId="{A2A01191-2529-4356-BECF-131AA2378C95}" destId="{104687E2-9140-4F62-B88D-3791711BE4C1}" srcOrd="0" destOrd="0" presId="urn:microsoft.com/office/officeart/2005/8/layout/hierarchy3"/>
    <dgm:cxn modelId="{D51357EE-EB35-490E-BCE2-E172232E4D7B}" type="presOf" srcId="{900218AA-FC38-4BC8-BFC3-CCDEB0B17098}" destId="{09D4D966-7E64-46A7-AD6D-3D163CB6E203}" srcOrd="0" destOrd="0" presId="urn:microsoft.com/office/officeart/2005/8/layout/hierarchy3"/>
    <dgm:cxn modelId="{97BBD15F-2830-4727-A5CB-822937C105DF}" type="presOf" srcId="{5F5F9107-9636-48B7-8126-2A435227CBA9}" destId="{A8976923-7242-4846-ABC5-17221ACC89A1}" srcOrd="0" destOrd="0" presId="urn:microsoft.com/office/officeart/2005/8/layout/hierarchy3"/>
    <dgm:cxn modelId="{EED11FDD-CAED-4659-A0FD-6FF04BB824C1}" srcId="{DEC80D83-73FC-4719-93D6-16EA91669587}" destId="{A2A01191-2529-4356-BECF-131AA2378C95}" srcOrd="2" destOrd="0" parTransId="{F6BD9763-8EE3-46F0-911F-394681DB241E}" sibTransId="{7F9A132C-1B36-4BC9-9125-22B5D048B6E0}"/>
    <dgm:cxn modelId="{C57BB139-D893-4F04-9756-942E6979CB46}" type="presOf" srcId="{D9EF2679-2E63-46AE-9114-51842503ED29}" destId="{348F9A36-A1D7-4874-8D07-7E06E435ECA9}" srcOrd="0" destOrd="0" presId="urn:microsoft.com/office/officeart/2005/8/layout/hierarchy3"/>
    <dgm:cxn modelId="{83BCEC21-C726-4ADA-904A-4E6AE342562C}" srcId="{DEC80D83-73FC-4719-93D6-16EA91669587}" destId="{D9EF2679-2E63-46AE-9114-51842503ED29}" srcOrd="1" destOrd="0" parTransId="{5F5F9107-9636-48B7-8126-2A435227CBA9}" sibTransId="{A3C37A91-F17C-4502-B30E-E5D0E0BBFD32}"/>
    <dgm:cxn modelId="{2F538D83-A91E-41AD-BC6A-40496100ED79}" type="presParOf" srcId="{09D4D966-7E64-46A7-AD6D-3D163CB6E203}" destId="{FCA14B5A-C8BE-4D99-8531-83F25C50F14D}" srcOrd="0" destOrd="0" presId="urn:microsoft.com/office/officeart/2005/8/layout/hierarchy3"/>
    <dgm:cxn modelId="{2B29431A-FD6B-46ED-8E04-409E155EAE08}" type="presParOf" srcId="{FCA14B5A-C8BE-4D99-8531-83F25C50F14D}" destId="{3DB01DA7-731D-4083-B2F2-0D92379DC04E}" srcOrd="0" destOrd="0" presId="urn:microsoft.com/office/officeart/2005/8/layout/hierarchy3"/>
    <dgm:cxn modelId="{5B330C24-B0A3-4A09-BED9-0A47EC0D77E8}" type="presParOf" srcId="{3DB01DA7-731D-4083-B2F2-0D92379DC04E}" destId="{4288B1DE-D982-49FB-A934-F53C2200DE07}" srcOrd="0" destOrd="0" presId="urn:microsoft.com/office/officeart/2005/8/layout/hierarchy3"/>
    <dgm:cxn modelId="{DE7DDC83-3805-43FA-AA2E-EC13F19184C2}" type="presParOf" srcId="{3DB01DA7-731D-4083-B2F2-0D92379DC04E}" destId="{472E4BEC-C0B5-48FC-84F6-89E5CFACABBF}" srcOrd="1" destOrd="0" presId="urn:microsoft.com/office/officeart/2005/8/layout/hierarchy3"/>
    <dgm:cxn modelId="{A77C4DDB-9292-4A08-A555-9E7BFB4A79C6}" type="presParOf" srcId="{FCA14B5A-C8BE-4D99-8531-83F25C50F14D}" destId="{10A26423-3D41-45F8-A40A-AB991C02DEC4}" srcOrd="1" destOrd="0" presId="urn:microsoft.com/office/officeart/2005/8/layout/hierarchy3"/>
    <dgm:cxn modelId="{23C10D03-DE4A-498C-AB27-A1A6CD5E27FC}" type="presParOf" srcId="{10A26423-3D41-45F8-A40A-AB991C02DEC4}" destId="{91A01DF7-6811-4541-976A-63FC10DE213C}" srcOrd="0" destOrd="0" presId="urn:microsoft.com/office/officeart/2005/8/layout/hierarchy3"/>
    <dgm:cxn modelId="{ADB5F7D4-3813-4402-A4A6-089A2903EF37}" type="presParOf" srcId="{10A26423-3D41-45F8-A40A-AB991C02DEC4}" destId="{017008D2-BD23-49B2-A6F3-DFA9CFB8A0BD}" srcOrd="1" destOrd="0" presId="urn:microsoft.com/office/officeart/2005/8/layout/hierarchy3"/>
    <dgm:cxn modelId="{51AA7234-3F0D-4FA3-80F2-02D751786398}" type="presParOf" srcId="{10A26423-3D41-45F8-A40A-AB991C02DEC4}" destId="{A8976923-7242-4846-ABC5-17221ACC89A1}" srcOrd="2" destOrd="0" presId="urn:microsoft.com/office/officeart/2005/8/layout/hierarchy3"/>
    <dgm:cxn modelId="{9B504F18-09C2-470C-B3BF-B74877990B12}" type="presParOf" srcId="{10A26423-3D41-45F8-A40A-AB991C02DEC4}" destId="{348F9A36-A1D7-4874-8D07-7E06E435ECA9}" srcOrd="3" destOrd="0" presId="urn:microsoft.com/office/officeart/2005/8/layout/hierarchy3"/>
    <dgm:cxn modelId="{CB0167BC-F46E-44BC-9B6E-94AC3C0B82A0}" type="presParOf" srcId="{10A26423-3D41-45F8-A40A-AB991C02DEC4}" destId="{59A82E66-96F5-4216-B372-87AE2CF307D8}" srcOrd="4" destOrd="0" presId="urn:microsoft.com/office/officeart/2005/8/layout/hierarchy3"/>
    <dgm:cxn modelId="{3F7F4303-7C5C-4E42-A590-583B4A278AD7}" type="presParOf" srcId="{10A26423-3D41-45F8-A40A-AB991C02DEC4}" destId="{104687E2-9140-4F62-B88D-3791711BE4C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F3E2F-82CA-4517-9B1E-8B0C1D720FA2}">
      <dsp:nvSpPr>
        <dsp:cNvPr id="0" name=""/>
        <dsp:cNvSpPr/>
      </dsp:nvSpPr>
      <dsp:spPr>
        <a:xfrm>
          <a:off x="4320072" y="431915"/>
          <a:ext cx="2963422" cy="39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79"/>
              </a:lnTo>
              <a:lnTo>
                <a:pt x="2963422" y="195679"/>
              </a:lnTo>
              <a:lnTo>
                <a:pt x="2963422" y="39033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E6EB7-000D-406E-851D-AE185797F58E}">
      <dsp:nvSpPr>
        <dsp:cNvPr id="0" name=""/>
        <dsp:cNvSpPr/>
      </dsp:nvSpPr>
      <dsp:spPr>
        <a:xfrm>
          <a:off x="4320072" y="431915"/>
          <a:ext cx="137562" cy="390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79"/>
              </a:lnTo>
              <a:lnTo>
                <a:pt x="137562" y="195679"/>
              </a:lnTo>
              <a:lnTo>
                <a:pt x="137562" y="39033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8A2D0-8FE6-44F4-A4BC-3F009E885769}">
      <dsp:nvSpPr>
        <dsp:cNvPr id="0" name=""/>
        <dsp:cNvSpPr/>
      </dsp:nvSpPr>
      <dsp:spPr>
        <a:xfrm>
          <a:off x="1494619" y="431915"/>
          <a:ext cx="2825452" cy="390330"/>
        </a:xfrm>
        <a:custGeom>
          <a:avLst/>
          <a:gdLst/>
          <a:ahLst/>
          <a:cxnLst/>
          <a:rect l="0" t="0" r="0" b="0"/>
          <a:pathLst>
            <a:path>
              <a:moveTo>
                <a:pt x="2825452" y="0"/>
              </a:moveTo>
              <a:lnTo>
                <a:pt x="2825452" y="195679"/>
              </a:lnTo>
              <a:lnTo>
                <a:pt x="0" y="195679"/>
              </a:lnTo>
              <a:lnTo>
                <a:pt x="0" y="39033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7D5EC-6CBE-421D-81C5-8AC3458F5941}">
      <dsp:nvSpPr>
        <dsp:cNvPr id="0" name=""/>
        <dsp:cNvSpPr/>
      </dsp:nvSpPr>
      <dsp:spPr>
        <a:xfrm>
          <a:off x="2777175" y="865"/>
          <a:ext cx="3085793" cy="431050"/>
        </a:xfrm>
        <a:prstGeom prst="rect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ДО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77175" y="865"/>
        <a:ext cx="3085793" cy="431050"/>
      </dsp:txXfrm>
    </dsp:sp>
    <dsp:sp modelId="{14E06ED5-5A1B-4096-998A-B54097C693A0}">
      <dsp:nvSpPr>
        <dsp:cNvPr id="0" name=""/>
        <dsp:cNvSpPr/>
      </dsp:nvSpPr>
      <dsp:spPr>
        <a:xfrm>
          <a:off x="179872" y="822246"/>
          <a:ext cx="2629494" cy="1984170"/>
        </a:xfrm>
        <a:prstGeom prst="rect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обеспечение преемственности основных образовательных программ дошкольного и начального общего образования </a:t>
          </a:r>
          <a:r>
            <a:rPr lang="ru-RU" sz="1800" b="1" kern="1200" dirty="0" smtClean="0">
              <a:solidFill>
                <a:schemeClr val="tx1"/>
              </a:solidFill>
            </a:rPr>
            <a:t>(п.1.6.)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79872" y="822246"/>
        <a:ext cx="2629494" cy="1984170"/>
      </dsp:txXfrm>
    </dsp:sp>
    <dsp:sp modelId="{72BF571E-29E8-4D5A-8436-94D6FEF1B75B}">
      <dsp:nvSpPr>
        <dsp:cNvPr id="0" name=""/>
        <dsp:cNvSpPr/>
      </dsp:nvSpPr>
      <dsp:spPr>
        <a:xfrm>
          <a:off x="3198669" y="822246"/>
          <a:ext cx="2517931" cy="1827930"/>
        </a:xfrm>
        <a:prstGeom prst="rect">
          <a:avLst/>
        </a:prstGeom>
        <a:solidFill>
          <a:schemeClr val="bg1"/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«владение речью как средством общения и культуры» </a:t>
          </a:r>
          <a:r>
            <a:rPr lang="ru-RU" sz="1800" b="1" kern="1200" dirty="0" smtClean="0">
              <a:solidFill>
                <a:schemeClr val="tx1"/>
              </a:solidFill>
            </a:rPr>
            <a:t>( п.2.6.)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198669" y="822246"/>
        <a:ext cx="2517931" cy="1827930"/>
      </dsp:txXfrm>
    </dsp:sp>
    <dsp:sp modelId="{FAD75BA8-6AE7-42B6-95A1-BAC1CB9646DF}">
      <dsp:nvSpPr>
        <dsp:cNvPr id="0" name=""/>
        <dsp:cNvSpPr/>
      </dsp:nvSpPr>
      <dsp:spPr>
        <a:xfrm>
          <a:off x="6105902" y="822246"/>
          <a:ext cx="2355184" cy="1846051"/>
        </a:xfrm>
        <a:prstGeom prst="rect">
          <a:avLst/>
        </a:pr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«</a:t>
          </a:r>
          <a:r>
            <a:rPr lang="ru-RU" sz="1800" kern="1200" dirty="0" smtClean="0">
              <a:solidFill>
                <a:schemeClr val="tx1"/>
              </a:solidFill>
            </a:rPr>
            <a:t>ребёнок проявляет любознательность, задаёт вопросы взрослым и сверстникам» </a:t>
          </a:r>
          <a:r>
            <a:rPr lang="ru-RU" sz="1800" b="1" kern="1200" dirty="0" smtClean="0">
              <a:solidFill>
                <a:schemeClr val="tx1"/>
              </a:solidFill>
            </a:rPr>
            <a:t>(п.4.6.)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105902" y="822246"/>
        <a:ext cx="2355184" cy="184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8B1DE-D982-49FB-A934-F53C2200DE07}">
      <dsp:nvSpPr>
        <dsp:cNvPr id="0" name=""/>
        <dsp:cNvSpPr/>
      </dsp:nvSpPr>
      <dsp:spPr>
        <a:xfrm>
          <a:off x="77454" y="244"/>
          <a:ext cx="4473626" cy="12716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формирование вопросительных высказываний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14700" y="37490"/>
        <a:ext cx="4399134" cy="1197196"/>
      </dsp:txXfrm>
    </dsp:sp>
    <dsp:sp modelId="{91A01DF7-6811-4541-976A-63FC10DE213C}">
      <dsp:nvSpPr>
        <dsp:cNvPr id="0" name=""/>
        <dsp:cNvSpPr/>
      </dsp:nvSpPr>
      <dsp:spPr>
        <a:xfrm>
          <a:off x="524817" y="1271932"/>
          <a:ext cx="447362" cy="79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340"/>
              </a:lnTo>
              <a:lnTo>
                <a:pt x="447362" y="79734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008D2-BD23-49B2-A6F3-DFA9CFB8A0BD}">
      <dsp:nvSpPr>
        <dsp:cNvPr id="0" name=""/>
        <dsp:cNvSpPr/>
      </dsp:nvSpPr>
      <dsp:spPr>
        <a:xfrm>
          <a:off x="972180" y="1537062"/>
          <a:ext cx="4850284" cy="106442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результативность коррекционно-логопедической работы</a:t>
          </a:r>
          <a:endParaRPr lang="ru-RU" sz="1800" kern="1200" dirty="0"/>
        </a:p>
      </dsp:txBody>
      <dsp:txXfrm>
        <a:off x="1003356" y="1568238"/>
        <a:ext cx="4787932" cy="1002068"/>
      </dsp:txXfrm>
    </dsp:sp>
    <dsp:sp modelId="{A8976923-7242-4846-ABC5-17221ACC89A1}">
      <dsp:nvSpPr>
        <dsp:cNvPr id="0" name=""/>
        <dsp:cNvSpPr/>
      </dsp:nvSpPr>
      <dsp:spPr>
        <a:xfrm>
          <a:off x="524817" y="1271932"/>
          <a:ext cx="447362" cy="209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227"/>
              </a:lnTo>
              <a:lnTo>
                <a:pt x="447362" y="209222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F9A36-A1D7-4874-8D07-7E06E435ECA9}">
      <dsp:nvSpPr>
        <dsp:cNvPr id="0" name=""/>
        <dsp:cNvSpPr/>
      </dsp:nvSpPr>
      <dsp:spPr>
        <a:xfrm>
          <a:off x="972180" y="2866612"/>
          <a:ext cx="5498591" cy="99509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</a:t>
          </a:r>
          <a:r>
            <a:rPr lang="ru-RU" sz="1800" kern="1200" dirty="0" smtClean="0"/>
            <a:t>эффективность подготовки детей к школьному обучению </a:t>
          </a:r>
          <a:endParaRPr lang="ru-RU" sz="1800" kern="1200" dirty="0"/>
        </a:p>
      </dsp:txBody>
      <dsp:txXfrm>
        <a:off x="1001325" y="2895757"/>
        <a:ext cx="5440301" cy="936804"/>
      </dsp:txXfrm>
    </dsp:sp>
    <dsp:sp modelId="{59A82E66-96F5-4216-B372-87AE2CF307D8}">
      <dsp:nvSpPr>
        <dsp:cNvPr id="0" name=""/>
        <dsp:cNvSpPr/>
      </dsp:nvSpPr>
      <dsp:spPr>
        <a:xfrm>
          <a:off x="524817" y="1271932"/>
          <a:ext cx="447362" cy="3347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647"/>
              </a:lnTo>
              <a:lnTo>
                <a:pt x="447362" y="334764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687E2-9140-4F62-B88D-3791711BE4C1}">
      <dsp:nvSpPr>
        <dsp:cNvPr id="0" name=""/>
        <dsp:cNvSpPr/>
      </dsp:nvSpPr>
      <dsp:spPr>
        <a:xfrm>
          <a:off x="972180" y="4126837"/>
          <a:ext cx="5791125" cy="98548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успешность социальной адаптации</a:t>
          </a:r>
          <a:endParaRPr lang="ru-RU" sz="1800" kern="1200" dirty="0"/>
        </a:p>
      </dsp:txBody>
      <dsp:txXfrm>
        <a:off x="1001044" y="4155701"/>
        <a:ext cx="5733397" cy="92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C1F355-7280-45E0-A442-599885D637C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D94534-E6A5-4557-A0D4-FC7A865180F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/&#1080;&#1075;&#1088;&#1099;%20&#1089;%20&#1074;&#1080;&#1079;&#1091;&#1072;&#1083;&#1100;&#1085;%20&#1079;&#1085;&#1072;&#1082;&#1072;&#1084;&#1080;.docx" TargetMode="External"/><Relationship Id="rId2" Type="http://schemas.openxmlformats.org/officeDocument/2006/relationships/hyperlink" Target="&#1053;&#1086;&#1074;&#1072;&#1103;%20&#1087;&#1072;&#1087;&#1082;&#1072;/&#1083;&#1080;&#1090;&#1077;&#1088;&#1072;&#1090;&#1091;&#1088;&#1085;&#1099;&#1081;%20&#1084;&#1072;&#1090;&#1077;&#1088;&#1080;&#1072;&#1083;%20&#1074;&#1086;&#1087;&#1088;&#1086;&#1089;&#1099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/&#1085;&#1072;&#1088;&#1086;&#1076;&#1085;&#1099;&#1077;%20&#1080;&#1075;&#1088;&#1099;.docx" TargetMode="External"/><Relationship Id="rId2" Type="http://schemas.openxmlformats.org/officeDocument/2006/relationships/hyperlink" Target="&#1053;&#1086;&#1074;&#1072;&#1103;%20&#1087;&#1072;&#1087;&#1082;&#1072;/&#1080;&#1085;&#1089;&#1094;&#1077;&#1085;&#1080;&#1088;&#1086;&#1074;&#1082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&#1053;&#1086;&#1074;&#1072;&#1103;%20&#1087;&#1072;&#1087;&#1082;&#1072;/&#1087;&#1086;&#1076;&#1074;&#1080;&#1078;&#1085;&#1099;&#1077;%20&#1080;&#1075;&#1088;&#1099;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/&#1082;&#1086;&#1085;&#1089;&#1087;&#1077;&#1082;&#1090;%20&#1079;&#1072;&#1085;&#1103;&#1090;&#1080;&#1103;%20&#1086;%20&#1096;&#1082;&#1086;&#1083;&#1077;.docx" TargetMode="External"/><Relationship Id="rId2" Type="http://schemas.openxmlformats.org/officeDocument/2006/relationships/hyperlink" Target="&#1053;&#1086;&#1074;&#1072;&#1103;%20&#1087;&#1072;&#1087;&#1082;&#1072;/&#1076;&#1080;&#1072;&#1075;&#1085;&#1086;&#1089;&#1090;&#1080;&#1095;.%20&#1079;&#1072;&#1076;&#1072;&#1085;&#1080;&#1103;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&#1056;&#1072;&#1079;&#1085;&#1099;&#1077;%20&#1074;&#1086;&#1087;&#1088;&#1086;&#1089;&#1099;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articulus-info.ru/wp-content/uploads/2016/06/3_2016_Voroshilova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fleader.ru/bewqasujgujg.html" TargetMode="External"/><Relationship Id="rId2" Type="http://schemas.openxmlformats.org/officeDocument/2006/relationships/hyperlink" Target="https://e-koncept.ru/2016/56128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0;&#1075;&#1088;&#1099;%20&#1085;&#1072;%20&#1088;&#1072;&#1079;&#1074;&#1080;&#1090;&#1080;&#1077;%20&#1074;&#1086;&#1087;&#1088;&#1086;&#1089;&#1080;&#1090;%20&#1080;&#1085;&#1090;&#1086;&#1085;&#1072;&#1094;&#1080;&#1080;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&#1055;&#1088;&#1077;&#1079;&#1077;&#1085;&#1090;&#1072;&#1094;&#1080;&#1103;%20&#1080;&#1085;&#1090;&#1086;&#1085;&#1072;&#1094;&#1080;&#1103;.pptx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1" y="764704"/>
            <a:ext cx="7344816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практических достижений  профессиональной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детский сад №15 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Солнышко»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город Бор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Ворошиловой Ирины Николаевны</a:t>
            </a:r>
          </a:p>
        </p:txBody>
      </p:sp>
      <p:pic>
        <p:nvPicPr>
          <p:cNvPr id="1026" name="Picture 2" descr="C:\Users\Ирина\Desktop\мой сайт\личное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7" y="2741774"/>
            <a:ext cx="2209653" cy="3217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8264" y="2780928"/>
            <a:ext cx="612068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Педагогический стаж: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33 года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Стаж по специальности: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 лет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категория: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первая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Почётное звание: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Почётный работник общего образования Российской Федерации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кредо: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Если человек загадывает на года, он сеет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хлеб,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человек загадывает на десятилетия, он сажает деревья,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человек загадывает на века, он воспитывает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(Старинная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японская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мудрость)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irinavorosh@yandex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 сайта: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voroshilova_i_n.a2b2.ru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/>
              </a:rPr>
              <a:t>«Визитная карточка»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318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8" y="332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Содержание, формы и методы работы на </a:t>
            </a:r>
            <a:r>
              <a:rPr lang="ru-RU" sz="2000" b="1" dirty="0" smtClean="0">
                <a:solidFill>
                  <a:srgbClr val="C00000"/>
                </a:solidFill>
              </a:rPr>
              <a:t>2-м </a:t>
            </a:r>
            <a:r>
              <a:rPr lang="ru-RU" sz="2000" b="1" dirty="0">
                <a:solidFill>
                  <a:srgbClr val="C00000"/>
                </a:solidFill>
              </a:rPr>
              <a:t>этапе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70065"/>
            <a:ext cx="8443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Усвоение детьми ключевых </a:t>
            </a:r>
            <a:r>
              <a:rPr lang="ru-RU" b="1" dirty="0"/>
              <a:t>вопросительных слов  </a:t>
            </a:r>
            <a:r>
              <a:rPr lang="ru-RU" dirty="0"/>
              <a:t>как опорно-смысловых семантических </a:t>
            </a:r>
            <a:r>
              <a:rPr lang="ru-RU" dirty="0" smtClean="0"/>
              <a:t>единиц предусматривает: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у</a:t>
            </a:r>
            <a:r>
              <a:rPr lang="ru-RU" dirty="0" smtClean="0"/>
              <a:t>чет онтогенетического принципа </a:t>
            </a:r>
            <a:r>
              <a:rPr lang="ru-RU" dirty="0"/>
              <a:t>появления вопросительных слов в ходе речевого развития ребенка </a:t>
            </a:r>
            <a:r>
              <a:rPr lang="ru-RU" dirty="0" smtClean="0"/>
              <a:t>при введении </a:t>
            </a:r>
            <a:r>
              <a:rPr lang="ru-RU" dirty="0"/>
              <a:t>в речь </a:t>
            </a:r>
            <a:r>
              <a:rPr lang="ru-RU" dirty="0" smtClean="0"/>
              <a:t>: </a:t>
            </a:r>
            <a:r>
              <a:rPr lang="ru-RU" dirty="0"/>
              <a:t>«кто», «что», «что делает», «какой», «где», «куда», «откуда», «почему», «зачем», «когда», «сколько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подбор специального </a:t>
            </a:r>
            <a:r>
              <a:rPr lang="ru-RU" dirty="0" smtClean="0">
                <a:hlinkClick r:id="rId2" action="ppaction://hlinkfile"/>
              </a:rPr>
              <a:t>речевого материала</a:t>
            </a:r>
            <a:r>
              <a:rPr lang="ru-RU" dirty="0" smtClean="0"/>
              <a:t>, позволяющего наблюдать </a:t>
            </a:r>
            <a:r>
              <a:rPr lang="ru-RU" dirty="0"/>
              <a:t>за тем или иным вопросительным словом (стихотворения, </a:t>
            </a:r>
            <a:r>
              <a:rPr lang="ru-RU" dirty="0" smtClean="0"/>
              <a:t>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сказки)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проведение </a:t>
            </a:r>
            <a:r>
              <a:rPr lang="ru-RU" dirty="0" smtClean="0">
                <a:hlinkClick r:id="rId3" action="ppaction://hlinkfile"/>
              </a:rPr>
              <a:t>игр </a:t>
            </a:r>
            <a:r>
              <a:rPr lang="ru-RU" dirty="0">
                <a:hlinkClick r:id="rId3" action="ppaction://hlinkfile"/>
              </a:rPr>
              <a:t>с использованием визуальных знаков</a:t>
            </a:r>
            <a:r>
              <a:rPr lang="ru-RU" dirty="0"/>
              <a:t> (</a:t>
            </a:r>
            <a:r>
              <a:rPr lang="ru-RU" dirty="0" smtClean="0"/>
              <a:t>пиктограмм), </a:t>
            </a:r>
            <a:r>
              <a:rPr lang="ru-RU" dirty="0"/>
              <a:t>обозначающие то или иное вопросительное </a:t>
            </a:r>
            <a:r>
              <a:rPr lang="ru-RU" dirty="0" smtClean="0"/>
              <a:t>слово</a:t>
            </a:r>
          </a:p>
        </p:txBody>
      </p:sp>
      <p:pic>
        <p:nvPicPr>
          <p:cNvPr id="1026" name="Picture 2" descr="G:\мои фото к аттест\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7382"/>
            <a:ext cx="2232248" cy="16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ои фото к аттест\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097" y="4948970"/>
            <a:ext cx="2322512" cy="16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G_047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01" y="5017382"/>
            <a:ext cx="2355726" cy="162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32766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Игры и упражнения, способствующие развитию речевой активности детей, использованию вопросов – </a:t>
            </a:r>
            <a:r>
              <a:rPr lang="ru-RU" dirty="0" smtClean="0"/>
              <a:t>инициаций(«Закрытая картинка», «Телефон»)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Игры </a:t>
            </a:r>
            <a:r>
              <a:rPr lang="ru-RU" dirty="0"/>
              <a:t>на  формирование познавательных вопросов с использованием условно-символических схем для составления рассказов-описаний по различным лексическим темам («Животные», «Птицы», «Одежда» и др</a:t>
            </a:r>
            <a:r>
              <a:rPr lang="ru-RU" dirty="0" smtClean="0"/>
              <a:t>.)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Игры </a:t>
            </a:r>
            <a:r>
              <a:rPr lang="ru-RU" dirty="0"/>
              <a:t>с использованием </a:t>
            </a:r>
            <a:r>
              <a:rPr lang="ru-RU" dirty="0" err="1"/>
              <a:t>однофигурных</a:t>
            </a:r>
            <a:r>
              <a:rPr lang="ru-RU" dirty="0"/>
              <a:t> и многофигурных сюжетных картинок для закрепления умения строить вопросительные предложения разных форм и </a:t>
            </a:r>
            <a:r>
              <a:rPr lang="ru-RU" dirty="0" smtClean="0"/>
              <a:t>типов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 Игровые ситуации с включением диалога с каким-либо сказочным персонажем («К нам приехал Буратино», «Кот </a:t>
            </a:r>
            <a:r>
              <a:rPr lang="ru-RU" dirty="0" err="1"/>
              <a:t>Матроскин</a:t>
            </a:r>
            <a:r>
              <a:rPr lang="ru-RU" dirty="0"/>
              <a:t> в гостях у ребят» и др.) для активизации в речи детей социально-коммуникативных вопросов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332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Содержание, формы и методы работы на </a:t>
            </a:r>
            <a:r>
              <a:rPr lang="ru-RU" sz="2000" b="1" dirty="0" smtClean="0">
                <a:solidFill>
                  <a:srgbClr val="C00000"/>
                </a:solidFill>
              </a:rPr>
              <a:t>2-м </a:t>
            </a:r>
            <a:r>
              <a:rPr lang="ru-RU" sz="2000" b="1" dirty="0">
                <a:solidFill>
                  <a:srgbClr val="C00000"/>
                </a:solidFill>
              </a:rPr>
              <a:t>этапе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Picture 4" descr="IMG_04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3" y="734923"/>
            <a:ext cx="2315982" cy="18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ина\Desktop\DSC07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2936"/>
            <a:ext cx="2328233" cy="1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Ирина\Desktop\DSC07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06" y="4797151"/>
            <a:ext cx="2293759" cy="17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768" y="332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Содержание, формы и методы работы на 3</a:t>
            </a:r>
            <a:r>
              <a:rPr lang="ru-RU" sz="2000" b="1" dirty="0" smtClean="0">
                <a:solidFill>
                  <a:srgbClr val="C00000"/>
                </a:solidFill>
              </a:rPr>
              <a:t>-м </a:t>
            </a:r>
            <a:r>
              <a:rPr lang="ru-RU" sz="2000" b="1" dirty="0">
                <a:solidFill>
                  <a:srgbClr val="C00000"/>
                </a:solidFill>
              </a:rPr>
              <a:t>этапе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52" y="732766"/>
            <a:ext cx="6966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/>
              <a:t>ситуации</a:t>
            </a:r>
            <a:r>
              <a:rPr lang="ru-RU" sz="1600" dirty="0"/>
              <a:t>, возникающие в ходе режимных моментов, занятий по предметно-практической деятельности, обсуждение прослушанного текста и </a:t>
            </a:r>
            <a:r>
              <a:rPr lang="ru-RU" sz="1600" dirty="0" smtClean="0"/>
              <a:t>др.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/>
              <a:t>беседы</a:t>
            </a:r>
            <a:r>
              <a:rPr lang="ru-RU" sz="1600" dirty="0" smtClean="0"/>
              <a:t> </a:t>
            </a:r>
            <a:r>
              <a:rPr lang="ru-RU" sz="1600" dirty="0"/>
              <a:t>на близкие детям темы </a:t>
            </a:r>
            <a:r>
              <a:rPr lang="ru-RU" sz="1600" dirty="0" smtClean="0"/>
              <a:t>из </a:t>
            </a:r>
            <a:r>
              <a:rPr lang="ru-RU" sz="1600" dirty="0"/>
              <a:t>личного и коллективного </a:t>
            </a:r>
            <a:r>
              <a:rPr lang="ru-RU" sz="1600" dirty="0" smtClean="0"/>
              <a:t>опыта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специальные </a:t>
            </a:r>
            <a:r>
              <a:rPr lang="ru-RU" sz="1600" dirty="0"/>
              <a:t>игры и упражнения, </a:t>
            </a:r>
            <a:r>
              <a:rPr lang="ru-RU" sz="1600" b="1" dirty="0" smtClean="0"/>
              <a:t>сюжетно-ролевые</a:t>
            </a:r>
            <a:r>
              <a:rPr lang="ru-RU" sz="1600" dirty="0" smtClean="0"/>
              <a:t> </a:t>
            </a:r>
            <a:r>
              <a:rPr lang="ru-RU" sz="1600" dirty="0"/>
              <a:t>и дидактические игры: «В нашем детском саду», «Школа», «На приеме у врача», «Веселое </a:t>
            </a:r>
            <a:r>
              <a:rPr lang="ru-RU" sz="1600" dirty="0" smtClean="0"/>
              <a:t>путешествие» и </a:t>
            </a:r>
            <a:r>
              <a:rPr lang="ru-RU" sz="1600" dirty="0"/>
              <a:t>др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 dirty="0" smtClean="0"/>
              <a:t>для развития </a:t>
            </a:r>
            <a:r>
              <a:rPr lang="ru-RU" sz="1600" dirty="0"/>
              <a:t>навыка диалога</a:t>
            </a:r>
            <a:r>
              <a:rPr lang="ru-RU" sz="1600" dirty="0" smtClean="0"/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hlinkClick r:id="rId2" action="ppaction://hlinkfile"/>
              </a:rPr>
              <a:t>инсценировки, игры-драматизации </a:t>
            </a:r>
            <a:r>
              <a:rPr lang="ru-RU" sz="1600" dirty="0" smtClean="0"/>
              <a:t>по мотивам стихов-диалогов, сказок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hlinkClick r:id="rId3" action="ppaction://hlinkfile"/>
              </a:rPr>
              <a:t>народные игры </a:t>
            </a:r>
            <a:r>
              <a:rPr lang="ru-RU" sz="1600" dirty="0" smtClean="0"/>
              <a:t>(«Почта», «Как тебя зовут»), </a:t>
            </a:r>
            <a:r>
              <a:rPr lang="ru-RU" sz="1600" b="1" dirty="0" smtClean="0">
                <a:hlinkClick r:id="rId4" action="ppaction://hlinkfile"/>
              </a:rPr>
              <a:t>подвижные игры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/>
              <a:t>исследование проблемной ситуации </a:t>
            </a:r>
            <a:r>
              <a:rPr lang="ru-RU" sz="1600" dirty="0"/>
              <a:t>с помощью познавательных вопросов </a:t>
            </a:r>
            <a:r>
              <a:rPr lang="ru-RU" sz="1600" dirty="0" smtClean="0"/>
              <a:t>при проведении экспериментальной </a:t>
            </a:r>
            <a:r>
              <a:rPr lang="ru-RU" sz="1600" dirty="0"/>
              <a:t>и опытнической </a:t>
            </a:r>
            <a:r>
              <a:rPr lang="ru-RU" sz="1600" dirty="0" smtClean="0"/>
              <a:t>деятельности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/>
              <a:t>средства ТРИЗ</a:t>
            </a:r>
            <a:r>
              <a:rPr lang="ru-RU" sz="1600" dirty="0" smtClean="0"/>
              <a:t> – педагогики при проводятся игры «Да нет», где дети с помощью вопросов, направленных на выяснение признаков объектов, осуществляют поиск загаданного объекта в линейном, плоскостном или объемном пространстве</a:t>
            </a:r>
            <a:endParaRPr lang="ru-RU" sz="1600" dirty="0"/>
          </a:p>
        </p:txBody>
      </p:sp>
      <p:pic>
        <p:nvPicPr>
          <p:cNvPr id="5" name="Picture 4" descr="IMG_04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2096972" cy="18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37666"/>
            <a:ext cx="2011052" cy="175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020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Условия обучения детей постановке вопросов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020" y="76470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создание </a:t>
            </a:r>
            <a:r>
              <a:rPr lang="ru-RU" dirty="0" smtClean="0"/>
              <a:t>мотивационно </a:t>
            </a:r>
            <a:r>
              <a:rPr lang="ru-RU" dirty="0"/>
              <a:t>- </a:t>
            </a:r>
            <a:r>
              <a:rPr lang="ru-RU" dirty="0" err="1"/>
              <a:t>потребностной</a:t>
            </a:r>
            <a:r>
              <a:rPr lang="ru-RU" dirty="0"/>
              <a:t> </a:t>
            </a:r>
            <a:r>
              <a:rPr lang="ru-RU" dirty="0" smtClean="0"/>
              <a:t>базы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/>
              <a:t>соблюдение последовательности </a:t>
            </a:r>
            <a:r>
              <a:rPr lang="ru-RU" dirty="0" smtClean="0"/>
              <a:t>обучения: понимание </a:t>
            </a:r>
            <a:r>
              <a:rPr lang="ru-RU" dirty="0"/>
              <a:t>вопроса (восприятие</a:t>
            </a:r>
            <a:r>
              <a:rPr lang="ru-RU" dirty="0" smtClean="0"/>
              <a:t>) -- репродукция </a:t>
            </a:r>
            <a:r>
              <a:rPr lang="ru-RU" dirty="0"/>
              <a:t>вопроса </a:t>
            </a:r>
            <a:r>
              <a:rPr lang="ru-RU" dirty="0" smtClean="0"/>
              <a:t>взрослого - продукция </a:t>
            </a:r>
            <a:r>
              <a:rPr lang="ru-RU" dirty="0"/>
              <a:t>в ситуациях общения сначала по модели взрослый – ребенок, затем ребенок – </a:t>
            </a:r>
            <a:r>
              <a:rPr lang="ru-RU" dirty="0" smtClean="0"/>
              <a:t>ребенок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актуализация вопросительных предложений в различных коммуникативных ситуациях (разные условия общения, виды деятельности, собеседники)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установка </a:t>
            </a:r>
            <a:r>
              <a:rPr lang="ru-RU" dirty="0"/>
              <a:t>связи вопросов с другими формами речевой деятельности детей по формированию лексико-грамматических средств языка и связной </a:t>
            </a:r>
            <a:r>
              <a:rPr lang="ru-RU" dirty="0" smtClean="0"/>
              <a:t>речи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совместная </a:t>
            </a:r>
            <a:r>
              <a:rPr lang="ru-RU" dirty="0"/>
              <a:t>работа логопеда и </a:t>
            </a:r>
            <a:r>
              <a:rPr lang="ru-RU" dirty="0" smtClean="0"/>
              <a:t>воспитателей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в</a:t>
            </a:r>
            <a:r>
              <a:rPr lang="ru-RU" dirty="0" smtClean="0"/>
              <a:t>заимодействие с родителями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о</a:t>
            </a:r>
            <a:r>
              <a:rPr lang="ru-RU" dirty="0" smtClean="0"/>
              <a:t>рганизация развивающей предметно-пространственной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</a:rPr>
              <a:t> </a:t>
            </a:r>
            <a:r>
              <a:rPr lang="ru-RU" sz="2400" b="1" dirty="0">
                <a:effectLst/>
              </a:rPr>
              <a:t>«Диапазон личного вклада педагога в развитие образования и степень его новизны»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структурирован коррекционно-развивающий </a:t>
            </a:r>
            <a:r>
              <a:rPr lang="ru-RU" dirty="0" smtClean="0"/>
              <a:t>процесс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р</a:t>
            </a:r>
            <a:r>
              <a:rPr lang="ru-RU" dirty="0" smtClean="0"/>
              <a:t>азработаны </a:t>
            </a:r>
            <a:r>
              <a:rPr lang="ru-RU" dirty="0" smtClean="0">
                <a:hlinkClick r:id="rId2" action="ppaction://hlinkfile"/>
              </a:rPr>
              <a:t>диагностические задания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определены </a:t>
            </a:r>
            <a:r>
              <a:rPr lang="ru-RU" dirty="0"/>
              <a:t>и апробированы этапы введения в речевую практику детей старшего дошкольного возраста с общим недоразвитием речи социально-коммуникативных и познавательных вопросительных </a:t>
            </a:r>
            <a:r>
              <a:rPr lang="ru-RU" dirty="0" smtClean="0"/>
              <a:t>высказываний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разработаны </a:t>
            </a:r>
            <a:r>
              <a:rPr lang="ru-RU" dirty="0">
                <a:hlinkClick r:id="rId3" action="ppaction://hlinkfile"/>
              </a:rPr>
              <a:t>конспекты </a:t>
            </a:r>
            <a:r>
              <a:rPr lang="ru-RU" dirty="0" smtClean="0">
                <a:hlinkClick r:id="rId3" action="ppaction://hlinkfile"/>
              </a:rPr>
              <a:t>занятий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подобран </a:t>
            </a:r>
            <a:r>
              <a:rPr lang="ru-RU" dirty="0"/>
              <a:t>и систематизирован языковой, речевой, игровой и дидактический </a:t>
            </a:r>
            <a:r>
              <a:rPr lang="ru-RU" dirty="0" smtClean="0"/>
              <a:t>материалы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с</a:t>
            </a:r>
            <a:r>
              <a:rPr lang="ru-RU" dirty="0" smtClean="0"/>
              <a:t>озданы </a:t>
            </a:r>
            <a:r>
              <a:rPr lang="ru-RU" dirty="0" smtClean="0">
                <a:hlinkClick r:id="rId4" action="ppaction://hlinkpres?slideindex=1&amp;slidetitle="/>
              </a:rPr>
              <a:t>компьютерные презентации </a:t>
            </a:r>
            <a:r>
              <a:rPr lang="ru-RU" dirty="0" smtClean="0"/>
              <a:t>с игровыми заданиями для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081"/>
            <a:ext cx="8229600" cy="6816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>«Результативность профессиональной педагогической деятельности и достигнутые эффекты»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25052"/>
              </p:ext>
            </p:extLst>
          </p:nvPr>
        </p:nvGraphicFramePr>
        <p:xfrm>
          <a:off x="229549" y="2852936"/>
          <a:ext cx="4227389" cy="385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24186"/>
              </p:ext>
            </p:extLst>
          </p:nvPr>
        </p:nvGraphicFramePr>
        <p:xfrm>
          <a:off x="4535996" y="2780928"/>
          <a:ext cx="43585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8823" y="11247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увеличилось  </a:t>
            </a:r>
            <a:r>
              <a:rPr lang="ru-RU" dirty="0"/>
              <a:t>количество детей, овладевших умением задавать различные контактоустанавливающие вопросы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возросло количество продуктивных вопросов у детей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дети стали более инициативными, вступая в совместную деятельность с педагогом и сверстниками, обращаясь с вопросами</a:t>
            </a:r>
          </a:p>
        </p:txBody>
      </p:sp>
    </p:spTree>
    <p:extLst>
      <p:ext uri="{BB962C8B-B14F-4D97-AF65-F5344CB8AC3E}">
        <p14:creationId xmlns:p14="http://schemas.microsoft.com/office/powerpoint/2010/main" val="5346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23798"/>
              </p:ext>
            </p:extLst>
          </p:nvPr>
        </p:nvGraphicFramePr>
        <p:xfrm>
          <a:off x="467544" y="836712"/>
          <a:ext cx="4027671" cy="436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22383"/>
              </p:ext>
            </p:extLst>
          </p:nvPr>
        </p:nvGraphicFramePr>
        <p:xfrm>
          <a:off x="4716016" y="260648"/>
          <a:ext cx="4191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6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437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>«</a:t>
            </a:r>
            <a:r>
              <a:rPr lang="ru-RU" sz="2000" b="1" dirty="0" err="1">
                <a:effectLst/>
              </a:rPr>
              <a:t>Транслируемость</a:t>
            </a:r>
            <a:r>
              <a:rPr lang="ru-RU" sz="2000" b="1" dirty="0">
                <a:effectLst/>
              </a:rPr>
              <a:t> практических достижений профессиональной деятельности педагогического работника»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980728"/>
            <a:ext cx="604867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Региональная научно-практическая конференция </a:t>
            </a:r>
            <a:r>
              <a:rPr lang="ru-RU" sz="1600" dirty="0"/>
              <a:t>«Современное содержание дошкольного образования: вариативность – инициатива – устойчивое развитие»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Публикации:</a:t>
            </a:r>
          </a:p>
          <a:p>
            <a:r>
              <a:rPr lang="ru-RU" sz="1600" dirty="0" smtClean="0"/>
              <a:t>Современное </a:t>
            </a:r>
            <a:r>
              <a:rPr lang="ru-RU" sz="1600" dirty="0"/>
              <a:t>содержание дошкольного образования: вариативность – инициатива – устойчивое развитие : материалы межрегиональной научно-практической конференции, 23 сентября 2009 года. Часть 1/ ГОУ ДПО НИРО: </a:t>
            </a:r>
            <a:r>
              <a:rPr lang="ru-RU" sz="1600" dirty="0" err="1"/>
              <a:t>Н.Новгород</a:t>
            </a:r>
            <a:r>
              <a:rPr lang="ru-RU" sz="1600" dirty="0"/>
              <a:t>: </a:t>
            </a:r>
            <a:r>
              <a:rPr lang="ru-RU" sz="1600" dirty="0" err="1"/>
              <a:t>Раст</a:t>
            </a:r>
            <a:r>
              <a:rPr lang="ru-RU" sz="1600" dirty="0"/>
              <a:t>-НН, 2010. – 139 с.</a:t>
            </a:r>
          </a:p>
          <a:p>
            <a:r>
              <a:rPr lang="ru-RU" sz="1600" dirty="0" smtClean="0"/>
              <a:t>Научно </a:t>
            </a:r>
            <a:r>
              <a:rPr lang="ru-RU" sz="1600" dirty="0"/>
              <a:t>- методический журнал «Наука и образование: новое время» (№3 2016) </a:t>
            </a:r>
            <a:r>
              <a:rPr lang="ru-RU" sz="1400" u="sng" dirty="0">
                <a:hlinkClick r:id="rId2"/>
              </a:rPr>
              <a:t>http://articulus-info.ru/wp-content/uploads/2016/06/3_2016_Voroshilova.pdf</a:t>
            </a:r>
            <a:endParaRPr lang="ru-RU" sz="1400" dirty="0"/>
          </a:p>
          <a:p>
            <a:r>
              <a:rPr lang="ru-RU" b="1" dirty="0" smtClean="0">
                <a:solidFill>
                  <a:srgbClr val="FF0000"/>
                </a:solidFill>
              </a:rPr>
              <a:t>Профессиональные конкурсы</a:t>
            </a:r>
            <a:r>
              <a:rPr lang="ru-RU" dirty="0" smtClean="0"/>
              <a:t>:</a:t>
            </a:r>
          </a:p>
          <a:p>
            <a:r>
              <a:rPr lang="ru-RU" sz="1600" dirty="0"/>
              <a:t>Муниципальный конкурс «Педагогическое открытие года» </a:t>
            </a:r>
          </a:p>
          <a:p>
            <a:r>
              <a:rPr lang="en-US" sz="1600" dirty="0" smtClean="0"/>
              <a:t>IV </a:t>
            </a:r>
            <a:r>
              <a:rPr lang="ru-RU" sz="1600" dirty="0" smtClean="0"/>
              <a:t>Всероссийский конкурс </a:t>
            </a:r>
            <a:r>
              <a:rPr lang="ru-RU" sz="1600" dirty="0"/>
              <a:t>профессионального мастерства </a:t>
            </a:r>
            <a:r>
              <a:rPr lang="ru-RU" sz="1600" dirty="0" smtClean="0"/>
              <a:t>«</a:t>
            </a:r>
            <a:r>
              <a:rPr lang="ru-RU" sz="1600" dirty="0"/>
              <a:t>Педагог-Новатор-Профессионал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Международный дистанционный педагогический конкурс «Лучшее логопедическое занятие</a:t>
            </a:r>
            <a:r>
              <a:rPr lang="ru-RU" sz="1600" dirty="0" smtClean="0"/>
              <a:t>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Муниципальная творческая группа </a:t>
            </a:r>
            <a:r>
              <a:rPr lang="ru-RU" dirty="0" smtClean="0"/>
              <a:t>«</a:t>
            </a:r>
            <a:r>
              <a:rPr lang="ru-RU" sz="1600" dirty="0" smtClean="0"/>
              <a:t>Помоги малышу заговорить»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Курсы повышения квалификации педагогов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Интернет-ресурс: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voroshilova_i_n.a2b2.ru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28" y="2288195"/>
            <a:ext cx="1184212" cy="16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:\мои грамоты, дипломы\диплом конкурса Предметн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79" y="2252999"/>
            <a:ext cx="1319810" cy="16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G_00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57" y="3896121"/>
            <a:ext cx="1706637" cy="13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Изображение 1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19" y="1018698"/>
            <a:ext cx="1780287" cy="12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\Desktop\мой сайт\мои публикации\скрин маам\Безымянный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62" y="4712714"/>
            <a:ext cx="1634110" cy="12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Ирина\Desktop\мой сайт\мой сайт скрин\bc881O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17232"/>
            <a:ext cx="1636271" cy="12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«Литература»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30137"/>
            <a:ext cx="86486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Арушанова</a:t>
            </a:r>
            <a:r>
              <a:rPr lang="ru-RU" dirty="0"/>
              <a:t> А.Г., Дурова Н.В., Иванкова Р.А., </a:t>
            </a:r>
            <a:r>
              <a:rPr lang="ru-RU" dirty="0" err="1"/>
              <a:t>Рычагова</a:t>
            </a:r>
            <a:r>
              <a:rPr lang="ru-RU" dirty="0"/>
              <a:t> Е.С. Истоки диалога. – М.: Мозаика-Синтез, 2003 – 210 с.</a:t>
            </a:r>
          </a:p>
          <a:p>
            <a:r>
              <a:rPr lang="ru-RU" dirty="0"/>
              <a:t>Баранова Э. Учимся задавать вопросы /Дошкольное воспитание – 2005. - №12 – С.12 – 21</a:t>
            </a:r>
          </a:p>
          <a:p>
            <a:r>
              <a:rPr lang="ru-RU" dirty="0" err="1" smtClean="0"/>
              <a:t>Захаревич</a:t>
            </a:r>
            <a:r>
              <a:rPr lang="ru-RU" dirty="0" smtClean="0"/>
              <a:t> </a:t>
            </a:r>
            <a:r>
              <a:rPr lang="ru-RU" dirty="0" err="1"/>
              <a:t>Л.Ф.Вопросы</a:t>
            </a:r>
            <a:r>
              <a:rPr lang="ru-RU" dirty="0"/>
              <a:t> как показатель интереса к познавательной деятельности у детей на материале природы // Проблемы обучения детей-дошкольников (сборник статей). – Ростов-на-Дону, 1974 – С.22 – 38.</a:t>
            </a:r>
          </a:p>
          <a:p>
            <a:r>
              <a:rPr lang="ru-RU" dirty="0" smtClean="0"/>
              <a:t>Капустина </a:t>
            </a:r>
            <a:r>
              <a:rPr lang="ru-RU" dirty="0"/>
              <a:t>Н.И. К проблеме активизации вопросов в речи детей на занятиях в детском саду // Проблемы обучения детей-дошкольников (сборник статей). – Ростов-на-Дону, 1974 – С.51 – 61.</a:t>
            </a:r>
          </a:p>
          <a:p>
            <a:r>
              <a:rPr lang="ru-RU" dirty="0"/>
              <a:t>Лаптева Н. В., Ильина Е. Н. Формирование вопросительных предложений у детей старшего дошкольного возраста с общим недоразвитием речи // Научно-методический электронный журнал «Концепт». – 2016. </a:t>
            </a:r>
          </a:p>
          <a:p>
            <a:r>
              <a:rPr lang="ru-RU" u="sng" dirty="0">
                <a:hlinkClick r:id="rId2"/>
              </a:rPr>
              <a:t>https://e-koncept.ru/2016/56128.htm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err="1" smtClean="0"/>
              <a:t>Путкова</a:t>
            </a:r>
            <a:r>
              <a:rPr lang="ru-RU" dirty="0" smtClean="0"/>
              <a:t> </a:t>
            </a:r>
            <a:r>
              <a:rPr lang="ru-RU" dirty="0"/>
              <a:t>Н.М. Формирование вопросительных высказываний у детей старшего дошкольного возраста с ОНР // «Логопед» для ДОУ. - М.: ТЦ Сфера, 2005. – С.12 – 17. – (Приложение к журналу «Управление ДОУ»).</a:t>
            </a:r>
          </a:p>
          <a:p>
            <a:r>
              <a:rPr lang="ru-RU" dirty="0" err="1"/>
              <a:t>Путкова</a:t>
            </a:r>
            <a:r>
              <a:rPr lang="ru-RU" dirty="0"/>
              <a:t> Н.М. Процесс формирования у детей старшего дошкольного возраста с общим недоразвитием речи вопросительных высказываний Источник: </a:t>
            </a:r>
            <a:r>
              <a:rPr lang="ru-RU" u="sng" dirty="0">
                <a:hlinkClick r:id="rId3"/>
              </a:rPr>
              <a:t>http://refleader.ru/bewqasujgujg.html</a:t>
            </a:r>
            <a:endParaRPr lang="ru-RU" dirty="0"/>
          </a:p>
          <a:p>
            <a:r>
              <a:rPr lang="ru-RU" dirty="0"/>
              <a:t>Рубинштейн С.Л. Вопросы и их роль в умственном развитии ребенка //Дошкольное воспитание. – 2008. — №2. – </a:t>
            </a:r>
            <a:r>
              <a:rPr lang="ru-RU" dirty="0" smtClean="0"/>
              <a:t>С.7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907504"/>
          </a:xfrm>
        </p:spPr>
        <p:txBody>
          <a:bodyPr/>
          <a:lstStyle/>
          <a:p>
            <a:r>
              <a:rPr lang="ru-RU" sz="2800" b="1" dirty="0" smtClean="0">
                <a:effectLst/>
              </a:rPr>
              <a:t>«</a:t>
            </a:r>
            <a:r>
              <a:rPr lang="ru-RU" sz="2800" b="1" dirty="0">
                <a:effectLst/>
              </a:rPr>
              <a:t>Тема презентации</a:t>
            </a:r>
            <a:r>
              <a:rPr lang="ru-RU" sz="2800" b="1" dirty="0" smtClean="0">
                <a:effectLst/>
              </a:rPr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8478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ормирования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вопросительных высказываний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детей старшего дошкольного возраста 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ОНР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процессе  коммуникативно-познавательной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56" y="4171212"/>
            <a:ext cx="3430116" cy="2363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31649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«Вопросы доказывают не просто бессознательное любопытство, но любопытство разумное, похвальное, проистекающее из врожденной человеку потребности знания»</a:t>
            </a:r>
          </a:p>
          <a:p>
            <a:pPr algn="r"/>
            <a:r>
              <a:rPr lang="ru-RU" i="1" dirty="0" err="1"/>
              <a:t>В.Ф.Одоевский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566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>«Условия формирования личного вклада педагога в развитие образования</a:t>
            </a:r>
            <a:r>
              <a:rPr lang="ru-RU" sz="2000" b="1" dirty="0" smtClean="0">
                <a:effectLst/>
              </a:rPr>
              <a:t>»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024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научно-исследовательские  </a:t>
            </a:r>
            <a:r>
              <a:rPr lang="ru-RU" b="1" u="sng" dirty="0" smtClean="0"/>
              <a:t>условия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научная концепция о связи деятельности </a:t>
            </a:r>
            <a:r>
              <a:rPr lang="ru-RU" sz="1600" dirty="0"/>
              <a:t>и общения и их </a:t>
            </a:r>
            <a:r>
              <a:rPr lang="ru-RU" sz="1600" dirty="0" smtClean="0"/>
              <a:t>ведущей роли </a:t>
            </a:r>
            <a:r>
              <a:rPr lang="ru-RU" sz="1600" dirty="0"/>
              <a:t>в развитии и формировании личности (P.E. Левина, А.Н. Леонтьев, М.И. Лисина</a:t>
            </a:r>
            <a:r>
              <a:rPr lang="ru-RU" sz="1600" dirty="0" smtClean="0"/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/>
              <a:t>научная концепция о </a:t>
            </a:r>
            <a:r>
              <a:rPr lang="ru-RU" sz="1600" dirty="0" smtClean="0"/>
              <a:t>коммуникативно-</a:t>
            </a:r>
            <a:r>
              <a:rPr lang="ru-RU" sz="1600" dirty="0" err="1" smtClean="0"/>
              <a:t>деятельностностном</a:t>
            </a:r>
            <a:r>
              <a:rPr lang="ru-RU" sz="1600" dirty="0" smtClean="0"/>
              <a:t> подходе </a:t>
            </a:r>
            <a:r>
              <a:rPr lang="ru-RU" sz="1600" dirty="0"/>
              <a:t>при формировании речи и коррекции ее нарушений (Л.С. Выготский, И.А. Зимняя, Р.Е Левина, А.Н. Леонтьев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1600" dirty="0" smtClean="0"/>
              <a:t>исследования  </a:t>
            </a:r>
            <a:r>
              <a:rPr lang="ru-RU" sz="1600" dirty="0"/>
              <a:t>формирования диалогической речи в отечественной лингвистике (Л.П. </a:t>
            </a:r>
            <a:r>
              <a:rPr lang="ru-RU" sz="1600" dirty="0" err="1"/>
              <a:t>Якубинский</a:t>
            </a:r>
            <a:r>
              <a:rPr lang="ru-RU" sz="1600" dirty="0"/>
              <a:t>, В.А. Петровский, А.Г. Рузская, О.В. Трошин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b="1" u="sng" dirty="0"/>
              <a:t>методические </a:t>
            </a:r>
            <a:r>
              <a:rPr lang="ru-RU" b="1" u="sng" dirty="0" smtClean="0"/>
              <a:t>условия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классификация </a:t>
            </a:r>
            <a:r>
              <a:rPr lang="ru-RU" sz="1600" dirty="0"/>
              <a:t>вопросов в зависимости от выполняемой ими в процессе общения </a:t>
            </a:r>
            <a:r>
              <a:rPr lang="ru-RU" sz="1600" dirty="0" smtClean="0"/>
              <a:t>функции (</a:t>
            </a:r>
            <a:r>
              <a:rPr lang="ru-RU" sz="1600" dirty="0"/>
              <a:t>А. М. </a:t>
            </a:r>
            <a:r>
              <a:rPr lang="ru-RU" sz="1600" dirty="0" smtClean="0"/>
              <a:t>Матюшкин)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мотивы</a:t>
            </a:r>
            <a:r>
              <a:rPr lang="ru-RU" sz="1600" dirty="0"/>
              <a:t>, которые обусловливают возникновение вопросов у </a:t>
            </a:r>
            <a:r>
              <a:rPr lang="ru-RU" sz="1600" dirty="0" smtClean="0"/>
              <a:t>ребенка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А.И.Сорокина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технология формирования </a:t>
            </a:r>
            <a:r>
              <a:rPr lang="ru-RU" sz="1600" dirty="0"/>
              <a:t>вопросительных высказываний у детей с </a:t>
            </a:r>
            <a:r>
              <a:rPr lang="ru-RU" sz="1600" dirty="0" smtClean="0"/>
              <a:t>ОНР (</a:t>
            </a:r>
            <a:r>
              <a:rPr lang="ru-RU" sz="1600" dirty="0" err="1" smtClean="0"/>
              <a:t>Н.М.Путкова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методика </a:t>
            </a:r>
            <a:r>
              <a:rPr lang="ru-RU" sz="1600" dirty="0"/>
              <a:t>активизации вопросов в речи детей дошкольного возраста </a:t>
            </a:r>
            <a:r>
              <a:rPr lang="ru-RU" sz="1600" dirty="0" smtClean="0"/>
              <a:t>(</a:t>
            </a:r>
            <a:r>
              <a:rPr lang="ru-RU" sz="1600" dirty="0" err="1" smtClean="0"/>
              <a:t>Н.И.Капустина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технология  </a:t>
            </a:r>
            <a:r>
              <a:rPr lang="ru-RU" sz="1600" dirty="0"/>
              <a:t>развития коммуникативных способностей  дошкольников </a:t>
            </a:r>
            <a:r>
              <a:rPr lang="ru-RU" sz="1600" dirty="0" smtClean="0"/>
              <a:t> (</a:t>
            </a:r>
            <a:r>
              <a:rPr lang="ru-RU" sz="1600" dirty="0" err="1" smtClean="0"/>
              <a:t>А.Г.Арушанова</a:t>
            </a:r>
            <a:r>
              <a:rPr lang="ru-RU" sz="1600" dirty="0"/>
              <a:t>)</a:t>
            </a:r>
          </a:p>
          <a:p>
            <a:r>
              <a:rPr lang="ru-RU" b="1" u="sng" dirty="0"/>
              <a:t>организационно-педагогические условия</a:t>
            </a:r>
            <a:endParaRPr lang="ru-RU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научно-практическая конференция «</a:t>
            </a:r>
            <a:r>
              <a:rPr lang="ru-RU" sz="1600" dirty="0"/>
              <a:t>Современное содержание дошкольного образования: вариативность – инициатива – устойчивое развитие</a:t>
            </a:r>
            <a:r>
              <a:rPr lang="ru-RU" sz="1600" dirty="0" smtClean="0"/>
              <a:t>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руководитель РМО </a:t>
            </a:r>
            <a:r>
              <a:rPr lang="ru-RU" sz="1600" dirty="0"/>
              <a:t>воспитателей групп компенсирующей направленности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творческая группа района </a:t>
            </a:r>
            <a:r>
              <a:rPr lang="ru-RU" sz="1600" dirty="0"/>
              <a:t>« Поможем малышу заговорить»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муниципальная команда </a:t>
            </a:r>
            <a:r>
              <a:rPr lang="ru-RU" sz="1600" dirty="0" err="1"/>
              <a:t>тьюторов</a:t>
            </a:r>
            <a:r>
              <a:rPr lang="ru-RU" sz="1600" dirty="0"/>
              <a:t> по введению ФГОС </a:t>
            </a:r>
            <a:r>
              <a:rPr lang="ru-RU" sz="1600" dirty="0" smtClean="0"/>
              <a:t>ДО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профессиональные интернет сообщества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7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«Актуальность личного вклада педагога в развитие образования» </a:t>
            </a:r>
            <a:endParaRPr lang="ru-RU" sz="2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052507"/>
              </p:ext>
            </p:extLst>
          </p:nvPr>
        </p:nvGraphicFramePr>
        <p:xfrm>
          <a:off x="323528" y="980728"/>
          <a:ext cx="86409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4192457" y="4610745"/>
            <a:ext cx="988609" cy="501885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541" y="3984524"/>
            <a:ext cx="3834916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старший </a:t>
            </a:r>
            <a:r>
              <a:rPr lang="ru-RU" dirty="0"/>
              <a:t>дошкольный возраст является </a:t>
            </a:r>
            <a:r>
              <a:rPr lang="ru-RU" dirty="0" err="1"/>
              <a:t>сензитивным</a:t>
            </a:r>
            <a:r>
              <a:rPr lang="ru-RU" dirty="0"/>
              <a:t> для развития любознательности ребенка, основной приметой которой является познавательный вопрос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1651" y="4400022"/>
            <a:ext cx="3619903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трудности </a:t>
            </a:r>
            <a:r>
              <a:rPr lang="ru-RU" dirty="0"/>
              <a:t>в формулировании произвольных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541" y="5934670"/>
            <a:ext cx="383491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недостаточная теоретическая </a:t>
            </a:r>
            <a:r>
              <a:rPr lang="ru-RU" dirty="0"/>
              <a:t>и </a:t>
            </a:r>
            <a:r>
              <a:rPr lang="ru-RU" dirty="0" smtClean="0"/>
              <a:t>практическая разработанность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3466" y="5685932"/>
            <a:ext cx="3478088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остребованность в </a:t>
            </a:r>
            <a:r>
              <a:rPr lang="ru-RU" dirty="0"/>
              <a:t>практической деятельности учителей-логопедов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197749" y="5877413"/>
            <a:ext cx="1141009" cy="540368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280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«Теоретическое обоснование личного вклада педагога в развитие образования»</a:t>
            </a:r>
            <a:endParaRPr lang="ru-RU" sz="2400" b="1" dirty="0"/>
          </a:p>
        </p:txBody>
      </p:sp>
      <p:pic>
        <p:nvPicPr>
          <p:cNvPr id="5" name="Рисунок 4" descr="C:\Users\Ирина\Desktop\Алексей Николаевич Леонтьев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80" y="4725144"/>
            <a:ext cx="1451814" cy="189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ина\Desktop\Л.С.Выготски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620688"/>
            <a:ext cx="1437178" cy="18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90642" y="4560385"/>
            <a:ext cx="5450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i="1" dirty="0"/>
              <a:t>Первоначальная функция речи коммуникативная. Речь есть, прежде всего, средство социального общения, средство высказывания и понимания» </a:t>
            </a:r>
            <a:r>
              <a:rPr lang="ru-RU" i="1" dirty="0" err="1"/>
              <a:t>Л.С.Выготский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05273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Концепция </a:t>
            </a:r>
            <a:r>
              <a:rPr lang="ru-RU" b="1" i="1" dirty="0" smtClean="0"/>
              <a:t>о </a:t>
            </a:r>
            <a:r>
              <a:rPr lang="ru-RU" b="1" i="1" dirty="0"/>
              <a:t>коммуникативно-</a:t>
            </a:r>
            <a:r>
              <a:rPr lang="ru-RU" b="1" i="1" dirty="0" err="1"/>
              <a:t>деятельностном</a:t>
            </a:r>
            <a:r>
              <a:rPr lang="ru-RU" b="1" i="1" dirty="0"/>
              <a:t> подходе </a:t>
            </a:r>
            <a:r>
              <a:rPr lang="ru-RU" dirty="0"/>
              <a:t>при формировании речи и коррекции ее нарушений (Л.С. Выготский, И.А. Зимняя, Р.Е Левина, А.Н. Леонтьев)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204864"/>
            <a:ext cx="709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Концепция </a:t>
            </a:r>
            <a:r>
              <a:rPr lang="ru-RU" b="1" i="1" dirty="0"/>
              <a:t>о связи деятельности и общения </a:t>
            </a:r>
            <a:r>
              <a:rPr lang="ru-RU" dirty="0"/>
              <a:t>и их ведущей роли в развитии и формировании личности (P.E. Левина, А.Н. Леонтьев, М.И. Лисина)</a:t>
            </a:r>
          </a:p>
        </p:txBody>
      </p:sp>
      <p:pic>
        <p:nvPicPr>
          <p:cNvPr id="1026" name="Picture 2" descr="http://www.koob.ru/foto/author/5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80" y="2666529"/>
            <a:ext cx="14287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017" y="0"/>
            <a:ext cx="8229600" cy="691480"/>
          </a:xfrm>
        </p:spPr>
        <p:txBody>
          <a:bodyPr/>
          <a:lstStyle/>
          <a:p>
            <a:r>
              <a:rPr lang="ru-RU" sz="2400" b="1" dirty="0">
                <a:effectLst/>
              </a:rPr>
              <a:t>«Цель и задачи педагогической деятельности»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обучение </a:t>
            </a:r>
            <a:r>
              <a:rPr lang="ru-RU" dirty="0"/>
              <a:t>детей вопросительным высказываниям в различных ситуациях общения и развитии их коммуникативно-познавательной </a:t>
            </a:r>
            <a:r>
              <a:rPr lang="ru-RU" dirty="0" smtClean="0"/>
              <a:t>деятельности</a:t>
            </a:r>
          </a:p>
          <a:p>
            <a:endParaRPr lang="ru-RU" dirty="0"/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способствовать  </a:t>
            </a:r>
            <a:r>
              <a:rPr lang="ru-RU" dirty="0"/>
              <a:t>принятию ребенком активной партнерской позиции при ведении </a:t>
            </a:r>
            <a:r>
              <a:rPr lang="ru-RU" dirty="0" smtClean="0"/>
              <a:t>диалога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повысить </a:t>
            </a:r>
            <a:r>
              <a:rPr lang="ru-RU" dirty="0"/>
              <a:t>уровень речевой </a:t>
            </a:r>
            <a:r>
              <a:rPr lang="ru-RU" dirty="0" smtClean="0"/>
              <a:t>инициативы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формировать </a:t>
            </a:r>
            <a:r>
              <a:rPr lang="ru-RU" dirty="0"/>
              <a:t>лексико-грамматические  и интонационные средства оформления вопросительных </a:t>
            </a:r>
            <a:r>
              <a:rPr lang="ru-RU" dirty="0" smtClean="0"/>
              <a:t>предложений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развивать </a:t>
            </a:r>
            <a:r>
              <a:rPr lang="ru-RU" dirty="0"/>
              <a:t>навык построения разных моделей вопросительных </a:t>
            </a:r>
            <a:r>
              <a:rPr lang="ru-RU" dirty="0" smtClean="0"/>
              <a:t>предложений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способствовать </a:t>
            </a:r>
            <a:r>
              <a:rPr lang="ru-RU" dirty="0"/>
              <a:t>активному использованию  социально-коммуникативных и познавательных </a:t>
            </a:r>
            <a:r>
              <a:rPr lang="ru-RU" dirty="0" smtClean="0"/>
              <a:t>вопросов</a:t>
            </a:r>
            <a:endParaRPr lang="ru-RU" dirty="0"/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/>
          <a:lstStyle/>
          <a:p>
            <a:r>
              <a:rPr lang="ru-RU" sz="2400" b="1" dirty="0">
                <a:effectLst/>
              </a:rPr>
              <a:t>«Ведущая педагогическая идея» 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2397170"/>
              </p:ext>
            </p:extLst>
          </p:nvPr>
        </p:nvGraphicFramePr>
        <p:xfrm>
          <a:off x="971600" y="1340768"/>
          <a:ext cx="68407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0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effectLst/>
              </a:rPr>
              <a:t>«</a:t>
            </a:r>
            <a:r>
              <a:rPr lang="ru-RU" sz="2400" b="1" dirty="0" err="1">
                <a:effectLst/>
              </a:rPr>
              <a:t>Деятельностный</a:t>
            </a:r>
            <a:r>
              <a:rPr lang="ru-RU" sz="2400" b="1" dirty="0">
                <a:effectLst/>
              </a:rPr>
              <a:t> аспект личного вклада педагога в развитие образования»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410" y="98676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Этапы  коррекционного обучения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 flipV="1">
            <a:off x="-138701" y="2088158"/>
            <a:ext cx="1788558" cy="369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 этап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1412776"/>
            <a:ext cx="780492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стимулирование </a:t>
            </a:r>
            <a:r>
              <a:rPr lang="ru-RU" dirty="0"/>
              <a:t>речевой активности, формирование партнерской позиции</a:t>
            </a:r>
            <a:br>
              <a:rPr lang="ru-RU" dirty="0"/>
            </a:br>
            <a:r>
              <a:rPr lang="ru-RU" dirty="0" smtClean="0"/>
              <a:t>- развитие </a:t>
            </a:r>
            <a:r>
              <a:rPr lang="ru-RU" dirty="0"/>
              <a:t>познавательной </a:t>
            </a:r>
            <a:r>
              <a:rPr lang="ru-RU" dirty="0" smtClean="0"/>
              <a:t>деятельности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b="1" dirty="0" smtClean="0"/>
              <a:t>в</a:t>
            </a:r>
            <a:r>
              <a:rPr lang="ru-RU" dirty="0" smtClean="0"/>
              <a:t>ведение </a:t>
            </a:r>
            <a:r>
              <a:rPr lang="ru-RU" dirty="0"/>
              <a:t>в пассивный и активный словарь понятий «вопрос», инструкции типа «задай вопрос», «спроси», «узнай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использование </a:t>
            </a:r>
            <a:r>
              <a:rPr lang="ru-RU" dirty="0"/>
              <a:t>в речи вопросительной </a:t>
            </a:r>
            <a:r>
              <a:rPr lang="ru-RU" dirty="0" smtClean="0"/>
              <a:t>интонации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 flipV="1">
            <a:off x="-144523" y="4103554"/>
            <a:ext cx="1800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этап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92035" y="3388120"/>
            <a:ext cx="766972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- формирование </a:t>
            </a:r>
            <a:r>
              <a:rPr lang="ru-RU" dirty="0"/>
              <a:t>различных типов вопросительных </a:t>
            </a:r>
            <a:r>
              <a:rPr lang="ru-RU" dirty="0" smtClean="0"/>
              <a:t>предложений</a:t>
            </a:r>
            <a:endParaRPr lang="ru-RU" dirty="0"/>
          </a:p>
          <a:p>
            <a:r>
              <a:rPr lang="ru-RU" dirty="0" smtClean="0"/>
              <a:t>- усвоение </a:t>
            </a:r>
            <a:r>
              <a:rPr lang="ru-RU" dirty="0"/>
              <a:t>детьми вопросительных слов как опорно-смысловых синтаксических </a:t>
            </a:r>
            <a:r>
              <a:rPr lang="ru-RU" dirty="0" smtClean="0"/>
              <a:t>единиц</a:t>
            </a:r>
            <a:endParaRPr lang="ru-RU" dirty="0"/>
          </a:p>
          <a:p>
            <a:r>
              <a:rPr lang="ru-RU" dirty="0" smtClean="0"/>
              <a:t>- введение </a:t>
            </a:r>
            <a:r>
              <a:rPr lang="ru-RU" dirty="0"/>
              <a:t>в речь социально-коммуникативных вопросов в специально созданной коммуникативной </a:t>
            </a:r>
            <a:r>
              <a:rPr lang="ru-RU" dirty="0" smtClean="0"/>
              <a:t>ситуации</a:t>
            </a:r>
            <a:endParaRPr lang="ru-RU" dirty="0"/>
          </a:p>
          <a:p>
            <a:r>
              <a:rPr lang="ru-RU" dirty="0"/>
              <a:t>-формирование умения задавать познавательные </a:t>
            </a: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5400000" flipV="1">
            <a:off x="75229" y="5876354"/>
            <a:ext cx="13606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 этап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7242" y="5380672"/>
            <a:ext cx="7744515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-активизация социально-коммуникативных высказываний в свободной речевой продукции детей</a:t>
            </a:r>
          </a:p>
          <a:p>
            <a:r>
              <a:rPr lang="ru-RU" dirty="0"/>
              <a:t>- активизация </a:t>
            </a:r>
            <a:r>
              <a:rPr lang="ru-RU" dirty="0" smtClean="0"/>
              <a:t> </a:t>
            </a:r>
            <a:r>
              <a:rPr lang="ru-RU" dirty="0"/>
              <a:t>познавательных вопросов как средства исследования проблемной ситуации и получения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378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68" y="33265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Содержание, формы и методы работы на 1-м этапе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685" y="1238850"/>
            <a:ext cx="6318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Игры-упражнения на развитие восприятия логического ударения,  мелодики и </a:t>
            </a:r>
            <a:r>
              <a:rPr lang="ru-RU" dirty="0">
                <a:hlinkClick r:id="rId2" action="ppaction://hlinkfile"/>
              </a:rPr>
              <a:t>вопросительной </a:t>
            </a:r>
            <a:r>
              <a:rPr lang="ru-RU" dirty="0" smtClean="0">
                <a:hlinkClick r:id="rId2" action="ppaction://hlinkfile"/>
              </a:rPr>
              <a:t>интонации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Разыгрывание </a:t>
            </a:r>
            <a:r>
              <a:rPr lang="ru-RU" dirty="0" smtClean="0"/>
              <a:t>разнообразных ситуаций знакомства</a:t>
            </a:r>
            <a:r>
              <a:rPr lang="ru-RU" dirty="0"/>
              <a:t>, используя контактоустанавливающие вопросы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Игры и упражнения  для формирования умения правильно строить речевое высказывание, ориентируясь на вопрос партнера, типа «Собери гирлянду</a:t>
            </a:r>
            <a:r>
              <a:rPr lang="ru-RU" dirty="0" smtClean="0"/>
              <a:t>»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Даются представления о вопросе как форме приобретения </a:t>
            </a:r>
            <a:r>
              <a:rPr lang="ru-RU" dirty="0" smtClean="0"/>
              <a:t>информации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Проводятся  </a:t>
            </a:r>
            <a:r>
              <a:rPr lang="ru-RU" dirty="0"/>
              <a:t>практические упражнения на знакомство со словом «вопрос», с заданиями «задай вопрос», «спроси», «узнай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" name="Picture 4" descr="IMG_04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12" y="742963"/>
            <a:ext cx="24353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SP_A07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12" y="2852936"/>
            <a:ext cx="2435343" cy="16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Ирина\Desktop\21491997-Question-Mark-And-Exclamation-Mark-Cartoon-Characters-Stock-Vector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33" y="4797152"/>
            <a:ext cx="2449999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1590</TotalTime>
  <Words>1420</Words>
  <Application>Microsoft Office PowerPoint</Application>
  <PresentationFormat>Экран (4:3)</PresentationFormat>
  <Paragraphs>179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Презентация PowerPoint</vt:lpstr>
      <vt:lpstr>«Тема презентации»</vt:lpstr>
      <vt:lpstr>«Условия формирования личного вклада педагога в развитие образования»</vt:lpstr>
      <vt:lpstr>«Актуальность личного вклада педагога в развитие образования» </vt:lpstr>
      <vt:lpstr>«Теоретическое обоснование личного вклада педагога в развитие образования»</vt:lpstr>
      <vt:lpstr>«Цель и задачи педагогической деятельности»</vt:lpstr>
      <vt:lpstr>«Ведущая педагогическая идея» </vt:lpstr>
      <vt:lpstr>«Деятельностный аспект личного вклада педагога в развитие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«Диапазон личного вклада педагога в развитие образования и степень его новизны»</vt:lpstr>
      <vt:lpstr>«Результативность профессиональной педагогической деятельности и достигнутые эффекты»</vt:lpstr>
      <vt:lpstr>Презентация PowerPoint</vt:lpstr>
      <vt:lpstr>«Транслируемость практических достижений профессиональной деятельности педагогического работника»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91</cp:revision>
  <dcterms:created xsi:type="dcterms:W3CDTF">2016-11-30T16:31:56Z</dcterms:created>
  <dcterms:modified xsi:type="dcterms:W3CDTF">2017-01-07T16:13:21Z</dcterms:modified>
</cp:coreProperties>
</file>