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 noProof="0"/>
              <a:t>Для правки формата примечаний щёлкните мышью</a:t>
            </a:r>
          </a:p>
        </p:txBody>
      </p:sp>
      <p:sp>
        <p:nvSpPr>
          <p:cNvPr id="208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1363" cy="534988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&lt;заголовок&gt;</a:t>
            </a:r>
          </a:p>
        </p:txBody>
      </p:sp>
      <p:sp>
        <p:nvSpPr>
          <p:cNvPr id="209" name="PlaceHolder 3"/>
          <p:cNvSpPr>
            <a:spLocks noGrp="1"/>
          </p:cNvSpPr>
          <p:nvPr>
            <p:ph type="dt"/>
          </p:nvPr>
        </p:nvSpPr>
        <p:spPr>
          <a:xfrm>
            <a:off x="4278313" y="0"/>
            <a:ext cx="3281362" cy="5349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&lt;дата/время&gt;</a:t>
            </a:r>
          </a:p>
        </p:txBody>
      </p:sp>
      <p:sp>
        <p:nvSpPr>
          <p:cNvPr id="210" name="PlaceHolder 4"/>
          <p:cNvSpPr>
            <a:spLocks noGrp="1"/>
          </p:cNvSpPr>
          <p:nvPr>
            <p:ph type="ftr"/>
          </p:nvPr>
        </p:nvSpPr>
        <p:spPr>
          <a:xfrm>
            <a:off x="0" y="10156825"/>
            <a:ext cx="3281363" cy="534988"/>
          </a:xfrm>
          <a:prstGeom prst="rect">
            <a:avLst/>
          </a:prstGeom>
        </p:spPr>
        <p:txBody>
          <a:bodyPr lIns="0" tIns="0" rIns="0" bIns="0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&lt;нижний колонтитул&gt;</a:t>
            </a:r>
          </a:p>
        </p:txBody>
      </p:sp>
      <p:sp>
        <p:nvSpPr>
          <p:cNvPr id="211" name="PlaceHolder 5"/>
          <p:cNvSpPr>
            <a:spLocks noGrp="1"/>
          </p:cNvSpPr>
          <p:nvPr>
            <p:ph type="sldNum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fld id="{9590B02D-12AF-4E85-88DA-19BB9679E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2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7AE77F3-72D4-453E-9184-913D2E2FD1FF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6EDE6D8-CE80-4472-9773-634DDCB67A16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5BD640F-69EA-4928-9C03-BEB05C570EA8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body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spc="-1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F455BAC-933E-4DD2-B99B-D35E57760A14}" type="slidenum">
              <a:rPr lang="ru-RU" sz="1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32050"/>
            <a:ext cx="4184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32050"/>
            <a:ext cx="4184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2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32050"/>
            <a:ext cx="4184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32050"/>
            <a:ext cx="4184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1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32050"/>
            <a:ext cx="4184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32050"/>
            <a:ext cx="4184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4" name="PlaceHolder 2"/>
          <p:cNvSpPr>
            <a:spLocks noGrp="1"/>
          </p:cNvSpPr>
          <p:nvPr>
            <p:ph type="subTitle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99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0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1" name="PlaceHolder 5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32050"/>
            <a:ext cx="4184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ha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275" y="2432050"/>
            <a:ext cx="41846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77160" y="2160720"/>
            <a:ext cx="4183560" cy="3880440"/>
          </a:xfrm>
          <a:prstGeom prst="rect">
            <a:avLst/>
          </a:prstGeom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subTitle"/>
          </p:nvPr>
        </p:nvSpPr>
        <p:spPr>
          <a:xfrm>
            <a:off x="677160" y="609480"/>
            <a:ext cx="8596440" cy="612216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77160" y="41875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38804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2821320" y="41875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77160" y="609480"/>
            <a:ext cx="8596440" cy="13204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7716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2821320" y="2160720"/>
            <a:ext cx="2041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77160" y="4187520"/>
            <a:ext cx="4183560" cy="185076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1"/>
          <p:cNvSpPr/>
          <p:nvPr/>
        </p:nvSpPr>
        <p:spPr>
          <a:xfrm>
            <a:off x="9371013" y="0"/>
            <a:ext cx="121920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6" name="Line 2"/>
          <p:cNvSpPr/>
          <p:nvPr/>
        </p:nvSpPr>
        <p:spPr>
          <a:xfrm flipH="1">
            <a:off x="7424738" y="3681413"/>
            <a:ext cx="4764087" cy="3176587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182100" y="-7938"/>
            <a:ext cx="3006725" cy="686593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602788" y="-7938"/>
            <a:ext cx="2589212" cy="686593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8932863" y="3048000"/>
            <a:ext cx="325913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334500" y="-7938"/>
            <a:ext cx="2854325" cy="686593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10898188" y="-7938"/>
            <a:ext cx="1290637" cy="6865938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10939463" y="-7938"/>
            <a:ext cx="1249362" cy="6865938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9"/>
          <p:cNvSpPr/>
          <p:nvPr/>
        </p:nvSpPr>
        <p:spPr>
          <a:xfrm>
            <a:off x="10371138" y="3589338"/>
            <a:ext cx="1817687" cy="326866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CustomShape 10"/>
          <p:cNvSpPr/>
          <p:nvPr/>
        </p:nvSpPr>
        <p:spPr>
          <a:xfrm>
            <a:off x="0" y="4013200"/>
            <a:ext cx="447675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>
            <a:off x="9371013" y="0"/>
            <a:ext cx="121920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Line 12"/>
          <p:cNvSpPr/>
          <p:nvPr/>
        </p:nvSpPr>
        <p:spPr>
          <a:xfrm flipH="1">
            <a:off x="7424738" y="3681413"/>
            <a:ext cx="4764087" cy="3176587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2" name="CustomShape 13"/>
          <p:cNvSpPr/>
          <p:nvPr/>
        </p:nvSpPr>
        <p:spPr>
          <a:xfrm>
            <a:off x="9182100" y="-7938"/>
            <a:ext cx="3006725" cy="686593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9602788" y="-7938"/>
            <a:ext cx="2589212" cy="686593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8932863" y="3048000"/>
            <a:ext cx="325913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9334500" y="-7938"/>
            <a:ext cx="2854325" cy="686593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10898188" y="-7938"/>
            <a:ext cx="1290637" cy="6865938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7" name="CustomShape 18"/>
          <p:cNvSpPr/>
          <p:nvPr/>
        </p:nvSpPr>
        <p:spPr>
          <a:xfrm>
            <a:off x="10939463" y="-7938"/>
            <a:ext cx="1249362" cy="6865938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8" name="CustomShape 19"/>
          <p:cNvSpPr/>
          <p:nvPr/>
        </p:nvSpPr>
        <p:spPr>
          <a:xfrm>
            <a:off x="10371138" y="3589338"/>
            <a:ext cx="1817687" cy="326866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 rot="10800000">
            <a:off x="842963" y="5665788"/>
            <a:ext cx="842962" cy="5665787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046" name="PlaceHolder 21"/>
          <p:cNvSpPr>
            <a:spLocks noGrp="1"/>
          </p:cNvSpPr>
          <p:nvPr>
            <p:ph type="title"/>
          </p:nvPr>
        </p:nvSpPr>
        <p:spPr bwMode="auto">
          <a:xfrm>
            <a:off x="1506538" y="2405063"/>
            <a:ext cx="7767637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" name="PlaceHolder 22"/>
          <p:cNvSpPr>
            <a:spLocks noGrp="1"/>
          </p:cNvSpPr>
          <p:nvPr>
            <p:ph type="dt"/>
          </p:nvPr>
        </p:nvSpPr>
        <p:spPr>
          <a:xfrm>
            <a:off x="7205663" y="6042025"/>
            <a:ext cx="911225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20.4.17</a:t>
            </a:r>
            <a:endParaRPr lang="ru-RU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" name="PlaceHolder 23"/>
          <p:cNvSpPr>
            <a:spLocks noGrp="1"/>
          </p:cNvSpPr>
          <p:nvPr>
            <p:ph type="ftr"/>
          </p:nvPr>
        </p:nvSpPr>
        <p:spPr>
          <a:xfrm>
            <a:off x="677863" y="6042025"/>
            <a:ext cx="6296025" cy="363538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PlaceHolder 24"/>
          <p:cNvSpPr>
            <a:spLocks noGrp="1"/>
          </p:cNvSpPr>
          <p:nvPr>
            <p:ph type="sldNum"/>
          </p:nvPr>
        </p:nvSpPr>
        <p:spPr>
          <a:xfrm>
            <a:off x="8589963" y="6042025"/>
            <a:ext cx="684212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E3840A99-7E45-498D-B504-55735E3C3829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" name="PlaceHolder 2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Line 1"/>
          <p:cNvSpPr/>
          <p:nvPr/>
        </p:nvSpPr>
        <p:spPr>
          <a:xfrm>
            <a:off x="9371013" y="0"/>
            <a:ext cx="121920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Line 2"/>
          <p:cNvSpPr/>
          <p:nvPr/>
        </p:nvSpPr>
        <p:spPr>
          <a:xfrm flipH="1">
            <a:off x="7424738" y="3681413"/>
            <a:ext cx="4764087" cy="3176587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9182100" y="-7938"/>
            <a:ext cx="3006725" cy="686593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9602788" y="-7938"/>
            <a:ext cx="2589212" cy="686593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8932863" y="3048000"/>
            <a:ext cx="325913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9334500" y="-7938"/>
            <a:ext cx="2854325" cy="686593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10898188" y="-7938"/>
            <a:ext cx="1290637" cy="6865938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10939463" y="-7938"/>
            <a:ext cx="1249362" cy="6865938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10371138" y="3589338"/>
            <a:ext cx="1817687" cy="326866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68" name="CustomShape 10"/>
          <p:cNvSpPr/>
          <p:nvPr/>
        </p:nvSpPr>
        <p:spPr>
          <a:xfrm>
            <a:off x="0" y="4013200"/>
            <a:ext cx="447675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4348" name="PlaceHolder 1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0" name="PlaceHolder 12"/>
          <p:cNvSpPr>
            <a:spLocks noGrp="1"/>
          </p:cNvSpPr>
          <p:nvPr>
            <p:ph type="dt"/>
          </p:nvPr>
        </p:nvSpPr>
        <p:spPr>
          <a:xfrm>
            <a:off x="7205663" y="6042025"/>
            <a:ext cx="911225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20.4.17</a:t>
            </a:r>
            <a:endParaRPr lang="ru-RU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13"/>
          <p:cNvSpPr>
            <a:spLocks noGrp="1"/>
          </p:cNvSpPr>
          <p:nvPr>
            <p:ph type="ftr"/>
          </p:nvPr>
        </p:nvSpPr>
        <p:spPr>
          <a:xfrm>
            <a:off x="677863" y="6042025"/>
            <a:ext cx="6296025" cy="363538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2" name="PlaceHolder 14"/>
          <p:cNvSpPr>
            <a:spLocks noGrp="1"/>
          </p:cNvSpPr>
          <p:nvPr>
            <p:ph type="sldNum"/>
          </p:nvPr>
        </p:nvSpPr>
        <p:spPr>
          <a:xfrm>
            <a:off x="8589963" y="6042025"/>
            <a:ext cx="684212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941FC523-A729-4363-9863-5F475F8C58CB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3" name="PlaceHolder 15"/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Line 1"/>
          <p:cNvSpPr/>
          <p:nvPr/>
        </p:nvSpPr>
        <p:spPr>
          <a:xfrm>
            <a:off x="9371013" y="0"/>
            <a:ext cx="121920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9" name="Line 2"/>
          <p:cNvSpPr/>
          <p:nvPr/>
        </p:nvSpPr>
        <p:spPr>
          <a:xfrm flipH="1">
            <a:off x="7424738" y="3681413"/>
            <a:ext cx="4764087" cy="3176587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9182100" y="-7938"/>
            <a:ext cx="3006725" cy="686593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1" name="CustomShape 4"/>
          <p:cNvSpPr/>
          <p:nvPr/>
        </p:nvSpPr>
        <p:spPr>
          <a:xfrm>
            <a:off x="9602788" y="-7938"/>
            <a:ext cx="2589212" cy="686593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2" name="CustomShape 5"/>
          <p:cNvSpPr/>
          <p:nvPr/>
        </p:nvSpPr>
        <p:spPr>
          <a:xfrm>
            <a:off x="8932863" y="3048000"/>
            <a:ext cx="325913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3" name="CustomShape 6"/>
          <p:cNvSpPr/>
          <p:nvPr/>
        </p:nvSpPr>
        <p:spPr>
          <a:xfrm>
            <a:off x="9334500" y="-7938"/>
            <a:ext cx="2854325" cy="686593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4" name="CustomShape 7"/>
          <p:cNvSpPr/>
          <p:nvPr/>
        </p:nvSpPr>
        <p:spPr>
          <a:xfrm>
            <a:off x="10898188" y="-7938"/>
            <a:ext cx="1290637" cy="6865938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5" name="CustomShape 8"/>
          <p:cNvSpPr/>
          <p:nvPr/>
        </p:nvSpPr>
        <p:spPr>
          <a:xfrm>
            <a:off x="10939463" y="-7938"/>
            <a:ext cx="1249362" cy="6865938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6" name="CustomShape 9"/>
          <p:cNvSpPr/>
          <p:nvPr/>
        </p:nvSpPr>
        <p:spPr>
          <a:xfrm>
            <a:off x="10371138" y="3589338"/>
            <a:ext cx="1817687" cy="326866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17" name="CustomShape 10"/>
          <p:cNvSpPr/>
          <p:nvPr/>
        </p:nvSpPr>
        <p:spPr>
          <a:xfrm>
            <a:off x="0" y="4013200"/>
            <a:ext cx="447675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7660" name="PlaceHolder 1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9" name="PlaceHolder 12"/>
          <p:cNvSpPr>
            <a:spLocks noGrp="1"/>
          </p:cNvSpPr>
          <p:nvPr>
            <p:ph type="body"/>
          </p:nvPr>
        </p:nvSpPr>
        <p:spPr>
          <a:xfrm>
            <a:off x="677863" y="2160588"/>
            <a:ext cx="8596312" cy="38798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r>
              <a:rPr lang="ru-RU"/>
              <a:t>Седьмой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0" name="PlaceHolder 13"/>
          <p:cNvSpPr>
            <a:spLocks noGrp="1"/>
          </p:cNvSpPr>
          <p:nvPr>
            <p:ph type="dt"/>
          </p:nvPr>
        </p:nvSpPr>
        <p:spPr>
          <a:xfrm>
            <a:off x="7205663" y="6042025"/>
            <a:ext cx="911225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20.4.17</a:t>
            </a:r>
            <a:endParaRPr lang="ru-RU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1" name="PlaceHolder 14"/>
          <p:cNvSpPr>
            <a:spLocks noGrp="1"/>
          </p:cNvSpPr>
          <p:nvPr>
            <p:ph type="ftr"/>
          </p:nvPr>
        </p:nvSpPr>
        <p:spPr>
          <a:xfrm>
            <a:off x="677863" y="6042025"/>
            <a:ext cx="6296025" cy="363538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" name="PlaceHolder 15"/>
          <p:cNvSpPr>
            <a:spLocks noGrp="1"/>
          </p:cNvSpPr>
          <p:nvPr>
            <p:ph type="sldNum"/>
          </p:nvPr>
        </p:nvSpPr>
        <p:spPr>
          <a:xfrm>
            <a:off x="8589963" y="6042025"/>
            <a:ext cx="684212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FDAEDAB2-D882-4185-935A-07FACCA6D7DF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e 1"/>
          <p:cNvSpPr/>
          <p:nvPr/>
        </p:nvSpPr>
        <p:spPr>
          <a:xfrm>
            <a:off x="9371013" y="0"/>
            <a:ext cx="1219200" cy="6858000"/>
          </a:xfrm>
          <a:prstGeom prst="line">
            <a:avLst/>
          </a:prstGeom>
          <a:ln w="9360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8" name="Line 2"/>
          <p:cNvSpPr/>
          <p:nvPr/>
        </p:nvSpPr>
        <p:spPr>
          <a:xfrm flipH="1">
            <a:off x="7424738" y="3681413"/>
            <a:ext cx="4764087" cy="3176587"/>
          </a:xfrm>
          <a:prstGeom prst="line">
            <a:avLst/>
          </a:prstGeom>
          <a:ln w="9360">
            <a:solidFill>
              <a:schemeClr val="bg1">
                <a:lumMod val="8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9182100" y="-7938"/>
            <a:ext cx="3006725" cy="6865938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0" name="CustomShape 4"/>
          <p:cNvSpPr/>
          <p:nvPr/>
        </p:nvSpPr>
        <p:spPr>
          <a:xfrm>
            <a:off x="9602788" y="-7938"/>
            <a:ext cx="2589212" cy="6865938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1" name="CustomShape 5"/>
          <p:cNvSpPr/>
          <p:nvPr/>
        </p:nvSpPr>
        <p:spPr>
          <a:xfrm>
            <a:off x="8932863" y="3048000"/>
            <a:ext cx="325913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2" name="CustomShape 6"/>
          <p:cNvSpPr/>
          <p:nvPr/>
        </p:nvSpPr>
        <p:spPr>
          <a:xfrm>
            <a:off x="9334500" y="-7938"/>
            <a:ext cx="2854325" cy="6865938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3" name="CustomShape 7"/>
          <p:cNvSpPr/>
          <p:nvPr/>
        </p:nvSpPr>
        <p:spPr>
          <a:xfrm>
            <a:off x="10898188" y="-7938"/>
            <a:ext cx="1290637" cy="6865938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4" name="CustomShape 8"/>
          <p:cNvSpPr/>
          <p:nvPr/>
        </p:nvSpPr>
        <p:spPr>
          <a:xfrm>
            <a:off x="10939463" y="-7938"/>
            <a:ext cx="1249362" cy="6865938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5" name="CustomShape 9"/>
          <p:cNvSpPr/>
          <p:nvPr/>
        </p:nvSpPr>
        <p:spPr>
          <a:xfrm>
            <a:off x="10371138" y="3589338"/>
            <a:ext cx="1817687" cy="3268662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66" name="CustomShape 10"/>
          <p:cNvSpPr/>
          <p:nvPr/>
        </p:nvSpPr>
        <p:spPr>
          <a:xfrm>
            <a:off x="0" y="4013200"/>
            <a:ext cx="447675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>
            <a:outerShdw blurRad="38100" dist="254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0972" name="PlaceHolder 1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8" name="PlaceHolder 12"/>
          <p:cNvSpPr>
            <a:spLocks noGrp="1"/>
          </p:cNvSpPr>
          <p:nvPr>
            <p:ph type="body"/>
          </p:nvPr>
        </p:nvSpPr>
        <p:spPr>
          <a:xfrm>
            <a:off x="677863" y="2160588"/>
            <a:ext cx="4183062" cy="38798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r>
              <a:rPr lang="ru-RU"/>
              <a:t>Седьмой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9" name="PlaceHolder 13"/>
          <p:cNvSpPr>
            <a:spLocks noGrp="1"/>
          </p:cNvSpPr>
          <p:nvPr>
            <p:ph type="body"/>
          </p:nvPr>
        </p:nvSpPr>
        <p:spPr>
          <a:xfrm>
            <a:off x="5089525" y="2160588"/>
            <a:ext cx="4184650" cy="38798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Для правки структуры щёлкните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r>
              <a:rPr lang="ru-RU"/>
              <a:t>Седьмой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70" name="PlaceHolder 14"/>
          <p:cNvSpPr>
            <a:spLocks noGrp="1"/>
          </p:cNvSpPr>
          <p:nvPr>
            <p:ph type="dt"/>
          </p:nvPr>
        </p:nvSpPr>
        <p:spPr>
          <a:xfrm>
            <a:off x="7205663" y="6042025"/>
            <a:ext cx="911225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ru-RU"/>
              <a:t>20.4.17</a:t>
            </a:r>
            <a:endParaRPr lang="ru-RU" sz="14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1" name="PlaceHolder 15"/>
          <p:cNvSpPr>
            <a:spLocks noGrp="1"/>
          </p:cNvSpPr>
          <p:nvPr>
            <p:ph type="ftr"/>
          </p:nvPr>
        </p:nvSpPr>
        <p:spPr>
          <a:xfrm>
            <a:off x="677863" y="6042025"/>
            <a:ext cx="6296025" cy="363538"/>
          </a:xfrm>
          <a:prstGeom prst="rect">
            <a:avLst/>
          </a:prstGeom>
        </p:spPr>
        <p:txBody>
          <a:bodyPr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2" name="PlaceHolder 16"/>
          <p:cNvSpPr>
            <a:spLocks noGrp="1"/>
          </p:cNvSpPr>
          <p:nvPr>
            <p:ph type="sldNum"/>
          </p:nvPr>
        </p:nvSpPr>
        <p:spPr>
          <a:xfrm>
            <a:off x="8589963" y="6042025"/>
            <a:ext cx="684212" cy="363538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pc="-1">
                <a:solidFill>
                  <a:srgbClr val="90C226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BB8CF286-7675-4F94-9080-8DE35B8CE126}" type="slidenum">
              <a:rPr lang="ru-RU"/>
              <a:pPr>
                <a:defRPr/>
              </a:pPr>
              <a:t>‹#›</a:t>
            </a:fld>
            <a:endParaRPr lang="ru-RU" sz="1400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819150" y="1066800"/>
            <a:ext cx="9072563" cy="23320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+mn-ea"/>
                <a:cs typeface="+mn-cs"/>
              </a:rPr>
              <a:t>Формирование правильной речи и слого-ритмического рисунка слова с помощью музыкальных игр</a:t>
            </a:r>
            <a:endParaRPr lang="ru-RU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rebuchet MS"/>
              <a:ea typeface="+mn-ea"/>
              <a:cs typeface="+mn-cs"/>
            </a:endParaRPr>
          </a:p>
        </p:txBody>
      </p:sp>
      <p:sp>
        <p:nvSpPr>
          <p:cNvPr id="55298" name="TextShape 2"/>
          <p:cNvSpPr txBox="1">
            <a:spLocks noChangeArrowheads="1"/>
          </p:cNvSpPr>
          <p:nvPr/>
        </p:nvSpPr>
        <p:spPr bwMode="auto">
          <a:xfrm>
            <a:off x="1506538" y="4051300"/>
            <a:ext cx="776763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Выполнили: Копленко О. М., учитель музыки      </a:t>
            </a:r>
            <a:endParaRPr lang="ru-RU" sz="3200">
              <a:solidFill>
                <a:srgbClr val="000000"/>
              </a:solidFill>
            </a:endParaRPr>
          </a:p>
          <a:p>
            <a:pPr algn="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Гринцак Л. Ю., учитель-дефектолог</a:t>
            </a:r>
            <a:endParaRPr lang="ru-RU" sz="3200">
              <a:solidFill>
                <a:srgbClr val="000000"/>
              </a:solidFill>
            </a:endParaRPr>
          </a:p>
          <a:p>
            <a:pPr algn="r"/>
            <a:endParaRPr lang="ru-RU" sz="3200">
              <a:solidFill>
                <a:srgbClr val="000000"/>
              </a:solidFill>
            </a:endParaRPr>
          </a:p>
          <a:p>
            <a:pPr algn="r"/>
            <a:endParaRPr lang="ru-RU" sz="3200">
              <a:solidFill>
                <a:srgbClr val="000000"/>
              </a:solidFill>
            </a:endParaRPr>
          </a:p>
          <a:p>
            <a:pPr algn="r"/>
            <a:r>
              <a:rPr lang="ru-RU" b="1">
                <a:solidFill>
                  <a:srgbClr val="000000"/>
                </a:solidFill>
                <a:latin typeface="Times New Roman" pitchFamily="18" charset="0"/>
              </a:rPr>
              <a:t>КГБОУ  "Минусинская школа-интернат", 2017 год</a:t>
            </a:r>
            <a:endParaRPr lang="ru-RU" sz="3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Shape 1"/>
          <p:cNvSpPr txBox="1">
            <a:spLocks noChangeArrowheads="1"/>
          </p:cNvSpPr>
          <p:nvPr/>
        </p:nvSpPr>
        <p:spPr bwMode="auto">
          <a:xfrm>
            <a:off x="407988" y="476250"/>
            <a:ext cx="9720262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Для активизации внимания детей на занятиях по формированию слого-ритмического рисунка слова в работе учителя музыки и учителя-дефектолога применяются музыкальные игры:</a:t>
            </a:r>
            <a:r>
              <a:rPr lang="ru-RU" sz="3200">
                <a:solidFill>
                  <a:srgbClr val="000000"/>
                </a:solidFill>
                <a:latin typeface="Times New Roman" pitchFamily="18" charset="0"/>
              </a:rPr>
              <a:t> </a:t>
            </a:r>
            <a:r>
              <a:rPr lang="ru-RU" sz="3600">
                <a:solidFill>
                  <a:srgbClr val="000000"/>
                </a:solidFill>
                <a:latin typeface="Times New Roman" pitchFamily="18" charset="0"/>
              </a:rPr>
              <a:t>                        </a:t>
            </a:r>
            <a:endParaRPr lang="ru-RU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215" name="CustomShape 2"/>
          <p:cNvSpPr/>
          <p:nvPr/>
        </p:nvSpPr>
        <p:spPr>
          <a:xfrm>
            <a:off x="609600" y="3429000"/>
            <a:ext cx="9086850" cy="2806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 marL="342900" indent="-341313">
              <a:buClr>
                <a:srgbClr val="90C226"/>
              </a:buClr>
              <a:buSzPct val="80000"/>
              <a:buFont typeface="Wingdings 3" pitchFamily="18" charset="2"/>
              <a:buChar char=""/>
              <a:defRPr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малые фольклорные формы (потешки, прибаутки, детские песенки);</a:t>
            </a:r>
            <a:endParaRPr lang="ru-RU">
              <a:solidFill>
                <a:srgbClr val="000000"/>
              </a:solidFill>
            </a:endParaRPr>
          </a:p>
          <a:p>
            <a:pPr marL="342900" indent="-341313">
              <a:buClr>
                <a:srgbClr val="90C226"/>
              </a:buClr>
              <a:buSzPct val="80000"/>
              <a:buFont typeface="Wingdings 3" pitchFamily="18" charset="2"/>
              <a:buChar char=""/>
              <a:defRPr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игры-пляски;</a:t>
            </a:r>
            <a:endParaRPr lang="ru-RU">
              <a:solidFill>
                <a:srgbClr val="000000"/>
              </a:solidFill>
            </a:endParaRPr>
          </a:p>
          <a:p>
            <a:pPr marL="342900" indent="-341313">
              <a:buClr>
                <a:srgbClr val="90C226"/>
              </a:buClr>
              <a:buSzPct val="80000"/>
              <a:buFont typeface="Wingdings 3" pitchFamily="18" charset="2"/>
              <a:buChar char=""/>
              <a:defRPr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игры-сценки;</a:t>
            </a:r>
            <a:endParaRPr lang="ru-RU">
              <a:solidFill>
                <a:srgbClr val="000000"/>
              </a:solidFill>
            </a:endParaRPr>
          </a:p>
          <a:p>
            <a:pPr marL="342900" indent="-341313">
              <a:buClr>
                <a:srgbClr val="90C226"/>
              </a:buClr>
              <a:buSzPct val="80000"/>
              <a:buFont typeface="Wingdings 3" pitchFamily="18" charset="2"/>
              <a:buChar char=""/>
              <a:defRPr/>
            </a:pPr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музыкально-речевые игры.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                                              </a:t>
            </a:r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Shape 1"/>
          <p:cNvSpPr txBox="1">
            <a:spLocks noChangeArrowheads="1"/>
          </p:cNvSpPr>
          <p:nvPr/>
        </p:nvSpPr>
        <p:spPr bwMode="auto">
          <a:xfrm>
            <a:off x="600075" y="276225"/>
            <a:ext cx="8596313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  Работа над ритмом является одним из важных направлений коррекции в процессе преодоления нарушений речи у детей. В игровой форме детям предлагаются различные способы воспроизведения ритма: </a:t>
            </a:r>
            <a:endParaRPr lang="ru-RU" sz="280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59394" name="TextShape 2"/>
          <p:cNvSpPr txBox="1">
            <a:spLocks noChangeArrowheads="1"/>
          </p:cNvSpPr>
          <p:nvPr/>
        </p:nvSpPr>
        <p:spPr bwMode="auto">
          <a:xfrm>
            <a:off x="677863" y="2744788"/>
            <a:ext cx="8596312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1313" algn="just"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речевые упражнения (ритмическая декламация стихов, потешек, прозаического текста);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  <a:p>
            <a:pPr marL="342900" indent="-341313" algn="just"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пальчиковая гимнастика;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  <a:p>
            <a:pPr marL="342900" indent="-341313" algn="just"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ритмический аккомпанемент;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  <a:p>
            <a:pPr marL="342900" indent="-341313" algn="just"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упражнения с ритмическими карточками;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  <a:p>
            <a:pPr marL="342900" indent="-341313" algn="just">
              <a:buClr>
                <a:srgbClr val="90C226"/>
              </a:buClr>
              <a:buSzPct val="80000"/>
              <a:buFont typeface="Wingdings 3" pitchFamily="18" charset="2"/>
              <a:buChar char=""/>
            </a:pPr>
            <a:r>
              <a:rPr lang="ru-RU" sz="2800" b="1">
                <a:solidFill>
                  <a:srgbClr val="000000"/>
                </a:solidFill>
                <a:latin typeface="Times New Roman" pitchFamily="18" charset="0"/>
              </a:rPr>
              <a:t>движения под музыку (хлопки, притопы).</a:t>
            </a:r>
            <a:endParaRPr lang="ru-RU">
              <a:solidFill>
                <a:srgbClr val="404040"/>
              </a:solidFill>
              <a:latin typeface="Trebuchet MS" pitchFamily="34" charset="0"/>
            </a:endParaRPr>
          </a:p>
          <a:p>
            <a:pPr marL="342900" indent="-341313"/>
            <a:endParaRPr lang="ru-RU">
              <a:solidFill>
                <a:srgbClr val="40404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Shape 1"/>
          <p:cNvSpPr txBox="1">
            <a:spLocks noChangeArrowheads="1"/>
          </p:cNvSpPr>
          <p:nvPr/>
        </p:nvSpPr>
        <p:spPr bwMode="auto">
          <a:xfrm>
            <a:off x="407988" y="188913"/>
            <a:ext cx="8794750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Комплексная форма работы учителя музыки и учителя-дефектолога по формированию слого-ритмического рисунка слова.</a:t>
            </a:r>
            <a:endParaRPr lang="ru-RU" sz="3200" b="1">
              <a:solidFill>
                <a:srgbClr val="000000"/>
              </a:solidFill>
              <a:latin typeface="Trebuchet MS" pitchFamily="34" charset="0"/>
            </a:endParaRPr>
          </a:p>
        </p:txBody>
      </p:sp>
      <p:pic>
        <p:nvPicPr>
          <p:cNvPr id="61442" name="Sh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325" y="2622550"/>
            <a:ext cx="4087813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Shap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75275" y="2451100"/>
            <a:ext cx="4316413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119</Words>
  <Application>LibreOffice/5.1.0.3$MacOSX_X86_64 LibreOffice_project/5e3e00a007d9b3b6efb6797a8b8e57b51ab1f737</Application>
  <PresentationFormat>Произвольный</PresentationFormat>
  <Paragraphs>22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52</vt:i4>
      </vt:variant>
      <vt:variant>
        <vt:lpstr>Заголовки слайдов</vt:lpstr>
      </vt:variant>
      <vt:variant>
        <vt:i4>4</vt:i4>
      </vt:variant>
    </vt:vector>
  </HeadingPairs>
  <TitlesOfParts>
    <vt:vector size="61" baseType="lpstr">
      <vt:lpstr>Arial</vt:lpstr>
      <vt:lpstr>DejaVu Sans</vt:lpstr>
      <vt:lpstr>Trebuchet MS</vt:lpstr>
      <vt:lpstr>Times New Roman</vt:lpstr>
      <vt:lpstr>Wingdings 3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правильной речи и слого-ритмического рисунка слова с помощью музыкальных игр</dc:title>
  <dc:subject/>
  <dc:creator/>
  <dc:description/>
  <cp:lastModifiedBy>Кристя</cp:lastModifiedBy>
  <cp:revision>7</cp:revision>
  <dcterms:created xsi:type="dcterms:W3CDTF">2012-07-30T23:42:41Z</dcterms:created>
  <dcterms:modified xsi:type="dcterms:W3CDTF">2017-04-20T14:55:52Z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4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</vt:i4>
  </property>
</Properties>
</file>