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9" r:id="rId2"/>
    <p:sldId id="271" r:id="rId3"/>
    <p:sldId id="280" r:id="rId4"/>
    <p:sldId id="274" r:id="rId5"/>
    <p:sldId id="273" r:id="rId6"/>
    <p:sldId id="260" r:id="rId7"/>
    <p:sldId id="261" r:id="rId8"/>
    <p:sldId id="279" r:id="rId9"/>
    <p:sldId id="272" r:id="rId10"/>
    <p:sldId id="275" r:id="rId11"/>
    <p:sldId id="276" r:id="rId12"/>
    <p:sldId id="277" r:id="rId13"/>
    <p:sldId id="263" r:id="rId14"/>
    <p:sldId id="264" r:id="rId15"/>
    <p:sldId id="265" r:id="rId16"/>
    <p:sldId id="266" r:id="rId17"/>
    <p:sldId id="278" r:id="rId18"/>
    <p:sldId id="267" r:id="rId19"/>
    <p:sldId id="268" r:id="rId20"/>
    <p:sldId id="270" r:id="rId21"/>
    <p:sldId id="269" r:id="rId22"/>
    <p:sldId id="25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6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C17B8BB-4246-4394-9C77-5B6B05DCBD52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F810F94-68B7-4301-96C5-9B7969A53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8ECA9-B4D5-4AD2-BAAA-28A24765B210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57598-3466-4730-BECE-A7D8ED37D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5AB9-5DBB-4B9A-A41B-1BDA12AD1C21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55ED1-89EF-44A0-B689-F2BA8D50A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46B97-E2F0-4857-8CE7-A0CC548D4D85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DC41D-E8E0-4ECA-A953-E3B938597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6E13-5EE4-4566-9C4C-97C5FE933B97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060BB-7C57-4BC2-A10F-7D6E12491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FF498-45B7-418F-968A-A347B3C357A9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43F7F-E5D6-4DA8-B9A4-CEAC9D877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D91EE-6ED1-4458-A73B-1F7500565FCB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9E0D8-58D8-4BC6-A44F-A1C63BD8C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C61E-2BBA-489F-AB83-97F3F59DC16D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6D16A-2350-4526-BE9F-BC1A625D7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56642-E7BB-4AE4-AA13-8D1DDC7C06CF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88B5B-4177-43F3-93C6-9DE85988E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7B22-D74C-4A38-83C4-EE333AA62DDE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B604F-9ADA-4216-A85C-91B0E9D63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21EE1-763B-4957-8685-9E6027725579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3D5B-3A72-47BF-98E2-E7D0FADF0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0571A-1186-4A57-BF92-06D9351554C5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1D8DD-9241-42FD-A058-0AD50CF8A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ogegova/278298" TargetMode="External"/><Relationship Id="rId2" Type="http://schemas.openxmlformats.org/officeDocument/2006/relationships/hyperlink" Target="http://dic.academic.ru/dic.nsf/ogegova/27803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>
          <a:xfrm>
            <a:off x="642938" y="785813"/>
            <a:ext cx="7786687" cy="21542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А.С. Пушкин «Сказка о мёртвой царевне</a:t>
            </a:r>
            <a:br>
              <a:rPr lang="ru-RU" sz="3600" b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и  о семи богатырях». </a:t>
            </a:r>
            <a:endParaRPr lang="ru-RU" sz="3600" b="1" smtClean="0">
              <a:solidFill>
                <a:srgbClr val="C00000"/>
              </a:solidFill>
              <a:latin typeface="Monotype Corsiva" pitchFamily="66" charset="0"/>
              <a:ea typeface="Calibri" pitchFamily="34" charset="0"/>
              <a:cs typeface="Arial" charset="0"/>
            </a:endParaRPr>
          </a:p>
        </p:txBody>
      </p:sp>
      <p:pic>
        <p:nvPicPr>
          <p:cNvPr id="16386" name="Picture 4" descr="https://im0-tub-ru.yandex.net/i?id=ebb3180a5be58962f11dc1e0a5865fce&amp;n=33&amp;h=190&amp;w=28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844800"/>
            <a:ext cx="4945063" cy="3286125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  <p:pic>
        <p:nvPicPr>
          <p:cNvPr id="20482" name="Picture 2" descr="C:\Documents and Settings\User\Рабочий стол\МЮ\Пушкин Сказка о мертвой царевне\ябл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9975" y="981075"/>
            <a:ext cx="4178300" cy="472122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ё</a:t>
            </a:r>
            <a:endParaRPr lang="ru-RU" smtClean="0"/>
          </a:p>
        </p:txBody>
      </p:sp>
      <p:pic>
        <p:nvPicPr>
          <p:cNvPr id="3" name="Picture 2" descr="C:\Documents and Settings\User\Рабочий стол\МЮ\Пушкин Сказка о мертвой царевне\месяц.bmp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188" y="739775"/>
            <a:ext cx="3240087" cy="224313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2" name="Picture 2" descr="C:\Documents and Settings\User\Рабочий стол\МЮ\Пушкин Сказка о мертвой царевне\ветер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412875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  <p:pic>
        <p:nvPicPr>
          <p:cNvPr id="23553" name="Picture 1" descr="C:\Documents and Settings\User\Рабочий стол\МЮ\Пушкин Сказка о мертвой царевне\imagesCAXX2I9P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9975" y="731838"/>
            <a:ext cx="4502150" cy="612616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90575" y="1460500"/>
            <a:ext cx="670718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1 «Рождение дочери и смерть царицы»</a:t>
            </a:r>
            <a:br>
              <a:rPr lang="ru-RU"/>
            </a:br>
            <a:r>
              <a:rPr lang="ru-RU"/>
              <a:t>2- «Новая царица»</a:t>
            </a:r>
            <a:br>
              <a:rPr lang="ru-RU"/>
            </a:br>
            <a:r>
              <a:rPr lang="ru-RU"/>
              <a:t>3-  «Черный умысел царицы убить подросшую падчерицу»</a:t>
            </a:r>
            <a:br>
              <a:rPr lang="ru-RU"/>
            </a:br>
            <a:r>
              <a:rPr lang="ru-RU"/>
              <a:t>4-   «Царевна остается одна в лесу»</a:t>
            </a:r>
            <a:br>
              <a:rPr lang="ru-RU"/>
            </a:br>
            <a:r>
              <a:rPr lang="ru-RU"/>
              <a:t>5-    «Королевич Елисей отправился на поиски царевны»</a:t>
            </a:r>
            <a:br>
              <a:rPr lang="ru-RU"/>
            </a:br>
            <a:r>
              <a:rPr lang="ru-RU"/>
              <a:t>6-       я часть «Царевна набрела на дом семи богатырей»</a:t>
            </a:r>
            <a:br>
              <a:rPr lang="ru-RU"/>
            </a:br>
            <a:r>
              <a:rPr lang="ru-RU"/>
              <a:t>7-       я часть «Жизнь царевны у семи богатырей»</a:t>
            </a:r>
            <a:br>
              <a:rPr lang="ru-RU"/>
            </a:br>
            <a:r>
              <a:rPr lang="ru-RU"/>
              <a:t>8-       я часть «Злая царица узнает о том, что царевна жива»</a:t>
            </a:r>
            <a:br>
              <a:rPr lang="ru-RU"/>
            </a:br>
            <a:r>
              <a:rPr lang="ru-RU"/>
              <a:t>9-       я часть «Отравленное яблоко»</a:t>
            </a:r>
            <a:br>
              <a:rPr lang="ru-RU"/>
            </a:br>
            <a:r>
              <a:rPr lang="ru-RU"/>
              <a:t>10-      я часть «Хрустальный гроб для умершей царевны»</a:t>
            </a:r>
            <a:br>
              <a:rPr lang="ru-RU"/>
            </a:br>
            <a:r>
              <a:rPr lang="ru-RU"/>
              <a:t>11-      я часть «Елисей в поисках царевны»</a:t>
            </a:r>
            <a:br>
              <a:rPr lang="ru-RU"/>
            </a:br>
            <a:r>
              <a:rPr lang="ru-RU"/>
              <a:t>12-      я часть «Королевич и ожившая царевна»</a:t>
            </a:r>
            <a:br>
              <a:rPr lang="ru-RU"/>
            </a:br>
            <a:r>
              <a:rPr lang="ru-RU"/>
              <a:t>13-      я часть «Смерть злой мачехи и свадебный пир»</a:t>
            </a:r>
            <a:br>
              <a:rPr lang="ru-RU"/>
            </a:br>
            <a:r>
              <a:rPr lang="ru-RU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57313" y="3714750"/>
          <a:ext cx="6076950" cy="1849438"/>
        </p:xfrm>
        <a:graphic>
          <a:graphicData uri="http://schemas.openxmlformats.org/drawingml/2006/table">
            <a:tbl>
              <a:tblPr/>
              <a:tblGrid>
                <a:gridCol w="1519237"/>
                <a:gridCol w="1519238"/>
                <a:gridCol w="1519237"/>
                <a:gridCol w="1519238"/>
              </a:tblGrid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нейтральные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Герои-помощники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7" name="Rectangle 1"/>
          <p:cNvSpPr>
            <a:spLocks noChangeArrowheads="1"/>
          </p:cNvSpPr>
          <p:nvPr/>
        </p:nvSpPr>
        <p:spPr bwMode="auto">
          <a:xfrm>
            <a:off x="1214438" y="1071563"/>
            <a:ext cx="7358062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>
                <a:latin typeface="Monotype Corsiva" pitchFamily="66" charset="0"/>
                <a:cs typeface="Times New Roman" pitchFamily="18" charset="0"/>
              </a:rPr>
              <a:t>РАСПРЕДЕЛИ ГЕРОЕВ ПО СТОЛБИКАМ:</a:t>
            </a:r>
            <a:endParaRPr lang="ru-RU" sz="3200">
              <a:latin typeface="Monotype Corsiva" pitchFamily="66" charset="0"/>
            </a:endParaRPr>
          </a:p>
          <a:p>
            <a:pPr eaLnBrk="0" hangingPunct="0"/>
            <a:r>
              <a:rPr lang="ru-RU" sz="3200">
                <a:latin typeface="Monotype Corsiva" pitchFamily="66" charset="0"/>
                <a:cs typeface="Times New Roman" pitchFamily="18" charset="0"/>
              </a:rPr>
              <a:t> Королевич Елисей, царица, Чернавка, семь богатырей, царь, зеркало, месяц, солнце, ветер, царевна</a:t>
            </a:r>
            <a:endParaRPr lang="ru-RU" sz="3200">
              <a:latin typeface="Monotype Corsiva" pitchFamily="66" charset="0"/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3"/>
          <p:cNvSpPr>
            <a:spLocks noChangeArrowheads="1"/>
          </p:cNvSpPr>
          <p:nvPr/>
        </p:nvSpPr>
        <p:spPr bwMode="auto">
          <a:xfrm>
            <a:off x="1428750" y="1071563"/>
            <a:ext cx="6572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Monotype Corsiva" pitchFamily="66" charset="0"/>
                <a:cs typeface="Times New Roman" pitchFamily="18" charset="0"/>
              </a:rPr>
              <a:t>РАСПРЕДЕЛИ ГЕРОЕВ ПО СТОЛБИКАМ:</a:t>
            </a:r>
            <a:endParaRPr lang="ru-RU" sz="2800">
              <a:latin typeface="Monotype Corsiva" pitchFamily="66" charset="0"/>
            </a:endParaRPr>
          </a:p>
          <a:p>
            <a:pPr eaLnBrk="0" hangingPunct="0"/>
            <a:r>
              <a:rPr lang="ru-RU" sz="2800">
                <a:latin typeface="Monotype Corsiva" pitchFamily="66" charset="0"/>
                <a:cs typeface="Times New Roman" pitchFamily="18" charset="0"/>
              </a:rPr>
              <a:t> Королевич Елисей, царица, Чернавка, семь богатырей, царь, зеркало, месяц, солнце, ветер, царевна</a:t>
            </a:r>
            <a:endParaRPr lang="ru-RU" sz="2800">
              <a:latin typeface="Monotype Corsiva" pitchFamily="66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25" y="2928938"/>
          <a:ext cx="7643813" cy="2859089"/>
        </p:xfrm>
        <a:graphic>
          <a:graphicData uri="http://schemas.openxmlformats.org/drawingml/2006/table">
            <a:tbl>
              <a:tblPr/>
              <a:tblGrid>
                <a:gridCol w="1909763"/>
                <a:gridCol w="1911350"/>
                <a:gridCol w="1911350"/>
                <a:gridCol w="1911350"/>
              </a:tblGrid>
              <a:tr h="1068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нейтральные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Герои-помощники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Царевна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царица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царь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Королевич Елисей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семь богатырей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солнце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Чернавка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зеркало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100012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Распредели слова на два столбика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 bwMode="auto">
          <a:xfrm>
            <a:off x="914400" y="2332038"/>
            <a:ext cx="8229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 </a:t>
            </a:r>
            <a:r>
              <a:rPr lang="ru-RU" i="1" smtClean="0"/>
              <a:t>Добрая Злобная      Кроткая       Завистливая Ласковая    Жадная Нежная    </a:t>
            </a:r>
            <a:endParaRPr lang="ru-RU" smtClean="0"/>
          </a:p>
          <a:p>
            <a:r>
              <a:rPr lang="ru-RU" i="1" smtClean="0"/>
              <a:t>Равнодушная      Верный Преданный Любящий Бессердечная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000" b="1" smtClean="0">
                <a:solidFill>
                  <a:srgbClr val="FFFFFF"/>
                </a:solidFill>
              </a:rPr>
              <a:t>Царица	Царевна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rgbClr val="953735"/>
                </a:solidFill>
              </a:rPr>
              <a:t>Злая, завистливая, гордая, своенравная, ленивая, грубая, надменная, жестокая	</a:t>
            </a:r>
            <a:endParaRPr lang="ru-RU" sz="200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 smtClean="0">
                <a:solidFill>
                  <a:srgbClr val="953735"/>
                </a:solidFill>
              </a:rPr>
              <a:t>Добрая, бескорыстная, скромная, кроткая, трудолюбивая, вежливая, простая, добродетельная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85725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Синквейн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 bwMode="auto">
          <a:xfrm>
            <a:off x="914400" y="200025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1. Слово</a:t>
            </a:r>
          </a:p>
          <a:p>
            <a:r>
              <a:rPr lang="ru-RU" smtClean="0"/>
              <a:t>2.  Два прилагательных</a:t>
            </a:r>
          </a:p>
          <a:p>
            <a:r>
              <a:rPr lang="ru-RU" smtClean="0"/>
              <a:t>3. Три глагола</a:t>
            </a:r>
          </a:p>
          <a:p>
            <a:r>
              <a:rPr lang="ru-RU" smtClean="0"/>
              <a:t>4. Фраза из текста</a:t>
            </a:r>
          </a:p>
          <a:p>
            <a:r>
              <a:rPr lang="ru-RU" smtClean="0"/>
              <a:t>5. Синоним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86063" y="2500313"/>
            <a:ext cx="2500312" cy="12144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Царевна</a:t>
            </a:r>
          </a:p>
        </p:txBody>
      </p:sp>
      <p:sp>
        <p:nvSpPr>
          <p:cNvPr id="5" name="Овал 4"/>
          <p:cNvSpPr/>
          <p:nvPr/>
        </p:nvSpPr>
        <p:spPr>
          <a:xfrm>
            <a:off x="928688" y="928688"/>
            <a:ext cx="2571750" cy="12144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Королевич </a:t>
            </a:r>
            <a:r>
              <a:rPr lang="ru-RU" sz="2800" dirty="0" err="1"/>
              <a:t>Елисей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4643438" y="1000125"/>
            <a:ext cx="2500312" cy="12144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Царица</a:t>
            </a:r>
          </a:p>
        </p:txBody>
      </p:sp>
      <p:sp>
        <p:nvSpPr>
          <p:cNvPr id="7" name="Овал 6"/>
          <p:cNvSpPr/>
          <p:nvPr/>
        </p:nvSpPr>
        <p:spPr>
          <a:xfrm>
            <a:off x="6072188" y="2786063"/>
            <a:ext cx="2643187" cy="12144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Семь богатырей</a:t>
            </a:r>
          </a:p>
        </p:txBody>
      </p:sp>
      <p:sp>
        <p:nvSpPr>
          <p:cNvPr id="8" name="Овал 7"/>
          <p:cNvSpPr/>
          <p:nvPr/>
        </p:nvSpPr>
        <p:spPr>
          <a:xfrm>
            <a:off x="642938" y="3929063"/>
            <a:ext cx="2500312" cy="12144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Чернавка</a:t>
            </a:r>
          </a:p>
        </p:txBody>
      </p:sp>
      <p:sp>
        <p:nvSpPr>
          <p:cNvPr id="9" name="Овал 8"/>
          <p:cNvSpPr/>
          <p:nvPr/>
        </p:nvSpPr>
        <p:spPr>
          <a:xfrm>
            <a:off x="4071938" y="4643438"/>
            <a:ext cx="2500312" cy="12144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Царь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МЮ\Пушкин Сказка о мертвой царевне\мачеха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33375"/>
            <a:ext cx="4706937" cy="611663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86063" y="2857500"/>
            <a:ext cx="2500312" cy="12144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Царевна</a:t>
            </a:r>
          </a:p>
        </p:txBody>
      </p:sp>
      <p:sp>
        <p:nvSpPr>
          <p:cNvPr id="5" name="Овал 4"/>
          <p:cNvSpPr/>
          <p:nvPr/>
        </p:nvSpPr>
        <p:spPr>
          <a:xfrm>
            <a:off x="928688" y="928688"/>
            <a:ext cx="2571750" cy="12144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Королевич </a:t>
            </a:r>
            <a:r>
              <a:rPr lang="ru-RU" sz="2800" dirty="0" err="1"/>
              <a:t>Елисей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4643438" y="1000125"/>
            <a:ext cx="2500312" cy="121443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Царица</a:t>
            </a:r>
          </a:p>
        </p:txBody>
      </p:sp>
      <p:sp>
        <p:nvSpPr>
          <p:cNvPr id="7" name="Овал 6"/>
          <p:cNvSpPr/>
          <p:nvPr/>
        </p:nvSpPr>
        <p:spPr>
          <a:xfrm>
            <a:off x="6143625" y="3071813"/>
            <a:ext cx="2643188" cy="12144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Семь богатырей</a:t>
            </a:r>
          </a:p>
        </p:txBody>
      </p:sp>
      <p:sp>
        <p:nvSpPr>
          <p:cNvPr id="8" name="Овал 7"/>
          <p:cNvSpPr/>
          <p:nvPr/>
        </p:nvSpPr>
        <p:spPr>
          <a:xfrm>
            <a:off x="500063" y="4500563"/>
            <a:ext cx="2500312" cy="12144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Чернавка</a:t>
            </a:r>
          </a:p>
        </p:txBody>
      </p:sp>
      <p:sp>
        <p:nvSpPr>
          <p:cNvPr id="9" name="Овал 8"/>
          <p:cNvSpPr/>
          <p:nvPr/>
        </p:nvSpPr>
        <p:spPr>
          <a:xfrm>
            <a:off x="4071938" y="4643438"/>
            <a:ext cx="2500312" cy="121443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Царь</a:t>
            </a:r>
          </a:p>
        </p:txBody>
      </p:sp>
      <p:sp>
        <p:nvSpPr>
          <p:cNvPr id="10" name="Двойная стрелка влево/вправо 9"/>
          <p:cNvSpPr/>
          <p:nvPr/>
        </p:nvSpPr>
        <p:spPr>
          <a:xfrm rot="2804272">
            <a:off x="2640806" y="2135982"/>
            <a:ext cx="1044575" cy="642938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2804272">
            <a:off x="4498181" y="3993357"/>
            <a:ext cx="1044575" cy="642938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8168760">
            <a:off x="2149475" y="3843338"/>
            <a:ext cx="1042988" cy="642937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963887">
            <a:off x="5218113" y="3197225"/>
            <a:ext cx="1068387" cy="66357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1846289">
            <a:off x="4364038" y="1916113"/>
            <a:ext cx="501650" cy="906462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2063931">
            <a:off x="4786313" y="2116138"/>
            <a:ext cx="571500" cy="911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Вывод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i="1" smtClean="0"/>
              <a:t>Как ты поступаешь с людьми, так и с тобой поступают. За добро платят добром, а зло притягивает к себе зло.</a:t>
            </a:r>
          </a:p>
          <a:p>
            <a:endParaRPr lang="ru-RU" smtClean="0"/>
          </a:p>
          <a:p>
            <a:r>
              <a:rPr lang="ru-RU" smtClean="0"/>
              <a:t>Подбери пословицу к сказке.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Группа 6"/>
          <p:cNvGrpSpPr>
            <a:grpSpLocks/>
          </p:cNvGrpSpPr>
          <p:nvPr/>
        </p:nvGrpSpPr>
        <p:grpSpPr bwMode="auto">
          <a:xfrm>
            <a:off x="357188" y="1916113"/>
            <a:ext cx="8358187" cy="4125912"/>
            <a:chOff x="607488" y="1344094"/>
            <a:chExt cx="7925326" cy="5216160"/>
          </a:xfrm>
        </p:grpSpPr>
        <p:grpSp>
          <p:nvGrpSpPr>
            <p:cNvPr id="28676" name="Группа 1"/>
            <p:cNvGrpSpPr>
              <a:grpSpLocks/>
            </p:cNvGrpSpPr>
            <p:nvPr/>
          </p:nvGrpSpPr>
          <p:grpSpPr bwMode="auto">
            <a:xfrm>
              <a:off x="607488" y="1344094"/>
              <a:ext cx="7925326" cy="4515204"/>
              <a:chOff x="607288" y="-815361"/>
              <a:chExt cx="7925152" cy="5644244"/>
            </a:xfrm>
          </p:grpSpPr>
          <p:sp>
            <p:nvSpPr>
              <p:cNvPr id="28678" name="Прямоугольник 4"/>
              <p:cNvSpPr>
                <a:spLocks noChangeArrowheads="1"/>
              </p:cNvSpPr>
              <p:nvPr/>
            </p:nvSpPr>
            <p:spPr bwMode="auto">
              <a:xfrm>
                <a:off x="607288" y="-815361"/>
                <a:ext cx="7925152" cy="583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>
                    <a:solidFill>
                      <a:schemeClr val="accent2"/>
                    </a:solidFill>
                    <a:latin typeface="Monotype Corsiva" pitchFamily="66" charset="0"/>
                  </a:rPr>
                  <a:t> </a:t>
                </a:r>
                <a:endParaRPr lang="ru-RU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8679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632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sz="2000" b="1">
                    <a:solidFill>
                      <a:schemeClr val="accent2"/>
                    </a:solidFill>
                    <a:latin typeface="Monotype Corsiva" pitchFamily="66" charset="0"/>
                  </a:rPr>
                  <a:t> </a:t>
                </a:r>
              </a:p>
            </p:txBody>
          </p:sp>
        </p:grpSp>
        <p:sp>
          <p:nvSpPr>
            <p:cNvPr id="28677" name="TextBox 3"/>
            <p:cNvSpPr txBox="1">
              <a:spLocks noChangeArrowheads="1"/>
            </p:cNvSpPr>
            <p:nvPr/>
          </p:nvSpPr>
          <p:spPr bwMode="auto">
            <a:xfrm>
              <a:off x="2411760" y="6093295"/>
              <a:ext cx="235900" cy="46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accent2"/>
                  </a:solidFill>
                </a:rPr>
                <a:t> </a:t>
              </a:r>
            </a:p>
          </p:txBody>
        </p:sp>
      </p:grpSp>
      <p:sp>
        <p:nvSpPr>
          <p:cNvPr id="28674" name="Прямоугольник 6"/>
          <p:cNvSpPr>
            <a:spLocks noChangeArrowheads="1"/>
          </p:cNvSpPr>
          <p:nvPr/>
        </p:nvSpPr>
        <p:spPr bwMode="auto">
          <a:xfrm>
            <a:off x="285750" y="1000125"/>
            <a:ext cx="85772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>
              <a:solidFill>
                <a:schemeClr val="accent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1357313" y="928688"/>
            <a:ext cx="57864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Monotype Corsiva" pitchFamily="66" charset="0"/>
              </a:rPr>
              <a:t>На уроке я</a:t>
            </a:r>
          </a:p>
          <a:p>
            <a:pPr>
              <a:buFontTx/>
              <a:buChar char="-"/>
            </a:pPr>
            <a:r>
              <a:rPr lang="ru-RU" sz="4800">
                <a:latin typeface="Monotype Corsiva" pitchFamily="66" charset="0"/>
              </a:rPr>
              <a:t>Работал в группе</a:t>
            </a:r>
          </a:p>
          <a:p>
            <a:pPr>
              <a:buFontTx/>
              <a:buChar char="-"/>
            </a:pPr>
            <a:r>
              <a:rPr lang="ru-RU" sz="4800">
                <a:latin typeface="Monotype Corsiva" pitchFamily="66" charset="0"/>
              </a:rPr>
              <a:t>Работал в парах</a:t>
            </a:r>
          </a:p>
          <a:p>
            <a:pPr>
              <a:buFontTx/>
              <a:buChar char="-"/>
            </a:pPr>
            <a:r>
              <a:rPr lang="ru-RU" sz="4800">
                <a:latin typeface="Monotype Corsiva" pitchFamily="66" charset="0"/>
              </a:rPr>
              <a:t>Отвечал на вопросы</a:t>
            </a:r>
          </a:p>
          <a:p>
            <a:pPr>
              <a:buFontTx/>
              <a:buChar char="-"/>
            </a:pPr>
            <a:r>
              <a:rPr lang="ru-RU" sz="4800">
                <a:latin typeface="Monotype Corsiva" pitchFamily="66" charset="0"/>
              </a:rPr>
              <a:t>Работал с учебником</a:t>
            </a:r>
          </a:p>
          <a:p>
            <a:pPr>
              <a:buFontTx/>
              <a:buChar char="-"/>
            </a:pPr>
            <a:r>
              <a:rPr lang="ru-RU" sz="4800">
                <a:latin typeface="Monotype Corsiva" pitchFamily="66" charset="0"/>
              </a:rPr>
              <a:t>Составлял синквейн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  <p:pic>
        <p:nvPicPr>
          <p:cNvPr id="50181" name="Picture 5" descr="img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  <p:pic>
        <p:nvPicPr>
          <p:cNvPr id="1025" name="Picture 1" descr="C:\Documents and Settings\User\Рабочий стол\МЮ\Пушкин Сказка о мертвой царевне\царевна2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76250"/>
            <a:ext cx="4089400" cy="583723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  <p:pic>
        <p:nvPicPr>
          <p:cNvPr id="2049" name="Picture 1" descr="C:\Documents and Settings\User\Рабочий стол\МЮ\Пушкин Сказка о мертвой царевне\7 богатырей 1.bmp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7129462" cy="5608638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50006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Богатырь?</a:t>
            </a:r>
          </a:p>
        </p:txBody>
      </p:sp>
      <p:pic>
        <p:nvPicPr>
          <p:cNvPr id="17410" name="Picture 2" descr="http://pole.vid.ru/wp-content/uploads/2016/05/70706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285875"/>
            <a:ext cx="67865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5"/>
          <p:cNvSpPr>
            <a:spLocks noChangeArrowheads="1"/>
          </p:cNvSpPr>
          <p:nvPr/>
        </p:nvSpPr>
        <p:spPr bwMode="auto">
          <a:xfrm>
            <a:off x="4786313" y="1714500"/>
            <a:ext cx="32861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БОГАТЫ́РЬ, -я, </a:t>
            </a:r>
            <a:r>
              <a:rPr lang="ru-RU" u="sng">
                <a:hlinkClick r:id="rId2"/>
              </a:rPr>
              <a:t>муж.</a:t>
            </a:r>
            <a:endParaRPr lang="ru-RU"/>
          </a:p>
          <a:p>
            <a:r>
              <a:rPr lang="ru-RU" b="1"/>
              <a:t>1.</a:t>
            </a:r>
            <a:r>
              <a:rPr lang="ru-RU"/>
              <a:t> Герой русских былин, </a:t>
            </a:r>
          </a:p>
          <a:p>
            <a:r>
              <a:rPr lang="ru-RU"/>
              <a:t>совершающий воинские </a:t>
            </a:r>
          </a:p>
          <a:p>
            <a:r>
              <a:rPr lang="ru-RU"/>
              <a:t>подвиги.</a:t>
            </a:r>
          </a:p>
          <a:p>
            <a:r>
              <a:rPr lang="ru-RU" b="1"/>
              <a:t>2.</a:t>
            </a:r>
            <a:r>
              <a:rPr lang="ru-RU"/>
              <a:t> </a:t>
            </a:r>
            <a:r>
              <a:rPr lang="ru-RU" u="sng">
                <a:hlinkClick r:id="rId3"/>
              </a:rPr>
              <a:t>перен.</a:t>
            </a:r>
            <a:r>
              <a:rPr lang="ru-RU"/>
              <a:t> Человек очень </a:t>
            </a:r>
          </a:p>
          <a:p>
            <a:r>
              <a:rPr lang="ru-RU"/>
              <a:t>большой силы, стойкости, </a:t>
            </a:r>
          </a:p>
          <a:p>
            <a:r>
              <a:rPr lang="ru-RU"/>
              <a:t>отваги.</a:t>
            </a:r>
          </a:p>
        </p:txBody>
      </p:sp>
      <p:pic>
        <p:nvPicPr>
          <p:cNvPr id="18434" name="Picture 2" descr="http://www.bookin.org.ru/book/33979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857250"/>
            <a:ext cx="4005262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836613"/>
            <a:ext cx="9731375" cy="528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  <p:pic>
        <p:nvPicPr>
          <p:cNvPr id="49157" name="Picture 5" descr="img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620713"/>
            <a:ext cx="8734425" cy="4913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  <p:pic>
        <p:nvPicPr>
          <p:cNvPr id="3074" name="Picture 2" descr="C:\Documents and Settings\User\Рабочий стол\МЮ\Пушкин Сказка о мертвой царевне\царевна 1.bmp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0113" y="908050"/>
            <a:ext cx="7200900" cy="53721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204</Words>
  <Application>Microsoft Office PowerPoint</Application>
  <PresentationFormat>Экран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А.С. Пушкин «Сказка о мёртвой царевне  и  о семи богатырях». </vt:lpstr>
      <vt:lpstr>Слайд 2</vt:lpstr>
      <vt:lpstr>Слайд 3</vt:lpstr>
      <vt:lpstr>Слайд 4</vt:lpstr>
      <vt:lpstr>Слайд 5</vt:lpstr>
      <vt:lpstr>Богатырь?</vt:lpstr>
      <vt:lpstr>Слайд 7</vt:lpstr>
      <vt:lpstr>Слайд 8</vt:lpstr>
      <vt:lpstr>Слайд 9</vt:lpstr>
      <vt:lpstr>Слайд 10</vt:lpstr>
      <vt:lpstr>ё</vt:lpstr>
      <vt:lpstr>Слайд 12</vt:lpstr>
      <vt:lpstr>Слайд 13</vt:lpstr>
      <vt:lpstr>Слайд 14</vt:lpstr>
      <vt:lpstr>Слайд 15</vt:lpstr>
      <vt:lpstr>Распредели слова на два столбика</vt:lpstr>
      <vt:lpstr>Слайд 17</vt:lpstr>
      <vt:lpstr>Синквейн</vt:lpstr>
      <vt:lpstr>Слайд 19</vt:lpstr>
      <vt:lpstr>Слайд 20</vt:lpstr>
      <vt:lpstr>Вывод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Нежный</dc:title>
  <dc:creator>Фокина Лидия Петровна</dc:creator>
  <cp:keywords>Шаблон презентации</cp:keywords>
  <cp:lastModifiedBy>User</cp:lastModifiedBy>
  <cp:revision>43</cp:revision>
  <dcterms:created xsi:type="dcterms:W3CDTF">2014-06-24T15:51:35Z</dcterms:created>
  <dcterms:modified xsi:type="dcterms:W3CDTF">2018-01-31T06:45:25Z</dcterms:modified>
</cp:coreProperties>
</file>