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9"/>
  </p:notesMasterIdLst>
  <p:sldIdLst>
    <p:sldId id="256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84" r:id="rId14"/>
    <p:sldId id="278" r:id="rId15"/>
    <p:sldId id="280" r:id="rId16"/>
    <p:sldId id="283" r:id="rId17"/>
    <p:sldId id="26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1" autoAdjust="0"/>
    <p:restoredTop sz="94689" autoAdjust="0"/>
  </p:normalViewPr>
  <p:slideViewPr>
    <p:cSldViewPr>
      <p:cViewPr varScale="1">
        <p:scale>
          <a:sx n="88" d="100"/>
          <a:sy n="88" d="100"/>
        </p:scale>
        <p:origin x="-14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71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669BC-0368-4E15-9B83-FE99566CC56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99D2AFB7-CFBD-454B-B5B7-D6AF1DA84B7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Коммуникативная компетенция</a:t>
          </a:r>
          <a:endParaRPr kumimoji="0" lang="ru-RU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6E3B134-DED2-4FC2-BBE1-A44F9D8060BB}" type="parTrans" cxnId="{20B0F1FC-E866-4EB8-8AD5-8ADA5A3E5C99}">
      <dgm:prSet/>
      <dgm:spPr/>
      <dgm:t>
        <a:bodyPr/>
        <a:lstStyle/>
        <a:p>
          <a:endParaRPr lang="ru-RU"/>
        </a:p>
      </dgm:t>
    </dgm:pt>
    <dgm:pt modelId="{AA8F63A9-11AB-4592-A225-88E042664267}" type="sibTrans" cxnId="{20B0F1FC-E866-4EB8-8AD5-8ADA5A3E5C99}">
      <dgm:prSet/>
      <dgm:spPr/>
      <dgm:t>
        <a:bodyPr/>
        <a:lstStyle/>
        <a:p>
          <a:endParaRPr lang="ru-RU"/>
        </a:p>
      </dgm:t>
    </dgm:pt>
    <dgm:pt modelId="{4C6B598F-72C5-4AE8-96FC-FF6D2345C58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Умения и навыки общения, умение вести беседу, диалог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FDEC8B1-B430-4FF8-B63C-2E074E6B9DB9}" type="parTrans" cxnId="{173CE477-0A98-48D4-97FA-73694DD484F0}">
      <dgm:prSet/>
      <dgm:spPr/>
      <dgm:t>
        <a:bodyPr/>
        <a:lstStyle/>
        <a:p>
          <a:endParaRPr lang="ru-RU"/>
        </a:p>
      </dgm:t>
    </dgm:pt>
    <dgm:pt modelId="{217A3206-7F3F-42D9-9155-8AAE7A5F86E1}" type="sibTrans" cxnId="{173CE477-0A98-48D4-97FA-73694DD484F0}">
      <dgm:prSet/>
      <dgm:spPr/>
      <dgm:t>
        <a:bodyPr/>
        <a:lstStyle/>
        <a:p>
          <a:endParaRPr lang="ru-RU"/>
        </a:p>
      </dgm:t>
    </dgm:pt>
    <dgm:pt modelId="{D55A72C7-2B93-48FD-A6FE-FC42D209F0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Совместное взаимодействие, сотрудничество, партнерская деятельность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60236D06-4E7F-4227-8E10-B8EBB5B30BE7}" type="parTrans" cxnId="{F60A7AC5-B9C5-40B0-885F-C727D05EC856}">
      <dgm:prSet/>
      <dgm:spPr/>
      <dgm:t>
        <a:bodyPr/>
        <a:lstStyle/>
        <a:p>
          <a:endParaRPr lang="ru-RU"/>
        </a:p>
      </dgm:t>
    </dgm:pt>
    <dgm:pt modelId="{D19CB6B7-911A-4095-B896-F3BEDB4C31CC}" type="sibTrans" cxnId="{F60A7AC5-B9C5-40B0-885F-C727D05EC856}">
      <dgm:prSet/>
      <dgm:spPr/>
      <dgm:t>
        <a:bodyPr/>
        <a:lstStyle/>
        <a:p>
          <a:endParaRPr lang="ru-RU"/>
        </a:p>
      </dgm:t>
    </dgm:pt>
    <dgm:pt modelId="{B0FF7417-7098-4190-A711-4902937EC8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rPr>
            <a:t>Навыки владения сбора информацией для решения коммуникативных задач 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3FAD33C8-E4DE-457F-9577-5B70B09899CD}" type="parTrans" cxnId="{D7A0589E-394A-4233-91EC-CD2434BE855E}">
      <dgm:prSet/>
      <dgm:spPr/>
      <dgm:t>
        <a:bodyPr/>
        <a:lstStyle/>
        <a:p>
          <a:endParaRPr lang="ru-RU"/>
        </a:p>
      </dgm:t>
    </dgm:pt>
    <dgm:pt modelId="{2C06F528-1473-414B-9CFB-FBB7799034C1}" type="sibTrans" cxnId="{D7A0589E-394A-4233-91EC-CD2434BE855E}">
      <dgm:prSet/>
      <dgm:spPr/>
      <dgm:t>
        <a:bodyPr/>
        <a:lstStyle/>
        <a:p>
          <a:endParaRPr lang="ru-RU"/>
        </a:p>
      </dgm:t>
    </dgm:pt>
    <dgm:pt modelId="{D39ED365-AEFF-403B-A019-93475020446D}" type="pres">
      <dgm:prSet presAssocID="{D9D669BC-0368-4E15-9B83-FE99566CC56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10BE5BA-B722-4F21-BF45-B61492849937}" type="pres">
      <dgm:prSet presAssocID="{99D2AFB7-CFBD-454B-B5B7-D6AF1DA84B78}" presName="hierRoot1" presStyleCnt="0">
        <dgm:presLayoutVars>
          <dgm:hierBranch/>
        </dgm:presLayoutVars>
      </dgm:prSet>
      <dgm:spPr/>
    </dgm:pt>
    <dgm:pt modelId="{2048284D-B903-4D09-AEE0-C169BAADE3F1}" type="pres">
      <dgm:prSet presAssocID="{99D2AFB7-CFBD-454B-B5B7-D6AF1DA84B78}" presName="rootComposite1" presStyleCnt="0"/>
      <dgm:spPr/>
    </dgm:pt>
    <dgm:pt modelId="{A2705D6A-A4F5-493C-9EF7-BB601F6CF20B}" type="pres">
      <dgm:prSet presAssocID="{99D2AFB7-CFBD-454B-B5B7-D6AF1DA84B78}" presName="rootText1" presStyleLbl="node0" presStyleIdx="0" presStyleCnt="1" custScaleX="148321" custScaleY="1546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5DA688-50D0-45EC-A1E1-DBC66C1D8128}" type="pres">
      <dgm:prSet presAssocID="{99D2AFB7-CFBD-454B-B5B7-D6AF1DA84B7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BCB5CD1-6D4F-4B7A-81E9-B8E32511AEF0}" type="pres">
      <dgm:prSet presAssocID="{99D2AFB7-CFBD-454B-B5B7-D6AF1DA84B78}" presName="hierChild2" presStyleCnt="0"/>
      <dgm:spPr/>
    </dgm:pt>
    <dgm:pt modelId="{879E596F-0763-4CEB-B1FC-932747802A2D}" type="pres">
      <dgm:prSet presAssocID="{AFDEC8B1-B430-4FF8-B63C-2E074E6B9DB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F092D49A-886C-4D11-B934-040E946CABC8}" type="pres">
      <dgm:prSet presAssocID="{4C6B598F-72C5-4AE8-96FC-FF6D2345C585}" presName="hierRoot2" presStyleCnt="0">
        <dgm:presLayoutVars>
          <dgm:hierBranch/>
        </dgm:presLayoutVars>
      </dgm:prSet>
      <dgm:spPr/>
    </dgm:pt>
    <dgm:pt modelId="{D22570D4-3D65-4706-823E-8F085D1E8EB7}" type="pres">
      <dgm:prSet presAssocID="{4C6B598F-72C5-4AE8-96FC-FF6D2345C585}" presName="rootComposite" presStyleCnt="0"/>
      <dgm:spPr/>
    </dgm:pt>
    <dgm:pt modelId="{959004D0-984A-49B3-B880-126D93EADC98}" type="pres">
      <dgm:prSet presAssocID="{4C6B598F-72C5-4AE8-96FC-FF6D2345C585}" presName="rootText" presStyleLbl="node2" presStyleIdx="0" presStyleCnt="3" custScaleY="1484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B36DB2-5B27-4DDB-933F-99F368AA023E}" type="pres">
      <dgm:prSet presAssocID="{4C6B598F-72C5-4AE8-96FC-FF6D2345C585}" presName="rootConnector" presStyleLbl="node2" presStyleIdx="0" presStyleCnt="3"/>
      <dgm:spPr/>
      <dgm:t>
        <a:bodyPr/>
        <a:lstStyle/>
        <a:p>
          <a:endParaRPr lang="ru-RU"/>
        </a:p>
      </dgm:t>
    </dgm:pt>
    <dgm:pt modelId="{9B5B68AF-9348-4A39-B0FC-2C3B7BA939FF}" type="pres">
      <dgm:prSet presAssocID="{4C6B598F-72C5-4AE8-96FC-FF6D2345C585}" presName="hierChild4" presStyleCnt="0"/>
      <dgm:spPr/>
    </dgm:pt>
    <dgm:pt modelId="{C9F9A861-3650-4307-82BF-BC61B2F659E9}" type="pres">
      <dgm:prSet presAssocID="{4C6B598F-72C5-4AE8-96FC-FF6D2345C585}" presName="hierChild5" presStyleCnt="0"/>
      <dgm:spPr/>
    </dgm:pt>
    <dgm:pt modelId="{49480C95-442F-4AFC-B3FF-1F0AF81C9CB5}" type="pres">
      <dgm:prSet presAssocID="{60236D06-4E7F-4227-8E10-B8EBB5B30BE7}" presName="Name35" presStyleLbl="parChTrans1D2" presStyleIdx="1" presStyleCnt="3"/>
      <dgm:spPr/>
      <dgm:t>
        <a:bodyPr/>
        <a:lstStyle/>
        <a:p>
          <a:endParaRPr lang="ru-RU"/>
        </a:p>
      </dgm:t>
    </dgm:pt>
    <dgm:pt modelId="{30A91535-8131-48F4-A5B2-2957B60AF86C}" type="pres">
      <dgm:prSet presAssocID="{D55A72C7-2B93-48FD-A6FE-FC42D209F038}" presName="hierRoot2" presStyleCnt="0">
        <dgm:presLayoutVars>
          <dgm:hierBranch/>
        </dgm:presLayoutVars>
      </dgm:prSet>
      <dgm:spPr/>
    </dgm:pt>
    <dgm:pt modelId="{427EDC72-3645-41CE-96D8-B9F405F4FF88}" type="pres">
      <dgm:prSet presAssocID="{D55A72C7-2B93-48FD-A6FE-FC42D209F038}" presName="rootComposite" presStyleCnt="0"/>
      <dgm:spPr/>
    </dgm:pt>
    <dgm:pt modelId="{E26FBDC5-5706-4C73-A65D-028E332E24D9}" type="pres">
      <dgm:prSet presAssocID="{D55A72C7-2B93-48FD-A6FE-FC42D209F038}" presName="rootText" presStyleLbl="node2" presStyleIdx="1" presStyleCnt="3" custScaleY="1484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3C0AFE-64E8-4357-91E1-E9D4FB518D13}" type="pres">
      <dgm:prSet presAssocID="{D55A72C7-2B93-48FD-A6FE-FC42D209F038}" presName="rootConnector" presStyleLbl="node2" presStyleIdx="1" presStyleCnt="3"/>
      <dgm:spPr/>
      <dgm:t>
        <a:bodyPr/>
        <a:lstStyle/>
        <a:p>
          <a:endParaRPr lang="ru-RU"/>
        </a:p>
      </dgm:t>
    </dgm:pt>
    <dgm:pt modelId="{C6E7CF3E-07C5-456B-8336-7B1A111E868E}" type="pres">
      <dgm:prSet presAssocID="{D55A72C7-2B93-48FD-A6FE-FC42D209F038}" presName="hierChild4" presStyleCnt="0"/>
      <dgm:spPr/>
    </dgm:pt>
    <dgm:pt modelId="{583B3604-FF25-408A-94C6-71990E476CEC}" type="pres">
      <dgm:prSet presAssocID="{D55A72C7-2B93-48FD-A6FE-FC42D209F038}" presName="hierChild5" presStyleCnt="0"/>
      <dgm:spPr/>
    </dgm:pt>
    <dgm:pt modelId="{AEEBE6AD-DD4D-4441-BE65-98B05EF1AE87}" type="pres">
      <dgm:prSet presAssocID="{3FAD33C8-E4DE-457F-9577-5B70B09899CD}" presName="Name35" presStyleLbl="parChTrans1D2" presStyleIdx="2" presStyleCnt="3"/>
      <dgm:spPr/>
      <dgm:t>
        <a:bodyPr/>
        <a:lstStyle/>
        <a:p>
          <a:endParaRPr lang="ru-RU"/>
        </a:p>
      </dgm:t>
    </dgm:pt>
    <dgm:pt modelId="{771F7251-4E4F-4D84-A42C-4F5B8A052A71}" type="pres">
      <dgm:prSet presAssocID="{B0FF7417-7098-4190-A711-4902937EC86F}" presName="hierRoot2" presStyleCnt="0">
        <dgm:presLayoutVars>
          <dgm:hierBranch/>
        </dgm:presLayoutVars>
      </dgm:prSet>
      <dgm:spPr/>
    </dgm:pt>
    <dgm:pt modelId="{A1748F86-2D26-47AF-BCB3-FB6774A7FEB3}" type="pres">
      <dgm:prSet presAssocID="{B0FF7417-7098-4190-A711-4902937EC86F}" presName="rootComposite" presStyleCnt="0"/>
      <dgm:spPr/>
    </dgm:pt>
    <dgm:pt modelId="{FF10CD35-1455-4EE7-8953-C46751A817EF}" type="pres">
      <dgm:prSet presAssocID="{B0FF7417-7098-4190-A711-4902937EC86F}" presName="rootText" presStyleLbl="node2" presStyleIdx="2" presStyleCnt="3" custScaleX="99733" custScaleY="1425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704FD8-9BBC-4927-A84F-BD8E6EDB1FF2}" type="pres">
      <dgm:prSet presAssocID="{B0FF7417-7098-4190-A711-4902937EC86F}" presName="rootConnector" presStyleLbl="node2" presStyleIdx="2" presStyleCnt="3"/>
      <dgm:spPr/>
      <dgm:t>
        <a:bodyPr/>
        <a:lstStyle/>
        <a:p>
          <a:endParaRPr lang="ru-RU"/>
        </a:p>
      </dgm:t>
    </dgm:pt>
    <dgm:pt modelId="{90767B67-A946-42C6-9F8C-0B9FF964CD5A}" type="pres">
      <dgm:prSet presAssocID="{B0FF7417-7098-4190-A711-4902937EC86F}" presName="hierChild4" presStyleCnt="0"/>
      <dgm:spPr/>
    </dgm:pt>
    <dgm:pt modelId="{F2C51242-6CD1-4F94-B238-9C50D9E6A85D}" type="pres">
      <dgm:prSet presAssocID="{B0FF7417-7098-4190-A711-4902937EC86F}" presName="hierChild5" presStyleCnt="0"/>
      <dgm:spPr/>
    </dgm:pt>
    <dgm:pt modelId="{BBA3139F-81EA-4871-B32F-10DFA7EA45D1}" type="pres">
      <dgm:prSet presAssocID="{99D2AFB7-CFBD-454B-B5B7-D6AF1DA84B78}" presName="hierChild3" presStyleCnt="0"/>
      <dgm:spPr/>
    </dgm:pt>
  </dgm:ptLst>
  <dgm:cxnLst>
    <dgm:cxn modelId="{98FC5AD1-994D-4058-952D-1EBFB7F9BD8F}" type="presOf" srcId="{B0FF7417-7098-4190-A711-4902937EC86F}" destId="{FF10CD35-1455-4EE7-8953-C46751A817EF}" srcOrd="0" destOrd="0" presId="urn:microsoft.com/office/officeart/2005/8/layout/orgChart1"/>
    <dgm:cxn modelId="{F2EB2F01-51DD-4AC8-A942-FE3EF1A93F7B}" type="presOf" srcId="{99D2AFB7-CFBD-454B-B5B7-D6AF1DA84B78}" destId="{1C5DA688-50D0-45EC-A1E1-DBC66C1D8128}" srcOrd="1" destOrd="0" presId="urn:microsoft.com/office/officeart/2005/8/layout/orgChart1"/>
    <dgm:cxn modelId="{8393E4EF-C409-4417-B391-4A9B038C2AAD}" type="presOf" srcId="{4C6B598F-72C5-4AE8-96FC-FF6D2345C585}" destId="{959004D0-984A-49B3-B880-126D93EADC98}" srcOrd="0" destOrd="0" presId="urn:microsoft.com/office/officeart/2005/8/layout/orgChart1"/>
    <dgm:cxn modelId="{72A95B0B-7232-45B1-B8A5-AA45B2797417}" type="presOf" srcId="{D55A72C7-2B93-48FD-A6FE-FC42D209F038}" destId="{E26FBDC5-5706-4C73-A65D-028E332E24D9}" srcOrd="0" destOrd="0" presId="urn:microsoft.com/office/officeart/2005/8/layout/orgChart1"/>
    <dgm:cxn modelId="{FCE0C7F4-CE46-4982-9062-3E493EDF626A}" type="presOf" srcId="{AFDEC8B1-B430-4FF8-B63C-2E074E6B9DB9}" destId="{879E596F-0763-4CEB-B1FC-932747802A2D}" srcOrd="0" destOrd="0" presId="urn:microsoft.com/office/officeart/2005/8/layout/orgChart1"/>
    <dgm:cxn modelId="{376E519C-7660-4467-AD6B-74C3F0E44D6C}" type="presOf" srcId="{D55A72C7-2B93-48FD-A6FE-FC42D209F038}" destId="{B73C0AFE-64E8-4357-91E1-E9D4FB518D13}" srcOrd="1" destOrd="0" presId="urn:microsoft.com/office/officeart/2005/8/layout/orgChart1"/>
    <dgm:cxn modelId="{01E9839A-0E35-4C0B-803F-53594D66F701}" type="presOf" srcId="{D9D669BC-0368-4E15-9B83-FE99566CC56A}" destId="{D39ED365-AEFF-403B-A019-93475020446D}" srcOrd="0" destOrd="0" presId="urn:microsoft.com/office/officeart/2005/8/layout/orgChart1"/>
    <dgm:cxn modelId="{671637D3-6DD7-4200-86E1-E95450E4B5BB}" type="presOf" srcId="{99D2AFB7-CFBD-454B-B5B7-D6AF1DA84B78}" destId="{A2705D6A-A4F5-493C-9EF7-BB601F6CF20B}" srcOrd="0" destOrd="0" presId="urn:microsoft.com/office/officeart/2005/8/layout/orgChart1"/>
    <dgm:cxn modelId="{D7A0589E-394A-4233-91EC-CD2434BE855E}" srcId="{99D2AFB7-CFBD-454B-B5B7-D6AF1DA84B78}" destId="{B0FF7417-7098-4190-A711-4902937EC86F}" srcOrd="2" destOrd="0" parTransId="{3FAD33C8-E4DE-457F-9577-5B70B09899CD}" sibTransId="{2C06F528-1473-414B-9CFB-FBB7799034C1}"/>
    <dgm:cxn modelId="{AA01385C-53BC-418B-AA6B-54A923F18CE5}" type="presOf" srcId="{60236D06-4E7F-4227-8E10-B8EBB5B30BE7}" destId="{49480C95-442F-4AFC-B3FF-1F0AF81C9CB5}" srcOrd="0" destOrd="0" presId="urn:microsoft.com/office/officeart/2005/8/layout/orgChart1"/>
    <dgm:cxn modelId="{20B0F1FC-E866-4EB8-8AD5-8ADA5A3E5C99}" srcId="{D9D669BC-0368-4E15-9B83-FE99566CC56A}" destId="{99D2AFB7-CFBD-454B-B5B7-D6AF1DA84B78}" srcOrd="0" destOrd="0" parTransId="{B6E3B134-DED2-4FC2-BBE1-A44F9D8060BB}" sibTransId="{AA8F63A9-11AB-4592-A225-88E042664267}"/>
    <dgm:cxn modelId="{1D0357C7-1E9F-475E-BD05-4C741DB58225}" type="presOf" srcId="{B0FF7417-7098-4190-A711-4902937EC86F}" destId="{C4704FD8-9BBC-4927-A84F-BD8E6EDB1FF2}" srcOrd="1" destOrd="0" presId="urn:microsoft.com/office/officeart/2005/8/layout/orgChart1"/>
    <dgm:cxn modelId="{AF847CFF-B2CE-4E1D-8257-56E9587F0BFD}" type="presOf" srcId="{3FAD33C8-E4DE-457F-9577-5B70B09899CD}" destId="{AEEBE6AD-DD4D-4441-BE65-98B05EF1AE87}" srcOrd="0" destOrd="0" presId="urn:microsoft.com/office/officeart/2005/8/layout/orgChart1"/>
    <dgm:cxn modelId="{D70C3A8F-29A4-4690-A623-9ADCB57D3909}" type="presOf" srcId="{4C6B598F-72C5-4AE8-96FC-FF6D2345C585}" destId="{B1B36DB2-5B27-4DDB-933F-99F368AA023E}" srcOrd="1" destOrd="0" presId="urn:microsoft.com/office/officeart/2005/8/layout/orgChart1"/>
    <dgm:cxn modelId="{173CE477-0A98-48D4-97FA-73694DD484F0}" srcId="{99D2AFB7-CFBD-454B-B5B7-D6AF1DA84B78}" destId="{4C6B598F-72C5-4AE8-96FC-FF6D2345C585}" srcOrd="0" destOrd="0" parTransId="{AFDEC8B1-B430-4FF8-B63C-2E074E6B9DB9}" sibTransId="{217A3206-7F3F-42D9-9155-8AAE7A5F86E1}"/>
    <dgm:cxn modelId="{F60A7AC5-B9C5-40B0-885F-C727D05EC856}" srcId="{99D2AFB7-CFBD-454B-B5B7-D6AF1DA84B78}" destId="{D55A72C7-2B93-48FD-A6FE-FC42D209F038}" srcOrd="1" destOrd="0" parTransId="{60236D06-4E7F-4227-8E10-B8EBB5B30BE7}" sibTransId="{D19CB6B7-911A-4095-B896-F3BEDB4C31CC}"/>
    <dgm:cxn modelId="{21246D6B-F6F8-4D2A-97EC-30634C86AD94}" type="presParOf" srcId="{D39ED365-AEFF-403B-A019-93475020446D}" destId="{310BE5BA-B722-4F21-BF45-B61492849937}" srcOrd="0" destOrd="0" presId="urn:microsoft.com/office/officeart/2005/8/layout/orgChart1"/>
    <dgm:cxn modelId="{3668C4E3-A00D-4BF4-BDB6-3053C5AADD64}" type="presParOf" srcId="{310BE5BA-B722-4F21-BF45-B61492849937}" destId="{2048284D-B903-4D09-AEE0-C169BAADE3F1}" srcOrd="0" destOrd="0" presId="urn:microsoft.com/office/officeart/2005/8/layout/orgChart1"/>
    <dgm:cxn modelId="{98EFE34E-6851-49C8-A48A-4E4D74D9105F}" type="presParOf" srcId="{2048284D-B903-4D09-AEE0-C169BAADE3F1}" destId="{A2705D6A-A4F5-493C-9EF7-BB601F6CF20B}" srcOrd="0" destOrd="0" presId="urn:microsoft.com/office/officeart/2005/8/layout/orgChart1"/>
    <dgm:cxn modelId="{78123B99-29FA-4BD5-B362-BE59BB67647F}" type="presParOf" srcId="{2048284D-B903-4D09-AEE0-C169BAADE3F1}" destId="{1C5DA688-50D0-45EC-A1E1-DBC66C1D8128}" srcOrd="1" destOrd="0" presId="urn:microsoft.com/office/officeart/2005/8/layout/orgChart1"/>
    <dgm:cxn modelId="{5E8363F6-2144-42E4-9763-484FEE29A187}" type="presParOf" srcId="{310BE5BA-B722-4F21-BF45-B61492849937}" destId="{3BCB5CD1-6D4F-4B7A-81E9-B8E32511AEF0}" srcOrd="1" destOrd="0" presId="urn:microsoft.com/office/officeart/2005/8/layout/orgChart1"/>
    <dgm:cxn modelId="{00EDBE97-40B4-4AD4-BD64-E902732CADDF}" type="presParOf" srcId="{3BCB5CD1-6D4F-4B7A-81E9-B8E32511AEF0}" destId="{879E596F-0763-4CEB-B1FC-932747802A2D}" srcOrd="0" destOrd="0" presId="urn:microsoft.com/office/officeart/2005/8/layout/orgChart1"/>
    <dgm:cxn modelId="{1F36B03B-8057-443E-B7E4-81026CE89007}" type="presParOf" srcId="{3BCB5CD1-6D4F-4B7A-81E9-B8E32511AEF0}" destId="{F092D49A-886C-4D11-B934-040E946CABC8}" srcOrd="1" destOrd="0" presId="urn:microsoft.com/office/officeart/2005/8/layout/orgChart1"/>
    <dgm:cxn modelId="{02079841-87C7-416A-9022-86EC379CDCC5}" type="presParOf" srcId="{F092D49A-886C-4D11-B934-040E946CABC8}" destId="{D22570D4-3D65-4706-823E-8F085D1E8EB7}" srcOrd="0" destOrd="0" presId="urn:microsoft.com/office/officeart/2005/8/layout/orgChart1"/>
    <dgm:cxn modelId="{06059E4A-B366-40BD-A6D3-31ECB0C80B3E}" type="presParOf" srcId="{D22570D4-3D65-4706-823E-8F085D1E8EB7}" destId="{959004D0-984A-49B3-B880-126D93EADC98}" srcOrd="0" destOrd="0" presId="urn:microsoft.com/office/officeart/2005/8/layout/orgChart1"/>
    <dgm:cxn modelId="{00AF21CB-BEF3-4300-BC62-B9B130B5AF2A}" type="presParOf" srcId="{D22570D4-3D65-4706-823E-8F085D1E8EB7}" destId="{B1B36DB2-5B27-4DDB-933F-99F368AA023E}" srcOrd="1" destOrd="0" presId="urn:microsoft.com/office/officeart/2005/8/layout/orgChart1"/>
    <dgm:cxn modelId="{3CA10F86-2F21-42FE-A494-62CF671ED11B}" type="presParOf" srcId="{F092D49A-886C-4D11-B934-040E946CABC8}" destId="{9B5B68AF-9348-4A39-B0FC-2C3B7BA939FF}" srcOrd="1" destOrd="0" presId="urn:microsoft.com/office/officeart/2005/8/layout/orgChart1"/>
    <dgm:cxn modelId="{2D916BCF-C5F9-4DCF-BBE8-70FFD4DC7B3E}" type="presParOf" srcId="{F092D49A-886C-4D11-B934-040E946CABC8}" destId="{C9F9A861-3650-4307-82BF-BC61B2F659E9}" srcOrd="2" destOrd="0" presId="urn:microsoft.com/office/officeart/2005/8/layout/orgChart1"/>
    <dgm:cxn modelId="{0926C046-A709-453A-8689-B29916AB8D65}" type="presParOf" srcId="{3BCB5CD1-6D4F-4B7A-81E9-B8E32511AEF0}" destId="{49480C95-442F-4AFC-B3FF-1F0AF81C9CB5}" srcOrd="2" destOrd="0" presId="urn:microsoft.com/office/officeart/2005/8/layout/orgChart1"/>
    <dgm:cxn modelId="{19DC41C9-63A9-464A-8E41-3D9FA4369843}" type="presParOf" srcId="{3BCB5CD1-6D4F-4B7A-81E9-B8E32511AEF0}" destId="{30A91535-8131-48F4-A5B2-2957B60AF86C}" srcOrd="3" destOrd="0" presId="urn:microsoft.com/office/officeart/2005/8/layout/orgChart1"/>
    <dgm:cxn modelId="{1540C8F1-A2F2-4BBC-BC75-250A625AE1FC}" type="presParOf" srcId="{30A91535-8131-48F4-A5B2-2957B60AF86C}" destId="{427EDC72-3645-41CE-96D8-B9F405F4FF88}" srcOrd="0" destOrd="0" presId="urn:microsoft.com/office/officeart/2005/8/layout/orgChart1"/>
    <dgm:cxn modelId="{1A40CA5B-AD0D-450E-8E7A-A833F2C6095B}" type="presParOf" srcId="{427EDC72-3645-41CE-96D8-B9F405F4FF88}" destId="{E26FBDC5-5706-4C73-A65D-028E332E24D9}" srcOrd="0" destOrd="0" presId="urn:microsoft.com/office/officeart/2005/8/layout/orgChart1"/>
    <dgm:cxn modelId="{46015BE6-95C6-4B60-BCA9-D1D43F78CE22}" type="presParOf" srcId="{427EDC72-3645-41CE-96D8-B9F405F4FF88}" destId="{B73C0AFE-64E8-4357-91E1-E9D4FB518D13}" srcOrd="1" destOrd="0" presId="urn:microsoft.com/office/officeart/2005/8/layout/orgChart1"/>
    <dgm:cxn modelId="{9986CCF5-D18C-425E-9042-0E19516F4E2D}" type="presParOf" srcId="{30A91535-8131-48F4-A5B2-2957B60AF86C}" destId="{C6E7CF3E-07C5-456B-8336-7B1A111E868E}" srcOrd="1" destOrd="0" presId="urn:microsoft.com/office/officeart/2005/8/layout/orgChart1"/>
    <dgm:cxn modelId="{587D8F50-96AC-48FD-8F76-F30E11CABA81}" type="presParOf" srcId="{30A91535-8131-48F4-A5B2-2957B60AF86C}" destId="{583B3604-FF25-408A-94C6-71990E476CEC}" srcOrd="2" destOrd="0" presId="urn:microsoft.com/office/officeart/2005/8/layout/orgChart1"/>
    <dgm:cxn modelId="{0DD54C86-6B13-4063-BBF6-F42EAFF001B9}" type="presParOf" srcId="{3BCB5CD1-6D4F-4B7A-81E9-B8E32511AEF0}" destId="{AEEBE6AD-DD4D-4441-BE65-98B05EF1AE87}" srcOrd="4" destOrd="0" presId="urn:microsoft.com/office/officeart/2005/8/layout/orgChart1"/>
    <dgm:cxn modelId="{FC85E9DB-8AB7-4231-AA57-0A93969F18A7}" type="presParOf" srcId="{3BCB5CD1-6D4F-4B7A-81E9-B8E32511AEF0}" destId="{771F7251-4E4F-4D84-A42C-4F5B8A052A71}" srcOrd="5" destOrd="0" presId="urn:microsoft.com/office/officeart/2005/8/layout/orgChart1"/>
    <dgm:cxn modelId="{E05FBDE4-FCB6-418E-9650-319550A1B885}" type="presParOf" srcId="{771F7251-4E4F-4D84-A42C-4F5B8A052A71}" destId="{A1748F86-2D26-47AF-BCB3-FB6774A7FEB3}" srcOrd="0" destOrd="0" presId="urn:microsoft.com/office/officeart/2005/8/layout/orgChart1"/>
    <dgm:cxn modelId="{569C8347-CAAB-4E55-8987-DC52FFBFAEEB}" type="presParOf" srcId="{A1748F86-2D26-47AF-BCB3-FB6774A7FEB3}" destId="{FF10CD35-1455-4EE7-8953-C46751A817EF}" srcOrd="0" destOrd="0" presId="urn:microsoft.com/office/officeart/2005/8/layout/orgChart1"/>
    <dgm:cxn modelId="{C8240904-6149-42F8-9F6C-DA6385459076}" type="presParOf" srcId="{A1748F86-2D26-47AF-BCB3-FB6774A7FEB3}" destId="{C4704FD8-9BBC-4927-A84F-BD8E6EDB1FF2}" srcOrd="1" destOrd="0" presId="urn:microsoft.com/office/officeart/2005/8/layout/orgChart1"/>
    <dgm:cxn modelId="{295002C8-E798-437A-BFA6-A7FDA94CE1E9}" type="presParOf" srcId="{771F7251-4E4F-4D84-A42C-4F5B8A052A71}" destId="{90767B67-A946-42C6-9F8C-0B9FF964CD5A}" srcOrd="1" destOrd="0" presId="urn:microsoft.com/office/officeart/2005/8/layout/orgChart1"/>
    <dgm:cxn modelId="{31049E04-A333-4CE3-897B-E7D3AD00E00A}" type="presParOf" srcId="{771F7251-4E4F-4D84-A42C-4F5B8A052A71}" destId="{F2C51242-6CD1-4F94-B238-9C50D9E6A85D}" srcOrd="2" destOrd="0" presId="urn:microsoft.com/office/officeart/2005/8/layout/orgChart1"/>
    <dgm:cxn modelId="{D00DBA6F-C45E-4437-81D1-AFC7CD7FEF23}" type="presParOf" srcId="{310BE5BA-B722-4F21-BF45-B61492849937}" destId="{BBA3139F-81EA-4871-B32F-10DFA7EA45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9C1C8F8-DF68-4700-A4F2-13C5B5DA1313}" type="datetimeFigureOut">
              <a:rPr lang="en-US"/>
              <a:pPr>
                <a:defRPr/>
              </a:pPr>
              <a:t>12/20/2015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C0E31D-F685-444D-8EF8-68A6EEE4B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37411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CEC081D2-24AE-4D59-AEAD-BB9B482DB010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Вводные заметки.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9948AAFE-0894-44EF-AE0C-D58C90CC5F7A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2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Задачи курса, ожидаемые результаты и навыки, которые должны быть получены в ходе обучения.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D3F6DC86-A2AE-4AB5-901B-1247E367B516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3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solidFill>
                  <a:srgbClr val="00000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Заключение по итогам курса, лекции и т. д. 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Pct val="100000"/>
            </a:pPr>
            <a:fld id="{61E4D6A6-06DB-481A-AF35-756887B63B73}" type="slidenum">
              <a:rPr lang="ru-RU">
                <a:solidFill>
                  <a:srgbClr val="000000"/>
                </a:solidFill>
                <a:latin typeface="Calibri" pitchFamily="34" charset="0"/>
                <a:ea typeface="Tw Cen MT" pitchFamily="34" charset="0"/>
                <a:cs typeface="Tw Cen MT" pitchFamily="34" charset="0"/>
                <a:sym typeface="Tw Cen MT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16</a:t>
            </a:fld>
            <a:endParaRPr lang="ru-RU">
              <a:solidFill>
                <a:srgbClr val="000000"/>
              </a:solidFill>
              <a:latin typeface="Calibri" pitchFamily="34" charset="0"/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C730A6F-D859-4599-BD85-D3B46B9E3960}" type="datetime8">
              <a:rPr lang="en-US"/>
              <a:pPr>
                <a:defRPr/>
              </a:pPr>
              <a:t>12/20/2015 12:45 PM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AA399C3-E61C-4EAA-82EE-7C6930347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785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35A89-AD26-4637-A55C-4AF51946829B}" type="datetime8">
              <a:rPr lang="en-US"/>
              <a:pPr>
                <a:defRPr/>
              </a:pPr>
              <a:t>12/20/2015 12:45 PM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33856-77BD-4DB3-850E-42DDFBFA6150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02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5B3EF-4939-4BA6-9F76-BE18DC201107}" type="datetime8">
              <a:rPr lang="en-US"/>
              <a:pPr>
                <a:defRPr/>
              </a:pPr>
              <a:t>12/20/2015 12:45 PM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37525-C99F-45F8-BCD6-A23BD19FDB20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659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8D9A4-377A-48FB-8B6E-708277834682}" type="datetime8">
              <a:rPr lang="en-US"/>
              <a:pPr>
                <a:defRPr/>
              </a:pPr>
              <a:t>12/20/2015 12:45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AF31E5-90FB-4748-AA02-1832F863A6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6680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3A28F-7BAA-4979-ACB2-657B9A16C0E9}" type="datetime8">
              <a:rPr lang="en-US"/>
              <a:pPr>
                <a:defRPr/>
              </a:pPr>
              <a:t>12/20/2015 12:45 PM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50DC4B-AFC8-4C8B-B50E-63C74BE0A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107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B3796AD-1FBE-4746-A9D1-51006446B9BB}" type="datetime8">
              <a:rPr lang="en-US"/>
              <a:pPr>
                <a:defRPr/>
              </a:pPr>
              <a:t>12/20/2015 12:45 PM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487E39-B90D-4E7F-B007-87E5A9D9B0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235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F580E6-9B90-4C5A-B742-66F832680966}" type="datetime8">
              <a:rPr lang="en-US"/>
              <a:pPr>
                <a:defRPr/>
              </a:pPr>
              <a:t>12/20/2015 12:45 PM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7A1EBF-F951-486B-8D2A-E5BBF0A73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871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415B6-2866-4988-A375-DA3B30A24652}" type="datetime8">
              <a:rPr lang="en-US"/>
              <a:pPr>
                <a:defRPr/>
              </a:pPr>
              <a:t>12/20/2015 12:45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3D9562-C15B-401A-B5E8-98285CADB8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984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9598E-51C8-4EBF-99E4-7E9D97DDB595}" type="datetime8">
              <a:rPr lang="en-US"/>
              <a:pPr>
                <a:defRPr/>
              </a:pPr>
              <a:t>12/20/2015 12:45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BBA06C2-5B02-4996-B425-1E9A29B4DF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225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F15A4-847C-42D9-B435-FB8430E09AE8}" type="datetime8">
              <a:rPr lang="en-US"/>
              <a:pPr>
                <a:defRPr/>
              </a:pPr>
              <a:t>12/20/2015 12:45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54E2B62-9A4C-4BED-83A9-83BB3C224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824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243932-47F8-4FA8-A300-43F4C0F567B1}" type="datetime8">
              <a:rPr lang="en-US"/>
              <a:pPr>
                <a:defRPr/>
              </a:pPr>
              <a:t>12/20/2015 12:45 PM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5AEC403-95ED-4CB3-A050-A071737CA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197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949DFD-C07A-4E74-B3AF-1050F0791C74}" type="datetime8">
              <a:rPr lang="en-US"/>
              <a:pPr>
                <a:defRPr/>
              </a:pPr>
              <a:t>12/20/2015 12:45 PM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489A17-E658-43C5-B831-F2760E47AF23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286000" y="4087907"/>
            <a:ext cx="6477000" cy="1362635"/>
          </a:xfrm>
        </p:spPr>
        <p:txBody>
          <a:bodyPr>
            <a:noAutofit/>
          </a:bodyPr>
          <a:lstStyle/>
          <a:p>
            <a:r>
              <a:rPr lang="ru-RU" sz="4800" cap="none" dirty="0" smtClean="0">
                <a:solidFill>
                  <a:srgbClr val="00B05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Тема:</a:t>
            </a:r>
            <a:br>
              <a:rPr lang="ru-RU" sz="4800" cap="none" dirty="0" smtClean="0">
                <a:solidFill>
                  <a:srgbClr val="00B05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</a:br>
            <a:r>
              <a:rPr lang="ru-RU" sz="4800" cap="none" dirty="0" smtClean="0">
                <a:solidFill>
                  <a:srgbClr val="00B05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 «Формирование ИКТ компетенций на уроках русского языка и литературы»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5260462"/>
            <a:ext cx="6705600" cy="119412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713"/>
              </a:spcBef>
              <a:buClrTx/>
              <a:buFont typeface="Tw Cen MT" pitchFamily="34" charset="0"/>
              <a:buNone/>
            </a:pPr>
            <a:endParaRPr lang="ru-RU" sz="1800" dirty="0" smtClean="0">
              <a:ea typeface="Tw Cen MT" pitchFamily="34" charset="0"/>
              <a:cs typeface="Tw Cen MT" pitchFamily="34" charset="0"/>
              <a:sym typeface="Tw Cen MT" pitchFamily="34" charset="0"/>
            </a:endParaRPr>
          </a:p>
          <a:p>
            <a:pPr>
              <a:lnSpc>
                <a:spcPct val="80000"/>
              </a:lnSpc>
              <a:spcBef>
                <a:spcPts val="713"/>
              </a:spcBef>
              <a:buClrTx/>
            </a:pPr>
            <a:r>
              <a:rPr lang="ru-RU" sz="1800" dirty="0" smtClean="0">
                <a:ea typeface="Tw Cen MT" pitchFamily="34" charset="0"/>
                <a:cs typeface="Tw Cen MT" pitchFamily="34" charset="0"/>
                <a:sym typeface="Tw Cen MT" pitchFamily="34" charset="0"/>
              </a:rPr>
              <a:t>                Учитель русского языка и литературы  Лисичкина О.И. </a:t>
            </a:r>
          </a:p>
          <a:p>
            <a:pPr>
              <a:lnSpc>
                <a:spcPct val="80000"/>
              </a:lnSpc>
              <a:spcBef>
                <a:spcPts val="713"/>
              </a:spcBef>
              <a:buClrTx/>
              <a:buFont typeface="Tw Cen MT" pitchFamily="34" charset="0"/>
              <a:buNone/>
            </a:pPr>
            <a:r>
              <a:rPr lang="ru-RU" sz="1800" dirty="0" smtClean="0">
                <a:ea typeface="Tw Cen MT" pitchFamily="34" charset="0"/>
                <a:cs typeface="Tw Cen MT" pitchFamily="34" charset="0"/>
                <a:sym typeface="Tw Cen MT" pitchFamily="34" charset="0"/>
              </a:rPr>
              <a:t>                               ГБОУ СОШ ж.-д. ст. Звезда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718289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Обучающиеся станут более самостоятельными, уверенными, коммуникативными в приобретении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общеучебных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умений, навыков, а также опыта разнообразной деятельности, опыта познания и самопознания, растет интерес не только к предмету, но и к учению в целом.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отношения в рамках «учитель – ученик» станут более гармоничными, психологическая среда – комфортной,  преобладает эффективное (конструктивное) общение 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/>
        </p:nvGraphicFramePr>
        <p:xfrm>
          <a:off x="611560" y="476672"/>
          <a:ext cx="813690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Использование ИКТ на уроках русского языка и литературы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dirty="0" smtClean="0"/>
              <a:t>Дидактический материал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DVD</a:t>
            </a: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Электронные учебники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Поиск материала в Интернете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Чтение художественной литературы в электронном виде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Презентация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Создание проектов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Служебные части речи                                 Тест            10 класс       2 полугодие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1. Укажите правильный вариант написания НЕ-НИ в предложении:  </a:t>
            </a: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Как ни  старались китайцы сохранить тайны </a:t>
            </a:r>
            <a:r>
              <a:rPr lang="ru-RU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бумаговарения</a:t>
            </a: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их раскрыли.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А) ни (слитно),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Б) ни (раздельно),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В) не (раздельно),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Г) не (слитно),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Д) не (через дефис).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2. Укажите предложение, в котором есть отрицательная частица НИ.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А) Нельзя было (н..)почувствовать сурового великолепия северной природы.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Б) Скучен день до вечера, коли делать (н..)чего.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В) </a:t>
            </a:r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Олжас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сохранял спокойствие (н..)</a:t>
            </a:r>
            <a:r>
              <a:rPr lang="ru-RU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возмутимое</a:t>
            </a:r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Г) Я тебя (н..)кому в обиду (н..)дам.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Д) Как (н..)старался отец казаться спокойным, я заметил его волнение.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3. Укажите правильный вариант написания НЕ-НИ в предложении:  </a:t>
            </a:r>
            <a:r>
              <a:rPr lang="ru-RU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Покорно, как ребенок, он слез с коня и остановился (н..)жив (н..)мертв перед Тарасом.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А) не (через дефис),                                     Б) ни (раздельно),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В) ни (слитно),                                             Г) не (слитно),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Д) не (раздельно).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4. Слитно пишутся предлоги: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А) (в)продолжение занятий, (в)течение суток,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Б) (в)силу обстоятельств, (в)заключение выступления,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В) работать (в)течение года, (в)целях повышения урожайности,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Г) (в)следствие снегопада, (на)счет подписки,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Д) (по)причине засухи, (по)мере необходимости.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Подготовила ученица 9 класса ГБОУ СОШ Ж.-Д. ст. ЗВЕЗДА</a:t>
            </a:r>
            <a:br>
              <a:rPr lang="ru-RU" sz="2400" b="1" dirty="0" smtClean="0"/>
            </a:br>
            <a:r>
              <a:rPr lang="ru-RU" sz="2400" b="1" dirty="0" err="1" smtClean="0"/>
              <a:t>Кофанова</a:t>
            </a:r>
            <a:r>
              <a:rPr lang="ru-RU" sz="2400" b="1" dirty="0" smtClean="0"/>
              <a:t> Валя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b="1" dirty="0" smtClean="0"/>
              <a:t>              Презентация</a:t>
            </a:r>
          </a:p>
          <a:p>
            <a:pPr>
              <a:buNone/>
            </a:pPr>
            <a:r>
              <a:rPr lang="ru-RU" sz="4000" b="1" dirty="0" smtClean="0"/>
              <a:t>    по литературе на тему:</a:t>
            </a:r>
          </a:p>
          <a:p>
            <a:pPr>
              <a:buNone/>
            </a:pPr>
            <a:r>
              <a:rPr lang="ru-RU" sz="4000" b="1" dirty="0" smtClean="0"/>
              <a:t>    «Жизнь и творчество</a:t>
            </a:r>
          </a:p>
          <a:p>
            <a:pPr>
              <a:buNone/>
            </a:pPr>
            <a:r>
              <a:rPr lang="ru-RU" sz="4000" b="1" dirty="0" smtClean="0"/>
              <a:t>                 И.А. Бунина»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066800" y="273050"/>
            <a:ext cx="8077200" cy="869950"/>
          </a:xfrm>
        </p:spPr>
        <p:txBody>
          <a:bodyPr/>
          <a:lstStyle/>
          <a:p>
            <a:r>
              <a:rPr lang="ru-RU" sz="2800" dirty="0" smtClean="0"/>
              <a:t>М. Джалиль «Варварство»</a:t>
            </a:r>
            <a:br>
              <a:rPr lang="ru-RU" sz="2800" dirty="0" smtClean="0"/>
            </a:br>
            <a:r>
              <a:rPr lang="ru-RU" sz="2800" dirty="0" smtClean="0"/>
              <a:t>Презентация </a:t>
            </a:r>
            <a:r>
              <a:rPr lang="ru-RU" sz="2800" dirty="0" err="1" smtClean="0"/>
              <a:t>Межевцовой</a:t>
            </a:r>
            <a:r>
              <a:rPr lang="ru-RU" sz="2800" dirty="0" smtClean="0"/>
              <a:t> </a:t>
            </a:r>
            <a:r>
              <a:rPr lang="ru-RU" sz="2800" dirty="0" err="1" smtClean="0"/>
              <a:t>Анжелики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 (1-е место в районе)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2743200" y="1752600"/>
            <a:ext cx="6400800" cy="44196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3" descr="1228129364_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17168" y="1772816"/>
            <a:ext cx="8675312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>
              <a:buSzPct val="100000"/>
            </a:pPr>
            <a:r>
              <a:rPr lang="ru-RU" b="1" dirty="0" smtClean="0">
                <a:solidFill>
                  <a:srgbClr val="00B05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Заключение</a:t>
            </a:r>
          </a:p>
        </p:txBody>
      </p:sp>
      <p:sp>
        <p:nvSpPr>
          <p:cNvPr id="21507" name="Rectangle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7" cy="4925144"/>
          </a:xfrm>
        </p:spPr>
        <p:txBody>
          <a:bodyPr/>
          <a:lstStyle/>
          <a:p>
            <a:r>
              <a:rPr lang="ru-RU" dirty="0" smtClean="0"/>
              <a:t>Возможности ИКТ технологий велики, так как раскрывают новые возможности и для ученика и для учителя. Благодаря этой технологии центральное место в системе “учитель – ученик” занимает обучающийся, который выполняет задание в тот отрезок времени и с той степенью понимания, осмысления и запоминания, которая соответствует его индивидуальным возможностям.</a:t>
            </a:r>
          </a:p>
          <a:p>
            <a:r>
              <a:rPr lang="ru-RU" dirty="0" smtClean="0"/>
              <a:t>      Мотивация обучения повышает интерес к предмету, занятость каждого ученика исключает нарушения дисциплины.</a:t>
            </a:r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spcBef>
                <a:spcPts val="713"/>
              </a:spcBef>
              <a:buClr>
                <a:srgbClr val="F3A447"/>
              </a:buClr>
              <a:buNone/>
            </a:pPr>
            <a:endParaRPr lang="ru-RU" dirty="0" smtClean="0">
              <a:solidFill>
                <a:srgbClr val="000000"/>
              </a:solidFill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SzPct val="100000"/>
            </a:pPr>
            <a:r>
              <a:rPr lang="ru-RU" sz="4000" dirty="0" smtClean="0">
                <a:solidFill>
                  <a:srgbClr val="00B050"/>
                </a:solidFill>
              </a:rPr>
              <a:t>обобщение педагогического опыта </a:t>
            </a:r>
            <a:endParaRPr lang="ru-RU" sz="4000" dirty="0" smtClean="0">
              <a:solidFill>
                <a:srgbClr val="00B050"/>
              </a:solidFill>
              <a:ea typeface="Tw Cen MT" pitchFamily="34" charset="0"/>
              <a:cs typeface="Tw Cen MT" pitchFamily="34" charset="0"/>
              <a:sym typeface="Tw Cen MT" pitchFamily="34" charset="0"/>
            </a:endParaRP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Целевая аудитория:</a:t>
            </a:r>
          </a:p>
          <a:p>
            <a:r>
              <a:rPr lang="ru-RU" dirty="0" smtClean="0"/>
              <a:t> дети, особенности которых можно охарактеризовать как средне- статистические.</a:t>
            </a:r>
          </a:p>
          <a:p>
            <a:r>
              <a:rPr lang="ru-RU" dirty="0" smtClean="0"/>
              <a:t>Место реализации –</a:t>
            </a:r>
          </a:p>
          <a:p>
            <a:r>
              <a:rPr lang="ru-RU" dirty="0" smtClean="0"/>
              <a:t>  ГБОУ СОШ ж.-д. ст. Звезда, </a:t>
            </a:r>
            <a:r>
              <a:rPr lang="ru-RU" dirty="0" err="1" smtClean="0"/>
              <a:t>Безенчукский</a:t>
            </a:r>
            <a:r>
              <a:rPr lang="ru-RU" dirty="0" smtClean="0"/>
              <a:t> район</a:t>
            </a:r>
          </a:p>
          <a:p>
            <a:pPr>
              <a:spcBef>
                <a:spcPts val="713"/>
              </a:spcBef>
              <a:buClr>
                <a:srgbClr val="F3A447"/>
              </a:buClr>
              <a:buFont typeface="Wingdings" pitchFamily="2" charset="2"/>
              <a:buChar char="Ø"/>
            </a:pPr>
            <a:endParaRPr lang="ru-RU" dirty="0">
              <a:sym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53400" cy="990600"/>
          </a:xfrm>
        </p:spPr>
        <p:txBody>
          <a:bodyPr/>
          <a:lstStyle/>
          <a:p>
            <a:pPr>
              <a:buSzPct val="100000"/>
            </a:pPr>
            <a:r>
              <a:rPr lang="ru-RU" dirty="0" smtClean="0">
                <a:solidFill>
                  <a:srgbClr val="00B050"/>
                </a:solidFill>
                <a:ea typeface="Tw Cen MT" pitchFamily="34" charset="0"/>
                <a:cs typeface="Tw Cen MT" pitchFamily="34" charset="0"/>
                <a:sym typeface="Tw Cen MT" pitchFamily="34" charset="0"/>
              </a:rPr>
              <a:t>Актуальность</a:t>
            </a:r>
          </a:p>
        </p:txBody>
      </p:sp>
      <p:sp>
        <p:nvSpPr>
          <p:cNvPr id="16387" name="Rectangle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153400" cy="4495800"/>
          </a:xfrm>
        </p:spPr>
        <p:txBody>
          <a:bodyPr/>
          <a:lstStyle/>
          <a:p>
            <a:pPr>
              <a:spcBef>
                <a:spcPts val="713"/>
              </a:spcBef>
              <a:buClr>
                <a:srgbClr val="F3A447"/>
              </a:buClr>
              <a:buNone/>
            </a:pPr>
            <a:r>
              <a:rPr lang="ru-RU" dirty="0" smtClean="0"/>
              <a:t>Урок с использованием ИКТ – это нетрадиционно, наглядно, красочно, </a:t>
            </a:r>
            <a:r>
              <a:rPr lang="ru-RU" dirty="0" err="1" smtClean="0"/>
              <a:t>креативно</a:t>
            </a:r>
            <a:r>
              <a:rPr lang="ru-RU" dirty="0" smtClean="0"/>
              <a:t>, информативно, интересно, интерактивно, экономит время учителя и ученика, позволяет ученику работать в своём темпе, позволяет учителю работать с учеником дифференцированно и индивидуально, дает возможность оперативно проконтролировать и оценить результаты обучения. </a:t>
            </a:r>
          </a:p>
          <a:p>
            <a:pPr>
              <a:spcBef>
                <a:spcPts val="713"/>
              </a:spcBef>
              <a:buClr>
                <a:srgbClr val="F3A447"/>
              </a:buClr>
              <a:buNone/>
            </a:pPr>
            <a:endParaRPr lang="ru-RU" dirty="0">
              <a:sym typeface="Tw Cen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Модернизация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российского образования существенно меняет подходы к определению его содержания. Сегодня представляется важным не только его понятийно - </a:t>
            </a:r>
            <a:r>
              <a:rPr lang="ru-RU" dirty="0" err="1" smtClean="0"/>
              <a:t>фактологическое</a:t>
            </a:r>
            <a:r>
              <a:rPr lang="ru-RU" dirty="0" smtClean="0"/>
              <a:t> обновление, но и практико-ориентированная направленность. По мнению ряда отечественных ученых (В. П. Беспалько, И. А. Зимняя, О. Е. Лебедев, А. А. </a:t>
            </a:r>
            <a:r>
              <a:rPr lang="ru-RU" dirty="0" err="1" smtClean="0"/>
              <a:t>Пинский</a:t>
            </a:r>
            <a:r>
              <a:rPr lang="ru-RU" dirty="0" smtClean="0"/>
              <a:t>, А. В. Хуторской, С. Е. Шишов и др.), смысл современного образования состоит в формировании у обучающихся ключевых компетенций.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Анкетирование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80 % учащихся отмечают, что уроки с применением компьютера намного интереснее;  </a:t>
            </a:r>
          </a:p>
          <a:p>
            <a:r>
              <a:rPr lang="ru-RU" dirty="0" smtClean="0"/>
              <a:t>51% считают, что ИКТ помогает лучше усвоить материал;</a:t>
            </a:r>
          </a:p>
          <a:p>
            <a:r>
              <a:rPr lang="ru-RU" dirty="0" smtClean="0"/>
              <a:t>62% опрошенных привлекает возможность проявить творчество в подготовке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презентаций;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Проблема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дети не всегда умеют самостоятельно выделить нужный материал, </a:t>
            </a:r>
          </a:p>
          <a:p>
            <a:r>
              <a:rPr lang="ru-RU" dirty="0" smtClean="0"/>
              <a:t>не могут публично излагать результаты своего труда.	</a:t>
            </a:r>
          </a:p>
          <a:p>
            <a:r>
              <a:rPr lang="ru-RU" dirty="0" smtClean="0"/>
              <a:t>Педагоги не предоставляют достаточного времени для работы с компьютером,</a:t>
            </a:r>
          </a:p>
          <a:p>
            <a:r>
              <a:rPr lang="ru-RU" dirty="0" smtClean="0"/>
              <a:t> не продумали систему индивидуальной работы.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Цели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 через применение ИКТ способствовать достижению основной цели модернизации образования – улучшению качества обучения, обеспечению гармоничного развития личности, ориентирующейся в информационном пространстве, приобщенной к информационно-коммуникационным возможностям современных технологий и обладающей информационной культурой, а также представить имеющийся опыт и выявить его результативность.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24136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Задачи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28800"/>
            <a:ext cx="8153400" cy="4896544"/>
          </a:xfrm>
        </p:spPr>
        <p:txBody>
          <a:bodyPr/>
          <a:lstStyle/>
          <a:p>
            <a:r>
              <a:rPr lang="ru-RU" sz="2400" dirty="0" smtClean="0"/>
              <a:t>использовать информационные -коммуникационные технологии в учебном процессе;</a:t>
            </a:r>
          </a:p>
          <a:p>
            <a:r>
              <a:rPr lang="ru-RU" sz="2400" dirty="0" smtClean="0"/>
              <a:t>сформировать у учащихся устойчивый интерес и стремление к самообразованию;</a:t>
            </a:r>
          </a:p>
          <a:p>
            <a:r>
              <a:rPr lang="ru-RU" sz="2400" dirty="0" smtClean="0"/>
              <a:t>формировать и развивать коммуникативную компетенцию;</a:t>
            </a:r>
          </a:p>
          <a:p>
            <a:r>
              <a:rPr lang="ru-RU" sz="2400" dirty="0" smtClean="0"/>
              <a:t>направить усилия на создание условий для формирования положительной мотивации к учению;</a:t>
            </a:r>
          </a:p>
          <a:p>
            <a:r>
              <a:rPr lang="ru-RU" sz="2400" dirty="0" smtClean="0"/>
              <a:t>дать ученикам знания, определяющие их свободный, осмысленный выбор жизненного пути.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Ожидаемые результаты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Применение  ИКТ технологий  на уроках  позволит: </a:t>
            </a:r>
          </a:p>
          <a:p>
            <a:r>
              <a:rPr lang="ru-RU" sz="3200" dirty="0" smtClean="0"/>
              <a:t>  - повысить уровень усвоение материала роста;</a:t>
            </a:r>
          </a:p>
          <a:p>
            <a:r>
              <a:rPr lang="ru-RU" sz="3200" dirty="0" smtClean="0"/>
              <a:t>   - пробуждает интерес школьников к изучаемому предмету;</a:t>
            </a:r>
          </a:p>
          <a:p>
            <a:r>
              <a:rPr lang="ru-RU" sz="3200" dirty="0" smtClean="0"/>
              <a:t>    - повысить их мотивацию  к уроку 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352480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5D50839-5819-4DC3-97AB-406CC58463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TS010352480</Template>
  <TotalTime>0</TotalTime>
  <Words>829</Words>
  <Application>Microsoft Office PowerPoint</Application>
  <PresentationFormat>Экран (4:3)</PresentationFormat>
  <Paragraphs>92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TS010352480</vt:lpstr>
      <vt:lpstr>Тема:  «Формирование ИКТ компетенций на уроках русского языка и литературы»</vt:lpstr>
      <vt:lpstr>обобщение педагогического опыта </vt:lpstr>
      <vt:lpstr>Актуальность</vt:lpstr>
      <vt:lpstr>Модернизация</vt:lpstr>
      <vt:lpstr>Анкетирование</vt:lpstr>
      <vt:lpstr>Проблема</vt:lpstr>
      <vt:lpstr>Цели</vt:lpstr>
      <vt:lpstr>Задачи</vt:lpstr>
      <vt:lpstr>Ожидаемые результаты</vt:lpstr>
      <vt:lpstr>Слайд 10</vt:lpstr>
      <vt:lpstr>Слайд 11</vt:lpstr>
      <vt:lpstr>Использование ИКТ на уроках русского языка и литературы</vt:lpstr>
      <vt:lpstr>Слайд 13</vt:lpstr>
      <vt:lpstr>Подготовила ученица 9 класса ГБОУ СОШ Ж.-Д. ст. ЗВЕЗДА Кофанова Валя</vt:lpstr>
      <vt:lpstr>М. Джалиль «Варварство» Презентация Межевцовой Анжелики   (1-е место в районе)</vt:lpstr>
      <vt:lpstr>Заключение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«Формирование ИКТ компетенций на уроках русского языка и литературы»</dc:title>
  <dc:creator/>
  <cp:lastModifiedBy/>
  <cp:revision>1</cp:revision>
  <dcterms:created xsi:type="dcterms:W3CDTF">2014-06-05T14:55:47Z</dcterms:created>
  <dcterms:modified xsi:type="dcterms:W3CDTF">2015-12-20T09:45:05Z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TC101671251049</vt:lpwstr>
  </property>
</Properties>
</file>