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61" r:id="rId4"/>
    <p:sldId id="264" r:id="rId5"/>
    <p:sldId id="266" r:id="rId6"/>
    <p:sldId id="273" r:id="rId7"/>
    <p:sldId id="269" r:id="rId8"/>
    <p:sldId id="282" r:id="rId9"/>
    <p:sldId id="26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A46DEB-A6B3-4154-ACD3-47AFC907FE52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03EDEC-BFD8-4956-8EE9-3A81B1060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BF3397-EB70-4528-8B8F-353BEB7FB030}" type="slidenum">
              <a:rPr lang="ru-RU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F0B9-0F32-4A7A-84B2-60FEEDF14C8B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00DB6-ECCB-4508-9D74-1D69A3F2C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B523B-7043-4586-85BD-E01A2A507FEB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F6098-D225-4DD6-8F07-F793F8596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6CBD6-3C67-4806-AADD-569209822B38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F485B-E0BF-4FCA-A2C4-ADDE45BE4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100B5-14AA-4EE4-9C9A-F9637239ACA1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2E231-69D1-49C7-A52D-2EEE120EF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920B-004A-48D7-97E0-424A7719644A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BFB1-299F-4505-975B-844439043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3ABA5-1B7B-4937-976D-1796D62F3D9A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4360-6B8C-41C0-A538-A310E3947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38407-EB90-4639-8EFA-4FC84A5C4DAA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84A72-7621-451C-85D1-98355E480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79D8B-C5D3-4CE5-A60B-45352056A32F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B9051-A293-4EFA-9D1B-6F3D95A71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CAC5F-B91C-4CCC-B7E1-5BBA0C4E84A8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BEFE-2151-4BE4-BD06-78D670D0C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1FB20-17FC-4BD5-8736-A4EC6B18A7AC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E99C2-1FB8-459B-8884-67A3EFB85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294AE-9947-4EB9-8640-B059F9E45FB3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398BB-E70C-4B4A-9B34-DC96D8681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E4FF48-D55A-4039-9F5E-57B6C7174DF4}" type="datetimeFigureOut">
              <a:rPr lang="ru-RU"/>
              <a:pPr>
                <a:defRPr/>
              </a:pPr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F9F6E3-0581-4B89-B8D8-5539CB4F6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1470025"/>
          </a:xfrm>
        </p:spPr>
        <p:txBody>
          <a:bodyPr/>
          <a:lstStyle/>
          <a:p>
            <a:r>
              <a:rPr lang="ru-RU" sz="6000" b="1" smtClean="0">
                <a:solidFill>
                  <a:srgbClr val="7030A0"/>
                </a:solidFill>
              </a:rPr>
              <a:t>Урок русского языка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2559050"/>
            <a:ext cx="6400800" cy="1752600"/>
          </a:xfrm>
        </p:spPr>
        <p:txBody>
          <a:bodyPr/>
          <a:lstStyle/>
          <a:p>
            <a:r>
              <a:rPr lang="ru-RU" sz="4400" b="1" smtClean="0">
                <a:solidFill>
                  <a:srgbClr val="0070C0"/>
                </a:solidFill>
              </a:rPr>
              <a:t>Что одному не под силу,</a:t>
            </a:r>
          </a:p>
          <a:p>
            <a:r>
              <a:rPr lang="ru-RU" sz="4400" b="1" smtClean="0">
                <a:solidFill>
                  <a:srgbClr val="0070C0"/>
                </a:solidFill>
              </a:rPr>
              <a:t>то легко коллективу.</a:t>
            </a:r>
          </a:p>
        </p:txBody>
      </p:sp>
      <p:pic>
        <p:nvPicPr>
          <p:cNvPr id="14340" name="Picture 3" descr="F:\документы\shkolnye_kartinki_41.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4625975"/>
            <a:ext cx="1584325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435975" cy="4032250"/>
          </a:xfrm>
        </p:spPr>
        <p:txBody>
          <a:bodyPr rtlCol="0">
            <a:normAutofit/>
          </a:bodyPr>
          <a:lstStyle/>
          <a:p>
            <a:pPr marL="13716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Прозвенел</a:t>
            </a:r>
            <a:r>
              <a:rPr lang="ru-RU" sz="4800" dirty="0" smtClean="0">
                <a:solidFill>
                  <a:srgbClr val="7030A0"/>
                </a:solidFill>
              </a:rPr>
              <a:t> </a:t>
            </a:r>
            <a:r>
              <a:rPr lang="ru-RU" sz="4800" dirty="0">
                <a:solidFill>
                  <a:srgbClr val="7030A0"/>
                </a:solidFill>
              </a:rPr>
              <a:t>звонок весёлый. </a:t>
            </a:r>
          </a:p>
          <a:p>
            <a:pPr marL="13716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dirty="0">
                <a:solidFill>
                  <a:srgbClr val="7030A0"/>
                </a:solidFill>
              </a:rPr>
              <a:t>Мы </a:t>
            </a:r>
            <a:r>
              <a:rPr lang="ru-RU" sz="4800" b="1" i="1" dirty="0">
                <a:solidFill>
                  <a:srgbClr val="C00000"/>
                </a:solidFill>
              </a:rPr>
              <a:t>начать</a:t>
            </a:r>
            <a:r>
              <a:rPr lang="ru-RU" sz="4800" dirty="0">
                <a:solidFill>
                  <a:srgbClr val="7030A0"/>
                </a:solidFill>
              </a:rPr>
              <a:t> урок готовы.      </a:t>
            </a:r>
          </a:p>
          <a:p>
            <a:pPr marL="13716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dirty="0">
                <a:solidFill>
                  <a:srgbClr val="7030A0"/>
                </a:solidFill>
              </a:rPr>
              <a:t>Готовы</a:t>
            </a:r>
            <a:r>
              <a:rPr lang="ru-RU" sz="4800" b="1" dirty="0">
                <a:solidFill>
                  <a:srgbClr val="7030A0"/>
                </a:solidFill>
              </a:rPr>
              <a:t> </a:t>
            </a:r>
            <a:r>
              <a:rPr lang="ru-RU" sz="4800" b="1" i="1" dirty="0">
                <a:solidFill>
                  <a:srgbClr val="C00000"/>
                </a:solidFill>
              </a:rPr>
              <a:t>слушать,</a:t>
            </a:r>
            <a:r>
              <a:rPr lang="ru-RU" sz="4800" b="1" dirty="0">
                <a:solidFill>
                  <a:srgbClr val="7030A0"/>
                </a:solidFill>
              </a:rPr>
              <a:t> </a:t>
            </a:r>
            <a:r>
              <a:rPr lang="ru-RU" sz="4800" b="1" i="1" dirty="0">
                <a:solidFill>
                  <a:srgbClr val="C00000"/>
                </a:solidFill>
              </a:rPr>
              <a:t>рассуждать</a:t>
            </a:r>
            <a:r>
              <a:rPr lang="ru-RU" sz="4800" dirty="0">
                <a:solidFill>
                  <a:srgbClr val="C00000"/>
                </a:solidFill>
              </a:rPr>
              <a:t> </a:t>
            </a:r>
            <a:r>
              <a:rPr lang="ru-RU" sz="4800" dirty="0">
                <a:solidFill>
                  <a:srgbClr val="7030A0"/>
                </a:solidFill>
              </a:rPr>
              <a:t>  и  друг другу </a:t>
            </a:r>
            <a:r>
              <a:rPr lang="ru-RU" sz="4800" b="1" i="1" dirty="0">
                <a:solidFill>
                  <a:srgbClr val="C00000"/>
                </a:solidFill>
              </a:rPr>
              <a:t>помогать</a:t>
            </a:r>
            <a:r>
              <a:rPr lang="ru-RU" sz="4800" i="1" dirty="0">
                <a:solidFill>
                  <a:srgbClr val="C00000"/>
                </a:solidFill>
              </a:rPr>
              <a:t>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dirty="0">
              <a:solidFill>
                <a:srgbClr val="7030A0"/>
              </a:solidFill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8613" y="395128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b="1" smtClean="0">
                <a:solidFill>
                  <a:srgbClr val="C00000"/>
                </a:solidFill>
              </a:rPr>
              <a:t>Глагол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333375"/>
            <a:ext cx="8075612" cy="57927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5400" b="1" smtClean="0"/>
              <a:t>1.Часть речи.</a:t>
            </a:r>
          </a:p>
          <a:p>
            <a:pPr marL="0" indent="0">
              <a:buFont typeface="Arial" charset="0"/>
              <a:buNone/>
            </a:pPr>
            <a:r>
              <a:rPr lang="ru-RU" sz="5400" b="1" smtClean="0"/>
              <a:t>2.Что делать? Что сделать?</a:t>
            </a:r>
          </a:p>
          <a:p>
            <a:pPr marL="0" indent="0">
              <a:buFont typeface="Arial" charset="0"/>
              <a:buNone/>
            </a:pPr>
            <a:r>
              <a:rPr lang="ru-RU" sz="5400" b="1" smtClean="0"/>
              <a:t>3.Действие предмета.</a:t>
            </a:r>
          </a:p>
          <a:p>
            <a:pPr marL="0" indent="0">
              <a:buFont typeface="Arial" charset="0"/>
              <a:buNone/>
            </a:pPr>
            <a:r>
              <a:rPr lang="ru-RU" sz="5400" b="1" smtClean="0"/>
              <a:t>4.Сказуемое.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88913"/>
            <a:ext cx="8435975" cy="633571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5400" smtClean="0">
                <a:solidFill>
                  <a:srgbClr val="C00000"/>
                </a:solidFill>
              </a:rPr>
              <a:t>Проверка</a:t>
            </a:r>
          </a:p>
          <a:p>
            <a:pPr marL="0" indent="0">
              <a:buFont typeface="Arial" charset="0"/>
              <a:buNone/>
            </a:pPr>
            <a:r>
              <a:rPr lang="ru-RU" sz="4800" b="1" smtClean="0"/>
              <a:t>начать – ???</a:t>
            </a:r>
          </a:p>
          <a:p>
            <a:pPr marL="0" indent="0">
              <a:buFont typeface="Arial" charset="0"/>
              <a:buNone/>
            </a:pPr>
            <a:r>
              <a:rPr lang="ru-RU" sz="4800" b="1" smtClean="0"/>
              <a:t>слушать –???</a:t>
            </a:r>
          </a:p>
          <a:p>
            <a:pPr marL="0" indent="0">
              <a:buFont typeface="Arial" charset="0"/>
              <a:buNone/>
            </a:pPr>
            <a:r>
              <a:rPr lang="ru-RU" sz="4800" b="1" smtClean="0"/>
              <a:t>рассуждать –??? </a:t>
            </a:r>
          </a:p>
          <a:p>
            <a:pPr marL="0" indent="0">
              <a:buFont typeface="Arial" charset="0"/>
              <a:buNone/>
            </a:pPr>
            <a:r>
              <a:rPr lang="ru-RU" sz="4800" b="1" smtClean="0"/>
              <a:t>помогать -  ???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0013"/>
            <a:ext cx="9042400" cy="684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ln w="6350" cap="rnd"/>
        </p:spPr>
        <p:txBody>
          <a:bodyPr rtlCol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8000" smtClean="0">
                <a:solidFill>
                  <a:srgbClr val="00B050"/>
                </a:solidFill>
              </a:rPr>
              <a:t>Тема урока</a:t>
            </a:r>
            <a:endParaRPr lang="ru-RU" sz="8000">
              <a:solidFill>
                <a:srgbClr val="00B050"/>
              </a:solidFill>
            </a:endParaRPr>
          </a:p>
        </p:txBody>
      </p:sp>
      <p:sp>
        <p:nvSpPr>
          <p:cNvPr id="4" name="Содержимое 1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ru-RU" sz="4400" b="1" smtClean="0">
                <a:solidFill>
                  <a:srgbClr val="7030A0"/>
                </a:solidFill>
              </a:rPr>
              <a:t>Неопределённая форма глагола</a:t>
            </a:r>
          </a:p>
          <a:p>
            <a:pPr marL="0" indent="0" algn="ctr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endParaRPr lang="ru-RU" sz="3600" b="1" i="1" u="sng" smtClean="0"/>
          </a:p>
          <a:p>
            <a:pPr marL="0" indent="0" algn="ctr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ru-RU" sz="3600" b="1" i="1" u="sng" smtClean="0"/>
              <a:t>Учиться определять глаголы в неопределённой форме.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7463"/>
            <a:ext cx="9144000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</a:t>
            </a:r>
            <a:r>
              <a:rPr lang="ru-RU" b="1" smtClean="0">
                <a:solidFill>
                  <a:srgbClr val="C00000"/>
                </a:solidFill>
              </a:rPr>
              <a:t>Неопределенная форма глагола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211638" y="1196975"/>
            <a:ext cx="2232025" cy="2016125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051050" y="1196975"/>
            <a:ext cx="2160588" cy="2160588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4795838" y="3213100"/>
            <a:ext cx="3600450" cy="1116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70C0"/>
                </a:solidFill>
              </a:rPr>
              <a:t>Что сделать?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68313" y="3357563"/>
            <a:ext cx="3598862" cy="11144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70C0"/>
                </a:solidFill>
              </a:rPr>
              <a:t>Что делать?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84213" y="404813"/>
            <a:ext cx="3811587" cy="6264275"/>
          </a:xfrm>
        </p:spPr>
        <p:txBody>
          <a:bodyPr>
            <a:normAutofit/>
          </a:bodyPr>
          <a:lstStyle/>
          <a:p>
            <a:pPr marL="136525" indent="0">
              <a:lnSpc>
                <a:spcPct val="90000"/>
              </a:lnSpc>
              <a:buFont typeface="Arial" charset="0"/>
              <a:buNone/>
            </a:pPr>
            <a:endParaRPr lang="ru-RU" sz="3300" b="1" smtClean="0">
              <a:solidFill>
                <a:srgbClr val="7030A0"/>
              </a:solidFill>
              <a:latin typeface="Arial" charset="0"/>
            </a:endParaRP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300" b="1" smtClean="0">
                <a:solidFill>
                  <a:srgbClr val="7030A0"/>
                </a:solidFill>
              </a:rPr>
              <a:t>1 вариант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300" b="1" smtClean="0">
                <a:solidFill>
                  <a:srgbClr val="7030A0"/>
                </a:solidFill>
              </a:rPr>
              <a:t>(Что делать?)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200" b="1" smtClean="0"/>
              <a:t>Шить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200" b="1" smtClean="0"/>
              <a:t>прыгать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200" b="1" smtClean="0"/>
              <a:t>кричать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200" b="1" smtClean="0"/>
              <a:t>верить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200" b="1" smtClean="0"/>
              <a:t>учить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200" b="1" smtClean="0"/>
              <a:t>прилетать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16463" y="476250"/>
            <a:ext cx="4038600" cy="6242050"/>
          </a:xfrm>
        </p:spPr>
        <p:txBody>
          <a:bodyPr>
            <a:normAutofit/>
          </a:bodyPr>
          <a:lstStyle/>
          <a:p>
            <a:pPr marL="136525" indent="0">
              <a:lnSpc>
                <a:spcPct val="90000"/>
              </a:lnSpc>
              <a:buFont typeface="Arial" charset="0"/>
              <a:buNone/>
            </a:pPr>
            <a:endParaRPr lang="ru-RU" sz="3600" b="1" smtClean="0">
              <a:solidFill>
                <a:srgbClr val="7030A0"/>
              </a:solidFill>
              <a:latin typeface="Arial" charset="0"/>
            </a:endParaRP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600" b="1" smtClean="0">
                <a:solidFill>
                  <a:srgbClr val="7030A0"/>
                </a:solidFill>
              </a:rPr>
              <a:t>2 вариант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600" b="1" smtClean="0">
                <a:solidFill>
                  <a:srgbClr val="7030A0"/>
                </a:solidFill>
              </a:rPr>
              <a:t>(Что сделать?)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Прыгнуть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сшить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крикнуть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поверить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выучить</a:t>
            </a:r>
          </a:p>
          <a:p>
            <a:pPr marL="136525" indent="0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прилететь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Оцени свою работу на уроке</a:t>
            </a:r>
            <a:b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39750" y="2565400"/>
            <a:ext cx="736600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Если было интересно, легко на уроке,</a:t>
            </a:r>
          </a:p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во всем разобрались  </a:t>
            </a:r>
            <a:endParaRPr lang="ru-RU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551613" y="2562225"/>
            <a:ext cx="935037" cy="863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447675" y="4149725"/>
            <a:ext cx="5622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Если иногда были трудности, сомнения, </a:t>
            </a:r>
          </a:p>
          <a:p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не совсем понравилась работа  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559550" y="3933825"/>
            <a:ext cx="935038" cy="8636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66725" y="5340350"/>
            <a:ext cx="3978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B050"/>
                </a:solidFill>
                <a:latin typeface="Calibri" pitchFamily="34" charset="0"/>
              </a:rPr>
              <a:t>Если не разобрались в теме,</a:t>
            </a:r>
          </a:p>
          <a:p>
            <a:r>
              <a:rPr lang="ru-RU" sz="2400" b="1">
                <a:solidFill>
                  <a:srgbClr val="00B050"/>
                </a:solidFill>
                <a:latin typeface="Calibri" pitchFamily="34" charset="0"/>
              </a:rPr>
              <a:t> было не очень интересно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659563" y="5307013"/>
            <a:ext cx="935037" cy="8636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2" grpId="0"/>
      <p:bldP spid="31753" grpId="0" animBg="1"/>
      <p:bldP spid="31754" grpId="0"/>
      <p:bldP spid="317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0424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ru-RU" smtClean="0"/>
          </a:p>
          <a:p>
            <a:pPr marL="0" indent="0" algn="ctr">
              <a:buFont typeface="Arial" charset="0"/>
              <a:buNone/>
            </a:pPr>
            <a:r>
              <a:rPr lang="ru-RU" sz="3600" smtClean="0"/>
              <a:t> </a:t>
            </a:r>
            <a:endParaRPr lang="ru-RU" smtClean="0"/>
          </a:p>
          <a:p>
            <a:pPr marL="0" indent="0" algn="ctr">
              <a:buFont typeface="Arial" charset="0"/>
              <a:buNone/>
            </a:pPr>
            <a:endParaRPr lang="ru-RU" smtClean="0"/>
          </a:p>
          <a:p>
            <a:pPr marL="0" indent="0" algn="ctr">
              <a:buFont typeface="Arial" charset="0"/>
              <a:buNone/>
            </a:pPr>
            <a:endParaRPr lang="ru-RU" smtClean="0"/>
          </a:p>
          <a:p>
            <a:pPr marL="0" indent="0" algn="ctr">
              <a:buFont typeface="Arial" charset="0"/>
              <a:buNone/>
            </a:pPr>
            <a:endParaRPr lang="ru-RU" smtClean="0"/>
          </a:p>
          <a:p>
            <a:pPr marL="0" indent="0" algn="ctr">
              <a:buFont typeface="Arial" charset="0"/>
              <a:buNone/>
            </a:pPr>
            <a:endParaRPr lang="ru-RU" smtClean="0"/>
          </a:p>
        </p:txBody>
      </p:sp>
      <p:pic>
        <p:nvPicPr>
          <p:cNvPr id="26627" name="Picture 3" descr="F:\документы\80180500_64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989138"/>
            <a:ext cx="6427788" cy="398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F:\документы\0a4190d06d1f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8432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104</Words>
  <Application>Microsoft Office PowerPoint</Application>
  <PresentationFormat>Экран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Arial</vt:lpstr>
      <vt:lpstr>Wingdings 2</vt:lpstr>
      <vt:lpstr>Verdana</vt:lpstr>
      <vt:lpstr>Тема Office</vt:lpstr>
      <vt:lpstr>Урок русского языка</vt:lpstr>
      <vt:lpstr>Слайд 2</vt:lpstr>
      <vt:lpstr>Глагол</vt:lpstr>
      <vt:lpstr>Слайд 4</vt:lpstr>
      <vt:lpstr>Слайд 5</vt:lpstr>
      <vt:lpstr> Неопределенная форма глагола</vt:lpstr>
      <vt:lpstr>Слайд 7</vt:lpstr>
      <vt:lpstr>Слайд 8</vt:lpstr>
      <vt:lpstr>Слайд 9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Lena</dc:creator>
  <cp:lastModifiedBy>Кристя</cp:lastModifiedBy>
  <cp:revision>36</cp:revision>
  <dcterms:created xsi:type="dcterms:W3CDTF">2012-04-19T18:52:15Z</dcterms:created>
  <dcterms:modified xsi:type="dcterms:W3CDTF">2018-02-07T13:30:12Z</dcterms:modified>
</cp:coreProperties>
</file>