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63C192-F6EB-4EAE-BBD5-978BE3A9AA2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24E583-91AD-44D1-912A-AB3785FC6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Муниципальное казенное дошкольное образовательное учреждение Аннинский детский сад №7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общеразвивающего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 вида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186766" cy="428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«Развитие воспитательной среды дошкольной образовательной организации в условиях реализации ФГОС ДО»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r">
              <a:buNone/>
            </a:pPr>
            <a:r>
              <a:rPr lang="ru-RU" sz="2400" b="1" dirty="0" smtClean="0"/>
              <a:t>Подготовили:</a:t>
            </a:r>
          </a:p>
          <a:p>
            <a:pPr algn="r">
              <a:buNone/>
            </a:pPr>
            <a:r>
              <a:rPr lang="ru-RU" sz="2400" b="1" dirty="0" smtClean="0"/>
              <a:t> Бокова Л.Н., воспитатель ВКК; </a:t>
            </a:r>
          </a:p>
          <a:p>
            <a:pPr algn="r">
              <a:buNone/>
            </a:pPr>
            <a:r>
              <a:rPr lang="ru-RU" sz="2400" b="1" dirty="0" smtClean="0"/>
              <a:t>Морозова А.В., воспитатель</a:t>
            </a:r>
          </a:p>
          <a:p>
            <a:pPr algn="ctr">
              <a:buNone/>
            </a:pPr>
            <a:r>
              <a:rPr lang="ru-RU" sz="2400" b="1" dirty="0" smtClean="0"/>
              <a:t>Анна 2016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Среда: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972452" cy="350046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как динамическая целостность, интегрирующая взаимодействие различных сред: </a:t>
            </a:r>
            <a:r>
              <a:rPr lang="ru-RU" sz="2000" dirty="0" err="1" smtClean="0"/>
              <a:t>социокультурной</a:t>
            </a:r>
            <a:r>
              <a:rPr lang="ru-RU" sz="2000" dirty="0" smtClean="0"/>
              <a:t>, материально-технической, информационной, поведенческой и пр.;</a:t>
            </a:r>
          </a:p>
          <a:p>
            <a:r>
              <a:rPr lang="ru-RU" sz="2000" dirty="0" smtClean="0"/>
              <a:t> как совокупность встроенных по концентрическому принципу компонентов: воспитательной среды группы, образовательной организации; вариативных форм образовательной организации; воспитательно-образовательного процесса и всего дошкольного образования;</a:t>
            </a:r>
          </a:p>
          <a:p>
            <a:r>
              <a:rPr lang="ru-RU" sz="2000" dirty="0" smtClean="0"/>
              <a:t> как контекст становления личности дошкольника и как духовная общность, возникающая в </a:t>
            </a:r>
            <a:r>
              <a:rPr lang="ru-RU" sz="2000" dirty="0" err="1" smtClean="0"/>
              <a:t>межсубъектном</a:t>
            </a:r>
            <a:r>
              <a:rPr lang="ru-RU" sz="2000" dirty="0" smtClean="0"/>
              <a:t> взаимодействии и способствующая самореализации и воспитанника, и педагога.</a:t>
            </a:r>
            <a:endParaRPr lang="ru-RU" sz="2000" dirty="0"/>
          </a:p>
        </p:txBody>
      </p:sp>
      <p:pic>
        <p:nvPicPr>
          <p:cNvPr id="4" name="Рисунок 3" descr="Фото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000892" y="4400522"/>
            <a:ext cx="1785950" cy="2095514"/>
          </a:xfrm>
          <a:prstGeom prst="rect">
            <a:avLst/>
          </a:prstGeom>
        </p:spPr>
      </p:pic>
      <p:pic>
        <p:nvPicPr>
          <p:cNvPr id="5" name="Рисунок 4" descr="IMG_5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339810"/>
            <a:ext cx="2786082" cy="2357454"/>
          </a:xfrm>
          <a:prstGeom prst="rect">
            <a:avLst/>
          </a:prstGeom>
        </p:spPr>
      </p:pic>
      <p:pic>
        <p:nvPicPr>
          <p:cNvPr id="6" name="Рисунок 5" descr="IMG_6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2" y="4286257"/>
            <a:ext cx="349248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2547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Условия: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7829576" cy="392909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способностях;</a:t>
            </a:r>
          </a:p>
          <a:p>
            <a:r>
              <a:rPr lang="ru-RU" sz="1600" dirty="0" smtClean="0"/>
              <a:t>использование в образовательной деятельности форм и методов работы с детьми, соответствующих их 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r>
              <a:rPr lang="ru-RU" sz="1600" dirty="0" smtClean="0"/>
              <a:t>построение образовательной деятельности на основе взаимодействия взрослых с детьми, ориентированного на интересы и возможности каждого ребенка и учитывающего социальную ситуацию его развития;</a:t>
            </a:r>
          </a:p>
          <a:p>
            <a:r>
              <a:rPr lang="ru-RU" sz="1600" dirty="0" smtClean="0"/>
  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деятельности;</a:t>
            </a:r>
          </a:p>
          <a:p>
            <a:r>
              <a:rPr lang="ru-RU" sz="1600" dirty="0" smtClean="0"/>
              <a:t>поддержка инициативы и самостоятельности детей в специфических для них видах деятельности;</a:t>
            </a:r>
          </a:p>
          <a:p>
            <a:r>
              <a:rPr lang="ru-RU" sz="1600" dirty="0" smtClean="0"/>
              <a:t>возможность выбора детьми материалов, видов активности, участников совместной деятельности и общения;</a:t>
            </a:r>
          </a:p>
          <a:p>
            <a:r>
              <a:rPr lang="ru-RU" sz="1600" dirty="0" smtClean="0"/>
              <a:t>защита детей от всех видов физического и психического насилия;</a:t>
            </a:r>
          </a:p>
          <a:p>
            <a:r>
              <a:rPr lang="ru-RU" sz="1600" dirty="0" smtClean="0"/>
              <a:t>поддержка родителей (законных представителей) в воспитании детей, охране и укреплении их здоровья, вовлечение семей воспитанников непосредственно в образовательную деятельность.</a:t>
            </a:r>
            <a:endParaRPr lang="ru-RU" sz="1600" dirty="0"/>
          </a:p>
        </p:txBody>
      </p:sp>
      <p:pic>
        <p:nvPicPr>
          <p:cNvPr id="4" name="Рисунок 3" descr="IMG_6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929196"/>
            <a:ext cx="2214578" cy="1660934"/>
          </a:xfrm>
          <a:prstGeom prst="rect">
            <a:avLst/>
          </a:prstGeom>
        </p:spPr>
      </p:pic>
      <p:pic>
        <p:nvPicPr>
          <p:cNvPr id="5" name="Рисунок 4" descr="IMG_5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5000636"/>
            <a:ext cx="2428891" cy="1571636"/>
          </a:xfrm>
          <a:prstGeom prst="rect">
            <a:avLst/>
          </a:prstGeom>
        </p:spPr>
      </p:pic>
      <p:pic>
        <p:nvPicPr>
          <p:cNvPr id="6" name="Рисунок 5" descr="IMG_5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786322"/>
            <a:ext cx="2833675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Трудности в отношениях семьи и образовательной организации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дифференциация как резкое расслоение населения на социальные группы, страты, появление очень богатых и очень бедных семей, а значит, и социально не защищенных родителей и детей;</a:t>
            </a:r>
          </a:p>
          <a:p>
            <a:r>
              <a:rPr lang="ru-RU" sz="1800" dirty="0" smtClean="0"/>
              <a:t>чрезмерная занятость родителей добыванием средств к существованию, ведущая к сокращению времени на воспитание детей;</a:t>
            </a:r>
          </a:p>
          <a:p>
            <a:r>
              <a:rPr lang="ru-RU" sz="1800" dirty="0" smtClean="0"/>
              <a:t>высокий уровень социально-педагогической тревожности, усталости людей, их недовольство жизнью;</a:t>
            </a:r>
          </a:p>
          <a:p>
            <a:r>
              <a:rPr lang="ru-RU" sz="1800" dirty="0" smtClean="0"/>
              <a:t>увеличение числа расторгнутых браков с наличием детей;</a:t>
            </a:r>
          </a:p>
          <a:p>
            <a:r>
              <a:rPr lang="ru-RU" sz="1800" dirty="0" smtClean="0"/>
              <a:t>алкоголизация части населения, пьянство;</a:t>
            </a:r>
          </a:p>
          <a:p>
            <a:r>
              <a:rPr lang="ru-RU" sz="1800" dirty="0" smtClean="0"/>
              <a:t>недостаточное  внимание родителей к образованию детей и нежелание участвовать в мероприятиях ДОО;</a:t>
            </a:r>
          </a:p>
          <a:p>
            <a:r>
              <a:rPr lang="ru-RU" sz="1800" dirty="0" smtClean="0"/>
              <a:t>низкий уровень доверия к ДОО и как следствие – негативное отношение к системе дошкольного образования;</a:t>
            </a:r>
          </a:p>
          <a:p>
            <a:r>
              <a:rPr lang="ru-RU" sz="1800" dirty="0" smtClean="0"/>
              <a:t>  зачастую невысокий уровень духовной культуры родителей и смещенные ценности.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Педагог выступает как: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7901014" cy="342902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/>
              <a:t>Советник  - </a:t>
            </a:r>
            <a:r>
              <a:rPr lang="ru-RU" sz="2000" dirty="0" smtClean="0"/>
              <a:t>информирует семью о важности и возможности взаимодействия родителей и детей в семье, рассказывает об особенностях развития ребенка, дает педагогические советы по воспитанию.</a:t>
            </a:r>
          </a:p>
          <a:p>
            <a:r>
              <a:rPr lang="ru-RU" sz="2000" b="1" i="1" dirty="0" smtClean="0"/>
              <a:t>Консультант</a:t>
            </a:r>
            <a:r>
              <a:rPr lang="ru-RU" sz="2000" dirty="0" smtClean="0"/>
              <a:t> – консультирует по вопросам семейного законодательства, по вопросам межличностного взаимодействия в семье, информирует о существующих методах воспитания, ориентированных на конкретную семью, разъясняет родителям способы создания условий, необходимых для нормального развития и воспитания ребенка в семье.</a:t>
            </a:r>
          </a:p>
          <a:p>
            <a:r>
              <a:rPr lang="ru-RU" sz="2000" b="1" i="1" dirty="0" smtClean="0"/>
              <a:t>Защитник</a:t>
            </a:r>
            <a:r>
              <a:rPr lang="ru-RU" sz="2000" dirty="0" smtClean="0"/>
              <a:t> – защищает ребенка в случае полной деградации родителей (алкоголизм, наркомания, жестокое обращение к детям.</a:t>
            </a:r>
            <a:endParaRPr lang="ru-RU" sz="2000" b="1" i="1" dirty="0"/>
          </a:p>
        </p:txBody>
      </p:sp>
      <p:pic>
        <p:nvPicPr>
          <p:cNvPr id="5" name="Рисунок 4" descr="P1010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429132"/>
            <a:ext cx="1643074" cy="2000265"/>
          </a:xfrm>
          <a:prstGeom prst="rect">
            <a:avLst/>
          </a:prstGeom>
        </p:spPr>
      </p:pic>
      <p:pic>
        <p:nvPicPr>
          <p:cNvPr id="6" name="Рисунок 5" descr="IMG_6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429132"/>
            <a:ext cx="2643206" cy="2000264"/>
          </a:xfrm>
          <a:prstGeom prst="rect">
            <a:avLst/>
          </a:prstGeom>
        </p:spPr>
      </p:pic>
      <p:pic>
        <p:nvPicPr>
          <p:cNvPr id="7" name="Рисунок 6" descr="IMG_6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429132"/>
            <a:ext cx="2571768" cy="1984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r>
              <a:rPr lang="ru-RU" dirty="0" smtClean="0"/>
              <a:t>Компетенции предполагают: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115328" cy="364333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обеспечение эмоционального благополучия воспитанников;</a:t>
            </a:r>
          </a:p>
          <a:p>
            <a:r>
              <a:rPr lang="ru-RU" sz="2000" dirty="0" smtClean="0"/>
              <a:t>поддержку индивидуальности и инициативы детей;</a:t>
            </a:r>
          </a:p>
          <a:p>
            <a:r>
              <a:rPr lang="ru-RU" sz="2000" dirty="0" smtClean="0"/>
              <a:t>установление правил взаимодействия в разных ситуациях;</a:t>
            </a:r>
          </a:p>
          <a:p>
            <a:r>
              <a:rPr lang="ru-RU" sz="2000" dirty="0" smtClean="0"/>
              <a:t>построение развивающего образования, ориентированного на зону ближайшего развития каждого воспитанника;</a:t>
            </a:r>
          </a:p>
          <a:p>
            <a:r>
              <a:rPr lang="ru-RU" sz="2000" dirty="0" smtClean="0"/>
              <a:t>взаимодействие с родителями (законными представителями</a:t>
            </a:r>
            <a:r>
              <a:rPr lang="ru-RU" sz="2400" dirty="0" smtClean="0"/>
              <a:t>) </a:t>
            </a:r>
            <a:r>
              <a:rPr lang="ru-RU" sz="2000" dirty="0" smtClean="0"/>
              <a:t>по вопросам образования ребенка, непосредственного вовлечения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  <a:endParaRPr lang="ru-RU" sz="2000" dirty="0"/>
          </a:p>
        </p:txBody>
      </p:sp>
      <p:pic>
        <p:nvPicPr>
          <p:cNvPr id="4" name="Рисунок 3" descr="Фото0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307294"/>
            <a:ext cx="1928826" cy="2336415"/>
          </a:xfrm>
          <a:prstGeom prst="rect">
            <a:avLst/>
          </a:prstGeom>
        </p:spPr>
      </p:pic>
      <p:pic>
        <p:nvPicPr>
          <p:cNvPr id="5" name="Рисунок 4" descr="Фото0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286256"/>
            <a:ext cx="1785950" cy="2286016"/>
          </a:xfrm>
          <a:prstGeom prst="rect">
            <a:avLst/>
          </a:prstGeom>
        </p:spPr>
      </p:pic>
      <p:pic>
        <p:nvPicPr>
          <p:cNvPr id="6" name="Рисунок 5" descr="Фото0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357693"/>
            <a:ext cx="1857388" cy="230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Базовые ценности: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7901014" cy="364333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поддержка разнообразия детства;</a:t>
            </a:r>
          </a:p>
          <a:p>
            <a:r>
              <a:rPr lang="ru-RU" sz="2400" dirty="0" smtClean="0"/>
              <a:t>сохранение уникальности и </a:t>
            </a:r>
            <a:r>
              <a:rPr lang="ru-RU" sz="2400" dirty="0" err="1" smtClean="0"/>
              <a:t>самоценности</a:t>
            </a:r>
            <a:r>
              <a:rPr lang="ru-RU" sz="2400" dirty="0" smtClean="0"/>
              <a:t> детства как важного этапа в общем развитии человека;</a:t>
            </a:r>
          </a:p>
          <a:p>
            <a:r>
              <a:rPr lang="ru-RU" sz="2400" dirty="0" smtClean="0"/>
              <a:t>личностно-развивающий и гуманистический  характер взаимодействия родителей (законных представителей), педагогических и иных работников Организации и детей;</a:t>
            </a:r>
          </a:p>
          <a:p>
            <a:r>
              <a:rPr lang="ru-RU" sz="2400" dirty="0" smtClean="0"/>
              <a:t>уважение личности ребенка;</a:t>
            </a:r>
          </a:p>
          <a:p>
            <a:r>
              <a:rPr lang="ru-RU" sz="2400" dirty="0" smtClean="0"/>
  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endParaRPr lang="ru-RU" sz="2400" dirty="0"/>
          </a:p>
        </p:txBody>
      </p:sp>
      <p:pic>
        <p:nvPicPr>
          <p:cNvPr id="4" name="Рисунок 3" descr="Фото0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572009"/>
            <a:ext cx="2928958" cy="2132112"/>
          </a:xfrm>
          <a:prstGeom prst="rect">
            <a:avLst/>
          </a:prstGeom>
        </p:spPr>
      </p:pic>
      <p:pic>
        <p:nvPicPr>
          <p:cNvPr id="6" name="Рисунок 5" descr="Фото0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2909" y="4572008"/>
            <a:ext cx="2100286" cy="2071702"/>
          </a:xfrm>
          <a:prstGeom prst="rect">
            <a:avLst/>
          </a:prstGeom>
        </p:spPr>
      </p:pic>
      <p:pic>
        <p:nvPicPr>
          <p:cNvPr id="7" name="Рисунок 6" descr="IMG_6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572008"/>
            <a:ext cx="242889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Спасибо за внимание!</a:t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Рисунок 3" descr="Фото04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8"/>
            <a:ext cx="7572428" cy="52149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634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Муниципальное казенное дошкольное образовательное учреждение Аннинский детский сад №7 общеразвивающего вида</vt:lpstr>
      <vt:lpstr>Среда:</vt:lpstr>
      <vt:lpstr>Условия:</vt:lpstr>
      <vt:lpstr>Трудности в отношениях семьи и образовательной организации</vt:lpstr>
      <vt:lpstr>Педагог выступает как:</vt:lpstr>
      <vt:lpstr>Компетенции предполагают:</vt:lpstr>
      <vt:lpstr>Базовые ценности: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16</cp:revision>
  <dcterms:created xsi:type="dcterms:W3CDTF">2016-02-15T08:16:05Z</dcterms:created>
  <dcterms:modified xsi:type="dcterms:W3CDTF">2016-02-18T08:28:49Z</dcterms:modified>
</cp:coreProperties>
</file>