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70" r:id="rId4"/>
    <p:sldId id="260" r:id="rId5"/>
    <p:sldId id="268" r:id="rId6"/>
    <p:sldId id="279" r:id="rId7"/>
    <p:sldId id="269" r:id="rId8"/>
    <p:sldId id="281" r:id="rId9"/>
    <p:sldId id="280" r:id="rId10"/>
    <p:sldId id="271" r:id="rId11"/>
    <p:sldId id="272" r:id="rId12"/>
    <p:sldId id="282" r:id="rId13"/>
    <p:sldId id="267" r:id="rId14"/>
    <p:sldId id="26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  <a:srgbClr val="FFFDA7"/>
    <a:srgbClr val="FFFFCC"/>
    <a:srgbClr val="CCFFCC"/>
    <a:srgbClr val="00297A"/>
    <a:srgbClr val="FFFFFF"/>
    <a:srgbClr val="FEDAFC"/>
    <a:srgbClr val="CCECFF"/>
    <a:srgbClr val="FA2EF0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8805D-86F9-4A34-80AE-8C25AB61C6F9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8FC52-D618-4E55-BC35-AB63522358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331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D8FC52-D618-4E55-BC35-AB63522358E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9" name="Rectangle 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D12856-073E-4C0C-87AA-A9E9CBD3D5EB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30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31" name="Rectangle 3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64275"/>
            <a:ext cx="2133600" cy="3841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8C6F09-0B9A-4F4A-A85A-1A87E3E662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A0D1D-1F43-4A2F-A22E-4C2A00DA91B1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8B63C-7076-4231-B5AB-2C095BB495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61936-93E9-44DE-9F11-3F46908F55C3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3B462-6209-40E6-8789-FA60BED51E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6AF8E-17BF-4FE0-BAE6-B3A44E6AD7E2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9ABB4-C894-4F35-B8F9-1C91925EB1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58C9A-2D14-4079-A46D-944CF27DF3E3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8BB53-9E2E-4F8E-ACD1-B2D9D987B3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6743D-80D4-46E3-8B67-3381F318220D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FDBC4-5769-407A-A913-67F92DF76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68130-AA82-4642-A1E9-02CADB6F33C2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FEDAD-87A1-48DC-9ACB-07BB1D4CB0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EAAB9-97F0-4F00-8B13-7BEA5E0A271E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4B657-000F-4BE8-9C8E-9453E4221F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7D7D8-4637-4C14-8595-91C66924B311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6FFEF-FA29-4D15-9780-8B9BE90ECF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A3018-B8D5-4CAF-9BE3-4F98D8C280F3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73A4A-51B8-461F-9072-2183A0084E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8F645-1BA6-4B00-AC5E-AC89DB4EE340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2F738-B122-4EE2-B8F7-25B5995C0B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6427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4345F6A-B26D-47C7-B00E-17F38A3C6068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64275"/>
            <a:ext cx="2895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67450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D36B32D-9580-4200-880C-3644BE6C5F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 spd="med" advClick="0">
    <p:wipe dir="r"/>
  </p:transition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flashcards.educationlabs.com/Default.aspx?page=Home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sinifogretmeniyiz.biz/imajlar/soruresim/-1-insanlar/498.jp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User\Desktop\4%20&#1072;,&#1073;\Module%201_2a\05%20-%20Ex.%201,%20p.%2014.mp3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eaLnBrk="1" hangingPunct="1"/>
            <a:r>
              <a:rPr lang="ru-RU" sz="5400" b="1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ru-RU" sz="5400" b="1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ru-RU" sz="5400" b="1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ru-RU" sz="5400" b="1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ru-RU" sz="5400" b="1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ru-RU" sz="5400" b="1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n-US" sz="5400" b="1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Module 1</a:t>
            </a:r>
            <a:r>
              <a:rPr lang="en-US" sz="600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n-US" sz="600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n-US" sz="6600" b="1" dirty="0" smtClean="0">
                <a:ln w="12700">
                  <a:solidFill>
                    <a:srgbClr val="FEDAFC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Family and Friends!</a:t>
            </a:r>
            <a:r>
              <a:rPr lang="ru-RU" sz="6600" b="1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ru-RU" sz="6600" b="1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ru-RU" sz="6600" b="1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ru-RU" sz="6600" b="1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endParaRPr lang="ru-RU" sz="6000" b="1" dirty="0" smtClean="0">
              <a:ln w="12700">
                <a:solidFill>
                  <a:srgbClr val="FEDAFC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332656"/>
            <a:ext cx="46085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spc="50" dirty="0" smtClean="0">
                <a:ln w="1143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6000" b="1" spc="50" dirty="0" smtClean="0">
                <a:ln w="1143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</a:t>
            </a:r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solidFill>
                  <a:srgbClr val="FF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</a:t>
            </a:r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</a:t>
            </a:r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</a:t>
            </a:r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</a:t>
            </a:r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</a:t>
            </a:r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</a:t>
            </a:r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</a:t>
            </a:r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</a:t>
            </a:r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>
                <a:ln w="1143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6000" dirty="0">
              <a:ln w="11430">
                <a:solidFill>
                  <a:schemeClr val="bg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899592" y="422108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ru-RU" sz="54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ru-RU" sz="54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ru-RU" sz="54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ru-RU" sz="54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ru-RU" sz="54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ru-RU" sz="66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ru-RU" sz="66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ru-RU" sz="66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ru-RU" sz="66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</a:br>
            <a:endParaRPr kumimoji="0" lang="ru-RU" sz="6000" b="1" i="0" u="none" strike="noStrike" kern="0" cap="none" spc="0" normalizeH="0" baseline="0" noProof="0" dirty="0" smtClean="0">
              <a:ln w="12700">
                <a:solidFill>
                  <a:srgbClr val="FEDAFC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11560" y="3717032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ru-RU" sz="54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ru-RU" sz="54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ru-RU" sz="54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ru-RU" sz="54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ru-RU" sz="54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lang="en-US" sz="5400" b="1" kern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U</a:t>
            </a:r>
            <a:r>
              <a:rPr kumimoji="0" lang="en-US" sz="54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nit</a:t>
            </a:r>
            <a:r>
              <a:rPr kumimoji="0" lang="en-US" sz="5400" b="1" i="0" u="none" strike="noStrike" kern="0" cap="none" spc="0" normalizeH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ru-RU" sz="5400" b="1" i="0" u="none" strike="noStrike" kern="0" cap="none" spc="0" normalizeH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2</a:t>
            </a:r>
            <a:r>
              <a:rPr lang="ru-RU" sz="5400" b="1" kern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а</a:t>
            </a:r>
            <a:r>
              <a:rPr kumimoji="0" lang="ru-RU" sz="66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ru-RU" sz="66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ru-RU" sz="66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ru-RU" sz="6600" b="1" i="0" u="none" strike="noStrike" kern="0" cap="none" spc="0" normalizeH="0" baseline="0" noProof="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</a:br>
            <a:endParaRPr kumimoji="0" lang="ru-RU" sz="6000" b="1" i="0" u="none" strike="noStrike" kern="0" cap="none" spc="0" normalizeH="0" baseline="0" noProof="0" dirty="0" smtClean="0">
              <a:ln w="12700">
                <a:solidFill>
                  <a:srgbClr val="FEDAFC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11960" y="1556792"/>
            <a:ext cx="1032655" cy="523220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3 (14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476672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Посмотри и дополни предложения</a:t>
            </a:r>
            <a:endParaRPr lang="ru-RU" sz="3600" dirty="0">
              <a:ln>
                <a:solidFill>
                  <a:srgbClr val="FEDAFC"/>
                </a:solidFill>
              </a:ln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59832" y="2456795"/>
            <a:ext cx="50405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</a:t>
            </a:r>
          </a:p>
          <a:p>
            <a:r>
              <a:rPr lang="ru-RU" sz="28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</a:t>
            </a:r>
          </a:p>
          <a:p>
            <a:r>
              <a:rPr lang="ru-RU" sz="28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3</a:t>
            </a:r>
          </a:p>
          <a:p>
            <a:r>
              <a:rPr lang="ru-RU" sz="28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4</a:t>
            </a:r>
          </a:p>
          <a:p>
            <a:r>
              <a:rPr lang="ru-RU" sz="28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5</a:t>
            </a:r>
          </a:p>
          <a:p>
            <a:r>
              <a:rPr lang="ru-RU" sz="28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6</a:t>
            </a:r>
          </a:p>
          <a:p>
            <a:r>
              <a:rPr lang="ru-RU" sz="28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7</a:t>
            </a:r>
          </a:p>
          <a:p>
            <a:endParaRPr lang="ru-RU" sz="2800" dirty="0" smtClean="0">
              <a:solidFill>
                <a:srgbClr val="0029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endParaRPr lang="ru-RU" sz="2800" dirty="0" smtClean="0">
              <a:solidFill>
                <a:srgbClr val="0029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endParaRPr lang="ru-RU" sz="2800" dirty="0">
              <a:solidFill>
                <a:srgbClr val="0029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23928" y="2492896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is shining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51920" y="2924944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is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Chuckles</a:t>
            </a:r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doing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23928" y="3356992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is eating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79912" y="3789040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isn’t eating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95936" y="4581128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is having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95936" y="501317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is diving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Управляющая кнопка: далее 18">
            <a:hlinkClick r:id="rId3" action="ppaction://hlinksldjump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3563888" y="4149080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is making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380312" y="620688"/>
            <a:ext cx="1032655" cy="523220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4 (15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548680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Прочитай и ответь на вопросы</a:t>
            </a:r>
            <a:endParaRPr lang="ru-RU" sz="4400" dirty="0">
              <a:ln>
                <a:solidFill>
                  <a:srgbClr val="FEDAFC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7664" y="1700808"/>
            <a:ext cx="705678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</a:t>
            </a:r>
            <a:r>
              <a:rPr lang="en-US" sz="28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Craig is James’ best friend.</a:t>
            </a:r>
            <a:endParaRPr lang="ru-RU" sz="2800" dirty="0" smtClean="0">
              <a:solidFill>
                <a:srgbClr val="0029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endParaRPr lang="ru-RU" sz="2800" dirty="0" smtClean="0">
              <a:solidFill>
                <a:srgbClr val="0029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r>
              <a:rPr lang="ru-RU" sz="28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</a:t>
            </a:r>
            <a:r>
              <a:rPr lang="en-US" sz="28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He is nine years old.</a:t>
            </a:r>
            <a:endParaRPr lang="ru-RU" sz="2800" dirty="0" smtClean="0">
              <a:solidFill>
                <a:srgbClr val="0029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endParaRPr lang="ru-RU" sz="2800" dirty="0" smtClean="0">
              <a:solidFill>
                <a:srgbClr val="0029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514350" indent="-514350">
              <a:buAutoNum type="arabicPlain" startAt="3"/>
            </a:pPr>
            <a:r>
              <a:rPr lang="en-US" sz="28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He has got short dark hair and blue eyes.  </a:t>
            </a:r>
          </a:p>
          <a:p>
            <a:pPr marL="514350" indent="-514350"/>
            <a:r>
              <a:rPr lang="en-US" sz="28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He is tall for his age and quite plum.</a:t>
            </a:r>
            <a:endParaRPr lang="ru-RU" sz="2800" dirty="0" smtClean="0">
              <a:solidFill>
                <a:srgbClr val="0029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endParaRPr lang="ru-RU" sz="2800" dirty="0" smtClean="0">
              <a:solidFill>
                <a:srgbClr val="0029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r>
              <a:rPr lang="ru-RU" sz="28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4</a:t>
            </a:r>
            <a:r>
              <a:rPr lang="en-US" sz="28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Craig is very kind and friendly.</a:t>
            </a:r>
            <a:endParaRPr lang="ru-RU" sz="2800" dirty="0" smtClean="0">
              <a:solidFill>
                <a:srgbClr val="0029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endParaRPr lang="ru-RU" sz="2800" dirty="0" smtClean="0">
              <a:solidFill>
                <a:srgbClr val="0029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r>
              <a:rPr lang="ru-RU" sz="28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5</a:t>
            </a:r>
            <a:r>
              <a:rPr lang="en-US" sz="28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He likes playing soccer in his free time.</a:t>
            </a:r>
            <a:endParaRPr lang="ru-RU" sz="2800" dirty="0" smtClean="0">
              <a:solidFill>
                <a:srgbClr val="0029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endParaRPr lang="ru-RU" sz="2800" dirty="0" smtClean="0">
              <a:solidFill>
                <a:srgbClr val="0029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endParaRPr lang="ru-RU" sz="2800" dirty="0" smtClean="0">
              <a:solidFill>
                <a:srgbClr val="0029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endParaRPr lang="ru-RU" sz="2800" dirty="0">
              <a:solidFill>
                <a:srgbClr val="0029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7704" y="1772816"/>
            <a:ext cx="792000" cy="360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71800" y="2636912"/>
            <a:ext cx="1944000" cy="360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27784" y="3501008"/>
            <a:ext cx="5256000" cy="360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27784" y="3933056"/>
            <a:ext cx="4608000" cy="360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95736" y="4797152"/>
            <a:ext cx="4212000" cy="360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87824" y="5661248"/>
            <a:ext cx="2124000" cy="360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68144" y="2060848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for his age </a:t>
            </a:r>
            <a:r>
              <a:rPr lang="en-US" sz="2400" dirty="0" smtClean="0">
                <a:latin typeface="Calibri" pitchFamily="34" charset="0"/>
              </a:rPr>
              <a:t>-</a:t>
            </a:r>
          </a:p>
          <a:p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для своего возраста</a:t>
            </a:r>
            <a:r>
              <a:rPr lang="en-U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60232" y="141277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Vocabulary: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548680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Расскажи о лучшем друге</a:t>
            </a:r>
            <a:endParaRPr lang="ru-RU" sz="4400" dirty="0">
              <a:ln>
                <a:solidFill>
                  <a:srgbClr val="FEDAFC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1628800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                My best friend</a:t>
            </a:r>
          </a:p>
          <a:p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                                               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by .............</a:t>
            </a:r>
          </a:p>
          <a:p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This is my best friend .............. .</a:t>
            </a:r>
          </a:p>
          <a:p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He / She is ........... .</a:t>
            </a:r>
          </a:p>
          <a:p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............. has got ........... hair and ............eyes . </a:t>
            </a:r>
          </a:p>
          <a:p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...... is ............. and .............. .</a:t>
            </a:r>
          </a:p>
          <a:p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............... is .................... and very ............ .</a:t>
            </a:r>
          </a:p>
          <a:p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........ likes .............................. .</a:t>
            </a:r>
          </a:p>
          <a:p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In our free time we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………………………………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together.</a:t>
            </a:r>
          </a:p>
          <a:p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............... and I are good friends!</a:t>
            </a:r>
          </a:p>
          <a:p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80312" y="620688"/>
            <a:ext cx="1032655" cy="523220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4 (15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60232" y="213285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Craig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35896" y="2564904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James</a:t>
            </a:r>
            <a:endParaRPr lang="ru-RU" sz="24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39752" y="292494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nine</a:t>
            </a:r>
            <a:endParaRPr lang="ru-RU" sz="24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592" y="328498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James</a:t>
            </a:r>
            <a:endParaRPr lang="ru-RU" sz="24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59832" y="328498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fair</a:t>
            </a:r>
            <a:endParaRPr lang="ru-RU" sz="24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4048" y="328498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dark</a:t>
            </a:r>
            <a:endParaRPr lang="ru-RU" sz="24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1600" y="364502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He</a:t>
            </a:r>
            <a:endParaRPr lang="ru-RU" sz="24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63688" y="364502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tall</a:t>
            </a:r>
            <a:endParaRPr lang="ru-RU" sz="24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91880" y="364502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slim</a:t>
            </a:r>
            <a:endParaRPr lang="ru-RU" sz="24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43608" y="400506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James</a:t>
            </a:r>
            <a:endParaRPr lang="ru-RU" sz="24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83768" y="4005064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friendly</a:t>
            </a:r>
            <a:endParaRPr lang="ru-RU" sz="24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48064" y="400506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kind</a:t>
            </a:r>
            <a:endParaRPr lang="ru-RU" sz="24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15616" y="436510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He</a:t>
            </a:r>
            <a:endParaRPr lang="ru-RU" sz="24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95736" y="4365104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playing the violin</a:t>
            </a:r>
            <a:endParaRPr lang="ru-RU" sz="24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35896" y="4725144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listen to music</a:t>
            </a:r>
            <a:endParaRPr lang="ru-RU" sz="24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15616" y="5085184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James</a:t>
            </a:r>
            <a:endParaRPr lang="ru-RU" sz="24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404664"/>
            <a:ext cx="44193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     Home task</a:t>
            </a:r>
            <a:endParaRPr lang="ru-RU" sz="4400" dirty="0">
              <a:ln>
                <a:solidFill>
                  <a:srgbClr val="FEDAFC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1556792"/>
            <a:ext cx="6624736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</a:t>
            </a:r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(14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Выучить слова, заполнить словарь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31640" y="3933056"/>
            <a:ext cx="6624736" cy="523220"/>
          </a:xfrm>
          <a:prstGeom prst="rect">
            <a:avLst/>
          </a:prstGeom>
          <a:solidFill>
            <a:srgbClr val="00823B"/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 (8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 Обвести верную подпись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640" y="4725144"/>
            <a:ext cx="6624736" cy="954107"/>
          </a:xfrm>
          <a:prstGeom prst="rect">
            <a:avLst/>
          </a:prstGeom>
          <a:solidFill>
            <a:srgbClr val="00823B"/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 (8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 Написать о том, что умеют делать дети на картинках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омой 9">
            <a:hlinkClick r:id="" action="ppaction://hlinkshowjump?jump=endshow" highlightClick="1"/>
          </p:cNvPr>
          <p:cNvSpPr/>
          <p:nvPr/>
        </p:nvSpPr>
        <p:spPr>
          <a:xfrm>
            <a:off x="0" y="6237312"/>
            <a:ext cx="432000" cy="432000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331640" y="3140968"/>
            <a:ext cx="6624736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6 (15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Написать о своём друге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59632" y="2132856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 smtClean="0">
                <a:hlinkClick r:id="rId2"/>
              </a:rPr>
              <a:t>http://flashcards.educationlabs.com/Default.aspx?page=Home#/Play/?deckid=17490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404664"/>
            <a:ext cx="44972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     References</a:t>
            </a:r>
            <a:endParaRPr lang="ru-RU" sz="4400" dirty="0">
              <a:ln>
                <a:solidFill>
                  <a:srgbClr val="FEDAFC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99592" y="1700808"/>
            <a:ext cx="73448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dirty="0" smtClean="0">
                <a:latin typeface="Calibri" pitchFamily="34" charset="0"/>
                <a:hlinkClick r:id="rId2"/>
              </a:rPr>
              <a:t>http://sinifogretmeniyiz.biz/imajlar/soruresim/-1-insanlar/498.jpg</a:t>
            </a:r>
            <a:r>
              <a:rPr lang="ru-RU" sz="2000" dirty="0" smtClean="0">
                <a:latin typeface="Calibri" pitchFamily="34" charset="0"/>
              </a:rPr>
              <a:t> - мальчик и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ru-RU" sz="2000" dirty="0" smtClean="0">
                <a:latin typeface="Calibri" pitchFamily="34" charset="0"/>
              </a:rPr>
              <a:t>девочка</a:t>
            </a:r>
            <a:endParaRPr lang="en-US" sz="2000" dirty="0" smtClean="0">
              <a:latin typeface="Calibri" pitchFamily="34" charset="0"/>
            </a:endParaRPr>
          </a:p>
          <a:p>
            <a:pPr>
              <a:buNone/>
            </a:pPr>
            <a:endParaRPr lang="en-US" sz="20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2000" dirty="0" smtClean="0">
                <a:latin typeface="Calibri" pitchFamily="34" charset="0"/>
              </a:rPr>
              <a:t>картинки  УМК </a:t>
            </a:r>
            <a:r>
              <a:rPr lang="en-US" sz="2000" dirty="0" smtClean="0">
                <a:latin typeface="Calibri" pitchFamily="34" charset="0"/>
              </a:rPr>
              <a:t>Spotlight 4</a:t>
            </a:r>
          </a:p>
          <a:p>
            <a:pPr>
              <a:buNone/>
            </a:pPr>
            <a:endParaRPr lang="en-US" sz="20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2000" dirty="0" smtClean="0">
                <a:latin typeface="Calibri" pitchFamily="34" charset="0"/>
              </a:rPr>
              <a:t>фон из </a:t>
            </a:r>
            <a:r>
              <a:rPr lang="ru-RU" sz="2000" dirty="0" err="1" smtClean="0">
                <a:latin typeface="Calibri" pitchFamily="34" charset="0"/>
              </a:rPr>
              <a:t>коллекциишаблонов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</a:rPr>
              <a:t>Microsoft</a:t>
            </a:r>
            <a:endParaRPr lang="ru-RU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7"/>
          <p:cNvSpPr txBox="1">
            <a:spLocks/>
          </p:cNvSpPr>
          <p:nvPr/>
        </p:nvSpPr>
        <p:spPr>
          <a:xfrm>
            <a:off x="467544" y="1340768"/>
            <a:ext cx="8229600" cy="4680520"/>
          </a:xfrm>
          <a:prstGeom prst="round2DiagRect">
            <a:avLst/>
          </a:prstGeom>
          <a:ln w="38100">
            <a:solidFill>
              <a:srgbClr val="FEDAF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 w="3175"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Сегодня на уроке: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lang="en-US" sz="3300" kern="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r>
              <a:rPr lang="ru-RU" sz="33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проверяем домашнее задание</a:t>
            </a:r>
            <a:r>
              <a:rPr lang="en-US" sz="33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;</a:t>
            </a:r>
            <a:endParaRPr kumimoji="0" lang="ru-RU" sz="33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r>
              <a:rPr lang="ru-RU" sz="33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знакомимся с новыми словами</a:t>
            </a:r>
            <a:r>
              <a:rPr lang="en-US" sz="33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33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по теме «Спорт и хобби»</a:t>
            </a:r>
            <a:r>
              <a:rPr lang="en-US" sz="33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;</a:t>
            </a:r>
            <a:r>
              <a:rPr lang="ru-RU" sz="33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r>
              <a:rPr kumimoji="0" lang="ru-RU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учимся спрашивать о том, что сейчас делает человек и отвечать, оценивая его умение</a:t>
            </a:r>
            <a:r>
              <a:rPr kumimoji="0" lang="en-US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;</a:t>
            </a:r>
            <a:endParaRPr kumimoji="0" lang="ru-RU" sz="33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r>
              <a:rPr lang="ru-RU" sz="33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учимся читать и ставить глаголы в Настоящее продолженное время</a:t>
            </a:r>
            <a:r>
              <a:rPr lang="en-US" sz="33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;</a:t>
            </a:r>
            <a:endParaRPr lang="ru-RU" sz="3300" kern="0" noProof="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r>
              <a:rPr lang="ru-RU" sz="3300" kern="0" noProof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читаем текст и отвечаем на вопросы</a:t>
            </a:r>
            <a:r>
              <a:rPr lang="en-US" sz="3300" kern="0" noProof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;</a:t>
            </a:r>
            <a:endParaRPr kumimoji="0" lang="ru-RU" sz="3300" b="0" i="0" u="none" strike="noStrike" kern="0" cap="none" spc="0" normalizeH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r>
              <a:rPr kumimoji="0" lang="ru-RU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знакомимся с домашним заданием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404664"/>
            <a:ext cx="7632848" cy="851297"/>
          </a:xfrm>
          <a:prstGeom prst="roundRect">
            <a:avLst/>
          </a:prstGeom>
          <a:noFill/>
          <a:ln w="28575">
            <a:solidFill>
              <a:srgbClr val="FEDAF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</a:t>
            </a:r>
            <a:r>
              <a:rPr lang="ru-RU" sz="40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Урок</a:t>
            </a:r>
            <a:r>
              <a:rPr lang="en-US" sz="40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2a</a:t>
            </a:r>
            <a:r>
              <a:rPr lang="ru-RU" sz="40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44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My best friend!</a:t>
            </a:r>
            <a:endParaRPr lang="ru-RU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404664"/>
            <a:ext cx="7704856" cy="783193"/>
          </a:xfrm>
          <a:prstGeom prst="roundRect">
            <a:avLst/>
          </a:prstGeom>
          <a:noFill/>
          <a:ln w="28575">
            <a:solidFill>
              <a:srgbClr val="FEDAF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    </a:t>
            </a:r>
            <a:r>
              <a:rPr lang="ru-RU" sz="40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Мой лучший друг!</a:t>
            </a:r>
            <a:endParaRPr lang="ru-RU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211960" y="1556792"/>
            <a:ext cx="2133600" cy="384175"/>
          </a:xfrm>
        </p:spPr>
        <p:txBody>
          <a:bodyPr/>
          <a:lstStyle/>
          <a:p>
            <a:pPr>
              <a:defRPr/>
            </a:pPr>
            <a:fld id="{4327D7D8-4637-4C14-8595-91C66924B311}" type="datetime1">
              <a:rPr lang="ru-RU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pPr>
                <a:defRPr/>
              </a:pPr>
              <a:t>20.12.2015</a:t>
            </a:fld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7"/>
          <p:cNvSpPr txBox="1">
            <a:spLocks/>
          </p:cNvSpPr>
          <p:nvPr/>
        </p:nvSpPr>
        <p:spPr>
          <a:xfrm>
            <a:off x="467544" y="1412776"/>
            <a:ext cx="8229600" cy="4709120"/>
          </a:xfrm>
          <a:prstGeom prst="round2DiagRect">
            <a:avLst/>
          </a:prstGeom>
          <a:ln w="38100">
            <a:solidFill>
              <a:srgbClr val="FEDAF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404664"/>
            <a:ext cx="7632848" cy="851297"/>
          </a:xfrm>
          <a:prstGeom prst="roundRect">
            <a:avLst/>
          </a:prstGeom>
          <a:noFill/>
          <a:ln w="28575">
            <a:solidFill>
              <a:srgbClr val="FEDAF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404664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n>
                  <a:solidFill>
                    <a:srgbClr val="FEDAFC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Словарные слова</a:t>
            </a:r>
            <a:r>
              <a:rPr lang="en-US" sz="4400" dirty="0" smtClean="0">
                <a:ln>
                  <a:solidFill>
                    <a:srgbClr val="FEDAFC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! </a:t>
            </a:r>
            <a:endParaRPr lang="ru-RU" sz="4400" dirty="0">
              <a:ln>
                <a:solidFill>
                  <a:srgbClr val="FEDAFC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2348880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hairbrush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23928" y="234888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gloves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32240" y="486916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guitar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39952" y="4293096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CDs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660232" y="3573016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watch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3861048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roller blades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51920" y="335699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mobile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88224" y="242088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helmet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5576" y="2204864"/>
            <a:ext cx="1944216" cy="1077218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щётка для волос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91880" y="2420888"/>
            <a:ext cx="1944216" cy="58477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перчатки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568" y="3789040"/>
            <a:ext cx="2304256" cy="1077218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роликовые</a:t>
            </a:r>
          </a:p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коньки 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47864" y="3356992"/>
            <a:ext cx="2232248" cy="58477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мобильник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60232" y="2348880"/>
            <a:ext cx="1224136" cy="58477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шлем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44208" y="3573016"/>
            <a:ext cx="1908720" cy="1077218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часы</a:t>
            </a:r>
          </a:p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наручные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04248" y="4869160"/>
            <a:ext cx="1512168" cy="58477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гитара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23928" y="4293096"/>
            <a:ext cx="1368152" cy="58477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диски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31640" y="5013176"/>
            <a:ext cx="9008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keys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15616" y="5085184"/>
            <a:ext cx="1295547" cy="58477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ключи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51920" y="5301208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camera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347864" y="5373216"/>
            <a:ext cx="2520280" cy="58477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фотоаппарат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95936" y="1556792"/>
            <a:ext cx="1032655" cy="523220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 (12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5" grpId="0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32" grpId="0" animBg="1"/>
      <p:bldP spid="32" grpId="1" animBg="1"/>
      <p:bldP spid="36" grpId="0" animBg="1"/>
      <p:bldP spid="3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548680"/>
            <a:ext cx="7632848" cy="851297"/>
          </a:xfrm>
          <a:prstGeom prst="roundRect">
            <a:avLst/>
          </a:prstGeom>
          <a:noFill/>
          <a:ln w="28575">
            <a:solidFill>
              <a:srgbClr val="FEDAF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00192" y="620688"/>
            <a:ext cx="936104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1( 6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31840" y="404664"/>
            <a:ext cx="39604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Homework</a:t>
            </a:r>
            <a:endParaRPr lang="ru-RU" sz="4400" dirty="0">
              <a:ln>
                <a:solidFill>
                  <a:srgbClr val="FEDAFC"/>
                </a:solidFill>
              </a:ln>
            </a:endParaRPr>
          </a:p>
        </p:txBody>
      </p:sp>
      <p:sp>
        <p:nvSpPr>
          <p:cNvPr id="21" name="Управляющая кнопка: далее 20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Безымянный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rcRect l="5765" t="22050" r="6325" b="34901"/>
          <a:stretch>
            <a:fillRect/>
          </a:stretch>
        </p:blipFill>
        <p:spPr>
          <a:xfrm>
            <a:off x="1259632" y="1484784"/>
            <a:ext cx="6840760" cy="4597888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9" name="TextBox 8"/>
          <p:cNvSpPr txBox="1"/>
          <p:nvPr/>
        </p:nvSpPr>
        <p:spPr>
          <a:xfrm>
            <a:off x="2411760" y="3789040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 pitchFamily="34" charset="0"/>
              </a:rPr>
              <a:t>She hasn’t got her </a:t>
            </a:r>
          </a:p>
          <a:p>
            <a:r>
              <a:rPr lang="en-US" sz="2000" b="1" dirty="0" smtClean="0">
                <a:latin typeface="Calibri" pitchFamily="34" charset="0"/>
              </a:rPr>
              <a:t>hairbrush.</a:t>
            </a:r>
            <a:endParaRPr lang="ru-RU" sz="2000" b="1" dirty="0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83768" y="5013176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 pitchFamily="34" charset="0"/>
              </a:rPr>
              <a:t>She hasn’t got </a:t>
            </a:r>
          </a:p>
          <a:p>
            <a:r>
              <a:rPr lang="en-US" sz="2000" b="1" dirty="0" smtClean="0">
                <a:latin typeface="Calibri" pitchFamily="34" charset="0"/>
              </a:rPr>
              <a:t>her watch.</a:t>
            </a:r>
            <a:endParaRPr lang="ru-RU" sz="2000" b="1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8144" y="2636912"/>
            <a:ext cx="1975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 pitchFamily="34" charset="0"/>
              </a:rPr>
              <a:t>He hasn’t got his</a:t>
            </a:r>
          </a:p>
          <a:p>
            <a:r>
              <a:rPr lang="en-US" sz="2000" b="1" dirty="0" smtClean="0">
                <a:latin typeface="Calibri" pitchFamily="34" charset="0"/>
              </a:rPr>
              <a:t>mobile phone.</a:t>
            </a:r>
            <a:endParaRPr lang="ru-RU" sz="2000" b="1" dirty="0"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68144" y="3789040"/>
            <a:ext cx="259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 pitchFamily="34" charset="0"/>
              </a:rPr>
              <a:t>He hasn’t got his </a:t>
            </a:r>
          </a:p>
          <a:p>
            <a:r>
              <a:rPr lang="en-US" sz="2000" b="1" dirty="0" smtClean="0">
                <a:latin typeface="Calibri" pitchFamily="34" charset="0"/>
              </a:rPr>
              <a:t>roller blades.</a:t>
            </a:r>
            <a:endParaRPr lang="ru-RU" sz="2000" b="1" dirty="0"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8144" y="4941168"/>
            <a:ext cx="21682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alibri" pitchFamily="34" charset="0"/>
              </a:rPr>
              <a:t>She hasn’t got her </a:t>
            </a:r>
          </a:p>
          <a:p>
            <a:r>
              <a:rPr lang="en-US" sz="2000" b="1" dirty="0" smtClean="0">
                <a:latin typeface="Calibri" pitchFamily="34" charset="0"/>
              </a:rPr>
              <a:t>camera.</a:t>
            </a:r>
            <a:endParaRPr lang="ru-RU" sz="2000" b="1" dirty="0"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7"/>
          <p:cNvSpPr txBox="1">
            <a:spLocks/>
          </p:cNvSpPr>
          <p:nvPr/>
        </p:nvSpPr>
        <p:spPr>
          <a:xfrm>
            <a:off x="467544" y="1340768"/>
            <a:ext cx="8229600" cy="4709120"/>
          </a:xfrm>
          <a:prstGeom prst="round2DiagRect">
            <a:avLst/>
          </a:prstGeom>
          <a:ln w="38100">
            <a:solidFill>
              <a:srgbClr val="FEDAF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404664"/>
            <a:ext cx="7632848" cy="851297"/>
          </a:xfrm>
          <a:prstGeom prst="roundRect">
            <a:avLst/>
          </a:prstGeom>
          <a:noFill/>
          <a:ln w="28575">
            <a:solidFill>
              <a:srgbClr val="FEDAF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131840" y="404664"/>
            <a:ext cx="39604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Homework</a:t>
            </a:r>
            <a:endParaRPr lang="ru-RU" sz="4400" dirty="0">
              <a:ln>
                <a:solidFill>
                  <a:srgbClr val="FEDAFC"/>
                </a:solidFill>
              </a:ln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91680" y="54868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4000" dirty="0"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00192" y="620688"/>
            <a:ext cx="1080120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3 </a:t>
            </a:r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7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7" name="Рисунок 16" descr="Рисунок1.jpg"/>
          <p:cNvPicPr>
            <a:picLocks noChangeAspect="1"/>
          </p:cNvPicPr>
          <p:nvPr/>
        </p:nvPicPr>
        <p:blipFill>
          <a:blip r:embed="rId2" cstate="print">
            <a:lum contrast="30000"/>
          </a:blip>
          <a:stretch>
            <a:fillRect/>
          </a:stretch>
        </p:blipFill>
        <p:spPr>
          <a:xfrm>
            <a:off x="2051720" y="1340768"/>
            <a:ext cx="5112568" cy="2726704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9" name="Рисунок 18" descr="Рисунок2.jpg"/>
          <p:cNvPicPr>
            <a:picLocks noChangeAspect="1"/>
          </p:cNvPicPr>
          <p:nvPr/>
        </p:nvPicPr>
        <p:blipFill>
          <a:blip r:embed="rId3" cstate="print"/>
          <a:srcRect r="3903"/>
          <a:stretch>
            <a:fillRect/>
          </a:stretch>
        </p:blipFill>
        <p:spPr>
          <a:xfrm>
            <a:off x="1259632" y="4149080"/>
            <a:ext cx="6627159" cy="1884416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3" name="Овал 22"/>
          <p:cNvSpPr/>
          <p:nvPr/>
        </p:nvSpPr>
        <p:spPr>
          <a:xfrm>
            <a:off x="1403648" y="4293096"/>
            <a:ext cx="266328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1403648" y="4797152"/>
            <a:ext cx="266328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403648" y="5085184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1403648" y="5373216"/>
            <a:ext cx="266328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4860032" y="4365104"/>
            <a:ext cx="266328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4860032" y="4869160"/>
            <a:ext cx="266328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4139952" y="1988840"/>
            <a:ext cx="2376264" cy="12961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5148064" y="1484784"/>
            <a:ext cx="432048" cy="11521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 flipV="1">
            <a:off x="4211960" y="2780928"/>
            <a:ext cx="2376264" cy="8640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2411760" y="2060848"/>
            <a:ext cx="432048" cy="10081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2627784" y="2780928"/>
            <a:ext cx="3744416" cy="10081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H="1" flipV="1">
            <a:off x="3635896" y="3645024"/>
            <a:ext cx="1728192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259632" y="1844824"/>
          <a:ext cx="6744072" cy="374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6193"/>
                <a:gridCol w="3477879"/>
              </a:tblGrid>
              <a:tr h="131560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Единственное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число</a:t>
                      </a:r>
                    </a:p>
                    <a:p>
                      <a:endParaRPr lang="ru-RU" baseline="0" dirty="0" smtClean="0"/>
                    </a:p>
                    <a:p>
                      <a:r>
                        <a:rPr lang="en-US" baseline="0" dirty="0" smtClean="0"/>
                        <a:t>       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Множественное число</a:t>
                      </a:r>
                    </a:p>
                    <a:p>
                      <a:endParaRPr lang="ru-RU" sz="200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+ </a:t>
                      </a:r>
                      <a:r>
                        <a:rPr lang="en-US" sz="3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endParaRPr lang="ru-RU" sz="20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2428810">
                <a:tc>
                  <a:txBody>
                    <a:bodyPr/>
                    <a:lstStyle/>
                    <a:p>
                      <a:endParaRPr lang="en-US" sz="2800" dirty="0" smtClean="0">
                        <a:latin typeface="Calibri" pitchFamily="34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627784" y="2348880"/>
            <a:ext cx="720080" cy="648072"/>
          </a:xfrm>
          <a:prstGeom prst="rect">
            <a:avLst/>
          </a:prstGeom>
          <a:solidFill>
            <a:srgbClr val="FFF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что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24128" y="2276872"/>
            <a:ext cx="698376" cy="648072"/>
          </a:xfrm>
          <a:prstGeom prst="rect">
            <a:avLst/>
          </a:prstGeom>
          <a:solidFill>
            <a:srgbClr val="FFFDA7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что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7704" y="494116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</a:rPr>
              <a:t>watch</a:t>
            </a:r>
            <a:endParaRPr lang="ru-RU" sz="28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23928" y="479715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</a:rPr>
              <a:t>hairbrush</a:t>
            </a:r>
            <a:endParaRPr lang="ru-RU" sz="28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88224" y="501317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</a:rPr>
              <a:t>helmet</a:t>
            </a:r>
            <a:endParaRPr lang="ru-RU" sz="28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3968" y="407707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</a:rPr>
              <a:t>guitar</a:t>
            </a:r>
            <a:endParaRPr lang="ru-RU" sz="28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68144" y="4221088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</a:rPr>
              <a:t>mobile phone </a:t>
            </a:r>
            <a:endParaRPr lang="ru-RU" sz="28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63688" y="342900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</a:rPr>
              <a:t>camera </a:t>
            </a:r>
            <a:endParaRPr lang="ru-RU" sz="28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36096" y="3356992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</a:rPr>
              <a:t>CDs</a:t>
            </a:r>
            <a:r>
              <a:rPr lang="en-US" sz="28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endParaRPr lang="ru-RU" sz="2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51920" y="335699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</a:rPr>
              <a:t>gloves</a:t>
            </a:r>
            <a:endParaRPr lang="ru-RU" sz="28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76256" y="3573016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</a:rPr>
              <a:t>keys</a:t>
            </a:r>
            <a:endParaRPr lang="ru-RU" sz="28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07704" y="414908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</a:rPr>
              <a:t>roller blades</a:t>
            </a:r>
            <a:endParaRPr lang="ru-RU" sz="28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115616" y="476672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Найди существительные во </a:t>
            </a:r>
            <a:r>
              <a:rPr lang="ru-RU" sz="3600" dirty="0" smtClean="0">
                <a:ln>
                  <a:solidFill>
                    <a:srgbClr val="FEDAFC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мн. ч.</a:t>
            </a:r>
            <a:endParaRPr lang="ru-RU" sz="3600" dirty="0">
              <a:ln>
                <a:solidFill>
                  <a:srgbClr val="FEDAFC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22" name="Управляющая кнопка: далее 21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67944" y="1700808"/>
            <a:ext cx="1032655" cy="523220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 (12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83768" y="476672"/>
            <a:ext cx="48965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Составьте диалог</a:t>
            </a:r>
            <a:endParaRPr lang="ru-RU" sz="4400" dirty="0">
              <a:ln>
                <a:solidFill>
                  <a:srgbClr val="FEDAFC"/>
                </a:solidFill>
              </a:ln>
            </a:endParaRPr>
          </a:p>
        </p:txBody>
      </p:sp>
      <p:pic>
        <p:nvPicPr>
          <p:cNvPr id="6" name="Рисунок 5" descr="Untitled-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</a:blip>
          <a:srcRect l="32258" t="5139" r="38709" b="66596"/>
          <a:stretch>
            <a:fillRect/>
          </a:stretch>
        </p:blipFill>
        <p:spPr>
          <a:xfrm>
            <a:off x="2195736" y="2636912"/>
            <a:ext cx="471324" cy="576064"/>
          </a:xfrm>
          <a:prstGeom prst="ellipse">
            <a:avLst/>
          </a:prstGeom>
        </p:spPr>
      </p:pic>
      <p:pic>
        <p:nvPicPr>
          <p:cNvPr id="7" name="Рисунок 6" descr="Untitled-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</a:blip>
          <a:srcRect l="27930" t="2636" r="39840" b="67702"/>
          <a:stretch>
            <a:fillRect/>
          </a:stretch>
        </p:blipFill>
        <p:spPr>
          <a:xfrm>
            <a:off x="2195736" y="3284984"/>
            <a:ext cx="528001" cy="576000"/>
          </a:xfrm>
          <a:prstGeom prst="ellipse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99792" y="2708920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Where’s my .......................? </a:t>
            </a:r>
            <a:endParaRPr lang="ru-RU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1800" y="3356992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It’s ............. the ................ . </a:t>
            </a:r>
            <a:endParaRPr lang="ru-RU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99792" y="4293096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Where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are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my ......................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? </a:t>
            </a:r>
            <a:endParaRPr lang="ru-RU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11" name="Рисунок 10" descr="Untitled-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</a:blip>
          <a:srcRect l="32258" t="5139" r="38709" b="66596"/>
          <a:stretch>
            <a:fillRect/>
          </a:stretch>
        </p:blipFill>
        <p:spPr>
          <a:xfrm>
            <a:off x="2195736" y="4221088"/>
            <a:ext cx="471324" cy="576064"/>
          </a:xfrm>
          <a:prstGeom prst="ellipse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771800" y="4941168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They’re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............. the ................ . </a:t>
            </a:r>
            <a:endParaRPr lang="ru-RU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13" name="Рисунок 12" descr="Untitled-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</a:blip>
          <a:srcRect l="27930" t="2636" r="39840" b="67702"/>
          <a:stretch>
            <a:fillRect/>
          </a:stretch>
        </p:blipFill>
        <p:spPr>
          <a:xfrm>
            <a:off x="2195736" y="4797152"/>
            <a:ext cx="528059" cy="576064"/>
          </a:xfrm>
          <a:prstGeom prst="ellipse">
            <a:avLst/>
          </a:prstGeom>
        </p:spPr>
      </p:pic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499992" y="414908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skiing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7"/>
          <p:cNvSpPr txBox="1">
            <a:spLocks/>
          </p:cNvSpPr>
          <p:nvPr/>
        </p:nvSpPr>
        <p:spPr>
          <a:xfrm>
            <a:off x="467544" y="1268760"/>
            <a:ext cx="8229600" cy="4709120"/>
          </a:xfrm>
          <a:prstGeom prst="round2DiagRect">
            <a:avLst/>
          </a:prstGeom>
          <a:ln w="38100">
            <a:solidFill>
              <a:srgbClr val="FEDAF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476672"/>
            <a:ext cx="6624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n>
                  <a:solidFill>
                    <a:srgbClr val="FEDAFC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</a:t>
            </a:r>
            <a:r>
              <a:rPr lang="ru-RU" sz="4400" dirty="0" smtClean="0">
                <a:ln>
                  <a:solidFill>
                    <a:srgbClr val="FEDAFC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Учим словарные слова!</a:t>
            </a:r>
            <a:r>
              <a:rPr lang="en-US" sz="4400" dirty="0" smtClean="0">
                <a:ln>
                  <a:solidFill>
                    <a:srgbClr val="FEDAFC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endParaRPr lang="ru-RU" sz="4400" dirty="0">
              <a:ln>
                <a:solidFill>
                  <a:srgbClr val="FEDAFC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3573016"/>
            <a:ext cx="180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playing </a:t>
            </a:r>
          </a:p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the violin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67944" y="4293096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surfing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660232" y="3789040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diving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95936" y="2852936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sailing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88224" y="242088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skating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5616" y="3573016"/>
            <a:ext cx="1728192" cy="1077218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игра на скрипке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47864" y="2636912"/>
            <a:ext cx="2592288" cy="1077218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плавание под     парусом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00192" y="1988840"/>
            <a:ext cx="2088232" cy="1077218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катание на коньках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28184" y="3501008"/>
            <a:ext cx="2160240" cy="156966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ныряние</a:t>
            </a:r>
          </a:p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(прыжки в </a:t>
            </a:r>
          </a:p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воду)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851920" y="4365104"/>
            <a:ext cx="1728192" cy="58477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серфинг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87624" y="2204864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skiing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7584" y="1988840"/>
            <a:ext cx="1872208" cy="1077218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катание </a:t>
            </a:r>
          </a:p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на лыжах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95936" y="1556792"/>
            <a:ext cx="1032655" cy="523220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 (1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4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9" name="05 - Ex. 1, p. 1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292080" y="1628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2" dur="36960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>
                <p:cTn id="7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  <p:bldLst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26" grpId="0" animBg="1"/>
      <p:bldP spid="26" grpId="1" animBg="1"/>
      <p:bldP spid="28" grpId="0" animBg="1"/>
      <p:bldP spid="28" grpId="1" animBg="1"/>
      <p:bldP spid="32" grpId="0" animBg="1"/>
      <p:bldP spid="3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39752" y="3356992"/>
            <a:ext cx="55446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A: What’s .............. doing?</a:t>
            </a:r>
          </a:p>
          <a:p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B: He / She is ..............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ing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He / She can .............. very well. </a:t>
            </a:r>
          </a:p>
          <a:p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4" name="Рисунок 3" descr="498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4818" b="49934"/>
          <a:stretch>
            <a:fillRect/>
          </a:stretch>
        </p:blipFill>
        <p:spPr>
          <a:xfrm rot="20120448">
            <a:off x="1012488" y="1757903"/>
            <a:ext cx="1215883" cy="1152128"/>
          </a:xfrm>
          <a:prstGeom prst="rect">
            <a:avLst/>
          </a:prstGeom>
        </p:spPr>
      </p:pic>
      <p:pic>
        <p:nvPicPr>
          <p:cNvPr id="5" name="Рисунок 4" descr="498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7712" b="53510"/>
          <a:stretch>
            <a:fillRect/>
          </a:stretch>
        </p:blipFill>
        <p:spPr>
          <a:xfrm>
            <a:off x="7164288" y="1844824"/>
            <a:ext cx="930565" cy="8640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39952" y="1484784"/>
            <a:ext cx="1032655" cy="523220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3 (14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476672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       Составь диалоги</a:t>
            </a:r>
            <a:endParaRPr lang="ru-RU" sz="3600" dirty="0">
              <a:ln>
                <a:solidFill>
                  <a:srgbClr val="FEDAFC"/>
                </a:solidFill>
              </a:ln>
            </a:endParaRPr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3995936" y="2276872"/>
            <a:ext cx="1440160" cy="792088"/>
          </a:xfrm>
          <a:prstGeom prst="roundRect">
            <a:avLst/>
          </a:prstGeom>
          <a:scene3d>
            <a:camera prst="perspectiveAbove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fld id="{DD80BB1A-DB5A-4E3D-85D5-EE9F0FAD39D6}" type="datetime10">
              <a:rPr lang="ru-RU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19:06</a:t>
            </a:fld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51920" y="328498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William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9992" y="414908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skiing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4048" y="458112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ski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Шаблон оформления 'По вертикали и горизонтали'">
  <a:themeElements>
    <a:clrScheme name="Другая 2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'По вертикали и горизонтали'</Template>
  <TotalTime>1480</TotalTime>
  <Words>553</Words>
  <Application>Microsoft Office PowerPoint</Application>
  <PresentationFormat>Экран (4:3)</PresentationFormat>
  <Paragraphs>189</Paragraphs>
  <Slides>14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Шаблон оформления 'По вертикали и горизонтали'</vt:lpstr>
      <vt:lpstr>   Module 1 Family and Friends!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Светлана</cp:lastModifiedBy>
  <cp:revision>164</cp:revision>
  <dcterms:created xsi:type="dcterms:W3CDTF">2013-09-06T20:35:14Z</dcterms:created>
  <dcterms:modified xsi:type="dcterms:W3CDTF">2015-12-20T16:06:23Z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TC100690401049</vt:lpwstr>
  </property>
</Properties>
</file>