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1" r:id="rId4"/>
    <p:sldId id="260" r:id="rId5"/>
    <p:sldId id="287" r:id="rId6"/>
    <p:sldId id="288" r:id="rId7"/>
    <p:sldId id="290" r:id="rId8"/>
    <p:sldId id="284" r:id="rId9"/>
    <p:sldId id="294" r:id="rId10"/>
    <p:sldId id="295" r:id="rId11"/>
    <p:sldId id="296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00823B"/>
    <a:srgbClr val="FFFDA7"/>
    <a:srgbClr val="FFFFCC"/>
    <a:srgbClr val="00297A"/>
    <a:srgbClr val="FFFFFF"/>
    <a:srgbClr val="FEDAFC"/>
    <a:srgbClr val="FA2EF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805D-86F9-4A34-80AE-8C25AB61C6F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FC52-D618-4E55-BC35-AB635223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3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FC52-D618-4E55-BC35-AB63522358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D12856-073E-4C0C-87AA-A9E9CBD3D5EB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8C6F09-0B9A-4F4A-A85A-1A87E3E66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0D1D-1F43-4A2F-A22E-4C2A00DA91B1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B63C-7076-4231-B5AB-2C095BB49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1936-93E9-44DE-9F11-3F46908F55C3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B462-6209-40E6-8789-FA60BED51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AF8E-17BF-4FE0-BAE6-B3A44E6AD7E2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9ABB4-C894-4F35-B8F9-1C91925EB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58C9A-2D14-4079-A46D-944CF27DF3E3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8BB53-9E2E-4F8E-ACD1-B2D9D987B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43D-80D4-46E3-8B67-3381F318220D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DBC4-5769-407A-A913-67F92DF76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8130-AA82-4642-A1E9-02CADB6F33C2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EDAD-87A1-48DC-9ACB-07BB1D4CB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EAAB9-97F0-4F00-8B13-7BEA5E0A271E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4B657-000F-4BE8-9C8E-9453E4221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7D7D8-4637-4C14-8595-91C66924B311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FFEF-FA29-4D15-9780-8B9BE90EC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A3018-B8D5-4CAF-9BE3-4F98D8C280F3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3A4A-51B8-461F-9072-2183A008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F645-1BA6-4B00-AC5E-AC89DB4EE340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F738-B122-4EE2-B8F7-25B5995C0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345F6A-B26D-47C7-B00E-17F38A3C6068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D36B32D-9580-4200-880C-3644BE6C5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 advClick="0">
    <p:wipe dir="r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y.ucoz.ru/_ph/522/2/558286391.gif" TargetMode="External"/><Relationship Id="rId2" Type="http://schemas.openxmlformats.org/officeDocument/2006/relationships/hyperlink" Target="http://sinifogretmeniyiz.biz/imajlar/soruresim/-1-insanlar/498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4%20&#1072;,&#1073;\Module%201_2b\06%20-%20Ex.%201,%20p.%2016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4%20&#1072;,&#1073;\Module%201_2b\07%20-%20Ex.%203,%20p.%2016.mp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Module 1</a:t>
            </a:r>
            <a:r>
              <a:rPr lang="en-US" sz="600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600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6600" b="1" dirty="0" smtClean="0">
                <a:ln w="12700">
                  <a:solidFill>
                    <a:srgbClr val="FEDAFC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Family and Friends!</a:t>
            </a:r>
            <a:r>
              <a:rPr lang="ru-RU" sz="66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66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66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66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6000" b="1" dirty="0" smtClean="0">
              <a:ln w="12700">
                <a:solidFill>
                  <a:srgbClr val="FEDAFC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32656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00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99592" y="42210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6000" b="1" i="0" u="none" strike="noStrike" kern="0" cap="none" spc="0" normalizeH="0" baseline="0" noProof="0" dirty="0" smtClean="0">
              <a:ln w="12700">
                <a:solidFill>
                  <a:srgbClr val="FEDAFC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371703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en-US" sz="5400" b="1" kern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U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nit</a:t>
            </a:r>
            <a:r>
              <a:rPr kumimoji="0" lang="en-US" sz="5400" b="1" i="0" u="none" strike="noStrike" kern="0" cap="none" spc="0" normalizeH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ru-RU" sz="5400" b="1" i="0" u="none" strike="noStrike" kern="0" cap="none" spc="0" normalizeH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lang="en-US" sz="5400" b="1" kern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b</a:t>
            </a:r>
            <a: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6000" b="1" i="0" u="none" strike="noStrike" kern="0" cap="none" spc="0" normalizeH="0" baseline="0" noProof="0" dirty="0" smtClean="0">
              <a:ln w="12700">
                <a:solidFill>
                  <a:srgbClr val="FEDAFC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Дополни стихотворение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1484784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9E3E3"/>
              </a:clrFrom>
              <a:clrTo>
                <a:srgbClr val="E9E3E3">
                  <a:alpha val="0"/>
                </a:srgbClr>
              </a:clrTo>
            </a:clrChange>
            <a:lum bright="-10000" contrast="40000"/>
          </a:blip>
          <a:srcRect l="8647" t="54599" r="58206" b="20153"/>
          <a:stretch>
            <a:fillRect/>
          </a:stretch>
        </p:blipFill>
        <p:spPr>
          <a:xfrm>
            <a:off x="2915816" y="2204864"/>
            <a:ext cx="3528392" cy="3688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2276872"/>
            <a:ext cx="1872208" cy="468000"/>
          </a:xfrm>
          <a:prstGeom prst="rect">
            <a:avLst/>
          </a:prstGeom>
          <a:solidFill>
            <a:srgbClr val="CCEC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I’m skiing.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3140968"/>
            <a:ext cx="3528392" cy="468000"/>
          </a:xfrm>
          <a:prstGeom prst="rect">
            <a:avLst/>
          </a:prstGeom>
          <a:solidFill>
            <a:srgbClr val="CCEC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I’m playing basketball.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4005064"/>
            <a:ext cx="2376264" cy="468000"/>
          </a:xfrm>
          <a:prstGeom prst="rect">
            <a:avLst/>
          </a:prstGeom>
          <a:solidFill>
            <a:srgbClr val="CCECFF"/>
          </a:solidFill>
          <a:ln w="28575">
            <a:solidFill>
              <a:srgbClr val="00823B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I’m swimming.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4941168"/>
            <a:ext cx="1872208" cy="468000"/>
          </a:xfrm>
          <a:prstGeom prst="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I’m singing.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4419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Home task</a:t>
            </a:r>
            <a:endParaRPr lang="ru-RU" sz="4400" dirty="0">
              <a:ln>
                <a:solidFill>
                  <a:srgbClr val="FEDAFC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484784"/>
            <a:ext cx="662473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(16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Выучить слова, заполнить словарь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2996952"/>
            <a:ext cx="662473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(16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Слушай и подпевай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2204864"/>
            <a:ext cx="662473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(16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Составить диалог и выучить 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31640" y="3789040"/>
            <a:ext cx="662473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 (17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 Проект: напиши своё стихотворение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4581128"/>
            <a:ext cx="6624736" cy="523220"/>
          </a:xfrm>
          <a:prstGeom prst="rect">
            <a:avLst/>
          </a:prstGeom>
          <a:solidFill>
            <a:srgbClr val="00823B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(9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 Напиши числительные </a:t>
            </a:r>
            <a:r>
              <a:rPr lang="ru-RU" sz="2800" dirty="0" err="1" smtClean="0">
                <a:solidFill>
                  <a:schemeClr val="bg1"/>
                </a:solidFill>
                <a:latin typeface="Calibri" pitchFamily="34" charset="0"/>
              </a:rPr>
              <a:t>попорядку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5301208"/>
            <a:ext cx="6624736" cy="523220"/>
          </a:xfrm>
          <a:prstGeom prst="rect">
            <a:avLst/>
          </a:prstGeom>
          <a:solidFill>
            <a:srgbClr val="00823B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 (9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 Прочитай и напиши буквы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4497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References</a:t>
            </a:r>
            <a:endParaRPr lang="ru-RU" sz="4400" dirty="0">
              <a:ln>
                <a:solidFill>
                  <a:srgbClr val="FEDAFC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170080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alibri" pitchFamily="34" charset="0"/>
                <a:hlinkClick r:id="rId2"/>
              </a:rPr>
              <a:t>http://sinifogretmeniyiz.biz/imajlar/soruresim/-1-insanlar/498.jpg</a:t>
            </a:r>
            <a:r>
              <a:rPr lang="ru-RU" sz="2000" dirty="0" smtClean="0">
                <a:latin typeface="Calibri" pitchFamily="34" charset="0"/>
              </a:rPr>
              <a:t> - мальчик и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девочка</a:t>
            </a: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</a:rPr>
              <a:t>картинки  УМК </a:t>
            </a:r>
            <a:r>
              <a:rPr lang="en-US" sz="2000" dirty="0" smtClean="0">
                <a:latin typeface="Calibri" pitchFamily="34" charset="0"/>
              </a:rPr>
              <a:t>Spotlight 4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</a:rPr>
              <a:t>фон из коллекции шаблонов </a:t>
            </a:r>
            <a:r>
              <a:rPr lang="en-US" sz="2000" dirty="0" smtClean="0">
                <a:latin typeface="Calibri" pitchFamily="34" charset="0"/>
              </a:rPr>
              <a:t>Microsoft</a:t>
            </a:r>
            <a:endParaRPr lang="ru-RU" sz="2000" dirty="0" smtClean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22108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Calibri" pitchFamily="34" charset="0"/>
                <a:hlinkClick r:id="rId3"/>
              </a:rPr>
              <a:t>http://kartiny.ucoz.ru/_ph/522/2/558286391.gif</a:t>
            </a:r>
            <a:r>
              <a:rPr lang="ru-RU" u="sng" dirty="0" smtClean="0">
                <a:latin typeface="Calibri" pitchFamily="34" charset="0"/>
              </a:rPr>
              <a:t>   нотки</a:t>
            </a:r>
            <a:r>
              <a:rPr lang="en-US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7"/>
          <p:cNvSpPr txBox="1">
            <a:spLocks/>
          </p:cNvSpPr>
          <p:nvPr/>
        </p:nvSpPr>
        <p:spPr>
          <a:xfrm>
            <a:off x="467544" y="1340768"/>
            <a:ext cx="8229600" cy="4680520"/>
          </a:xfrm>
          <a:prstGeom prst="round2DiagRect">
            <a:avLst/>
          </a:prstGeom>
          <a:ln w="38100">
            <a:solidFill>
              <a:srgbClr val="FEDAF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None/>
              <a:tabLst/>
              <a:defRPr/>
            </a:pPr>
            <a:r>
              <a:rPr kumimoji="0" lang="ru-RU" sz="4600" b="0" i="0" u="none" strike="noStrike" kern="0" cap="none" spc="0" normalizeH="0" baseline="0" noProof="0" dirty="0" smtClean="0">
                <a:ln w="3175"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Сегодня на уроке: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lang="en-US" sz="33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проверяем домашнее задание</a:t>
            </a:r>
            <a:r>
              <a:rPr lang="en-US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</a:t>
            </a:r>
            <a:endParaRPr kumimoji="0" lang="ru-RU" sz="33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знакомимся с новыми числительными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от 30 до 100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r>
              <a:rPr kumimoji="0" lang="ru-RU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учимся спрашивать о том, 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сколько лет </a:t>
            </a:r>
            <a:r>
              <a:rPr kumimoji="0" lang="ru-RU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 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старшему члену семьи и отвечать на вопрос</a:t>
            </a:r>
            <a:endParaRPr kumimoji="0" lang="ru-RU" sz="33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r>
              <a:rPr lang="ru-RU" sz="3300" kern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слушаем и поём песенку о большой семье Лари и </a:t>
            </a:r>
            <a:r>
              <a:rPr lang="ru-RU" sz="3300" kern="0" noProof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Лулу</a:t>
            </a:r>
            <a:endParaRPr lang="ru-RU" sz="3300" kern="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   учимся читать звукоподражательные слова и составляем стихотворение</a:t>
            </a:r>
            <a:r>
              <a:rPr lang="en-US" sz="3300" kern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</a:t>
            </a:r>
            <a:endParaRPr kumimoji="0" lang="ru-RU" sz="33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r>
              <a:rPr kumimoji="0" lang="ru-RU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знакомимся с домашним заданием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632848" cy="851297"/>
          </a:xfrm>
          <a:prstGeom prst="roundRect">
            <a:avLst/>
          </a:prstGeom>
          <a:noFill/>
          <a:ln w="28575">
            <a:solidFill>
              <a:srgbClr val="FEDAF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ru-RU" sz="40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Урок</a:t>
            </a:r>
            <a:r>
              <a:rPr lang="en-US" sz="40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2b</a:t>
            </a:r>
            <a:r>
              <a:rPr lang="ru-RU" sz="40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44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My best friend!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211960" y="1556792"/>
            <a:ext cx="2133600" cy="384175"/>
          </a:xfrm>
        </p:spPr>
        <p:txBody>
          <a:bodyPr/>
          <a:lstStyle/>
          <a:p>
            <a:pPr>
              <a:defRPr/>
            </a:pPr>
            <a:fld id="{4327D7D8-4637-4C14-8595-91C66924B311}" type="datetime1"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>
                <a:defRPr/>
              </a:pPr>
              <a:t>20.12.2015</a:t>
            </a:fld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7"/>
          <p:cNvSpPr txBox="1">
            <a:spLocks/>
          </p:cNvSpPr>
          <p:nvPr/>
        </p:nvSpPr>
        <p:spPr>
          <a:xfrm>
            <a:off x="467544" y="1268760"/>
            <a:ext cx="8229600" cy="4709120"/>
          </a:xfrm>
          <a:prstGeom prst="round2DiagRect">
            <a:avLst/>
          </a:prstGeom>
          <a:ln w="38100">
            <a:solidFill>
              <a:srgbClr val="FEDAF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7667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C</a:t>
            </a:r>
            <a:r>
              <a:rPr lang="ru-RU" sz="4400" dirty="0" err="1" smtClean="0">
                <a:ln>
                  <a:solidFill>
                    <a:srgbClr val="FEDAF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ловарные</a:t>
            </a:r>
            <a:r>
              <a:rPr lang="ru-RU" sz="4400" dirty="0" smtClean="0">
                <a:ln>
                  <a:solidFill>
                    <a:srgbClr val="FEDAF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слова!</a:t>
            </a:r>
            <a:r>
              <a:rPr lang="en-US" sz="4400" dirty="0" smtClean="0">
                <a:ln>
                  <a:solidFill>
                    <a:srgbClr val="FEDAF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sz="4400" dirty="0">
              <a:ln>
                <a:solidFill>
                  <a:srgbClr val="FEDAFC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573016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playing </a:t>
            </a: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violin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429309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surfing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660232" y="378904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diving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285293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sailing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24208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skating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6" y="3573016"/>
            <a:ext cx="1728192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игра на скрипке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2636912"/>
            <a:ext cx="2592288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плавание под     парусом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1988840"/>
            <a:ext cx="2088232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катание на коньках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8184" y="3501008"/>
            <a:ext cx="2160240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ныряние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(прыжки в 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воду)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51920" y="4365104"/>
            <a:ext cx="1728192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серфинг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624" y="220486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skiing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584" y="1988840"/>
            <a:ext cx="1872208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катание 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лыжах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1556792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(1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1" animBg="1"/>
      <p:bldP spid="20" grpId="1" animBg="1"/>
      <p:bldP spid="21" grpId="1" animBg="1"/>
      <p:bldP spid="26" grpId="1" animBg="1"/>
      <p:bldP spid="28" grpId="1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7632848" cy="851297"/>
          </a:xfrm>
          <a:prstGeom prst="roundRect">
            <a:avLst/>
          </a:prstGeom>
          <a:noFill/>
          <a:ln w="28575">
            <a:solidFill>
              <a:srgbClr val="FEDAF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692696"/>
            <a:ext cx="93610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1( 8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Homework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l="10088" t="22050" r="3443" b="22301"/>
          <a:stretch>
            <a:fillRect/>
          </a:stretch>
        </p:blipFill>
        <p:spPr>
          <a:xfrm>
            <a:off x="467544" y="1628800"/>
            <a:ext cx="4824536" cy="42616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5796136" y="19168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He can ski.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692696"/>
            <a:ext cx="93610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( 8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249289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He can sail.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99695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He can surf.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3501008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He can play the violin.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443711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She can skate.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50131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He can dive.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2555776" y="3284984"/>
            <a:ext cx="504056" cy="288032"/>
          </a:xfrm>
          <a:prstGeom prst="donut">
            <a:avLst>
              <a:gd name="adj" fmla="val 17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4283968" y="3068960"/>
            <a:ext cx="504056" cy="288032"/>
          </a:xfrm>
          <a:prstGeom prst="donut">
            <a:avLst>
              <a:gd name="adj" fmla="val 17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899592" y="5517232"/>
            <a:ext cx="1296144" cy="288032"/>
          </a:xfrm>
          <a:prstGeom prst="donut">
            <a:avLst>
              <a:gd name="adj" fmla="val 17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2555776" y="5301208"/>
            <a:ext cx="567680" cy="279648"/>
          </a:xfrm>
          <a:prstGeom prst="donut">
            <a:avLst>
              <a:gd name="adj" fmla="val 17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4355976" y="5517232"/>
            <a:ext cx="567680" cy="279648"/>
          </a:xfrm>
          <a:prstGeom prst="donut">
            <a:avLst>
              <a:gd name="adj" fmla="val 17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844824"/>
            <a:ext cx="230425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Numbers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844824"/>
            <a:ext cx="2592288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Numerals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924944"/>
            <a:ext cx="273630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twenty two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789040"/>
            <a:ext cx="273630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thirty four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653136"/>
            <a:ext cx="273630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forty seven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517232"/>
            <a:ext cx="273630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fifty one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2924944"/>
            <a:ext cx="1080120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47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3789040"/>
            <a:ext cx="1080120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22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4653136"/>
            <a:ext cx="1080120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51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5517232"/>
            <a:ext cx="1080120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34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620688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75656" y="54868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Читаем числительные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06 - Ex. 1, p. 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68344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0.00034 0.124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00018 0.2532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23 L 0.00017 -0.2523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4607E-6 L -2.5E-6 -0.1262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84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844824"/>
            <a:ext cx="230425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Numbers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844824"/>
            <a:ext cx="2592288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Numerals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924944"/>
            <a:ext cx="273630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eighty three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789040"/>
            <a:ext cx="273630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seventy six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653136"/>
            <a:ext cx="273630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sixty nine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517232"/>
            <a:ext cx="273630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ninety five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2924944"/>
            <a:ext cx="1080120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3789040"/>
            <a:ext cx="1080120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83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4653136"/>
            <a:ext cx="1080120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95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5517232"/>
            <a:ext cx="1080120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76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54868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Прочитай и найди соответствие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0.00034 0.124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00018 0.2532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23 L 0.00017 -0.2523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4607E-6 L -2.5E-6 -0.1262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7"/>
          <p:cNvSpPr txBox="1">
            <a:spLocks/>
          </p:cNvSpPr>
          <p:nvPr/>
        </p:nvSpPr>
        <p:spPr>
          <a:xfrm>
            <a:off x="467544" y="1340768"/>
            <a:ext cx="8229600" cy="4709120"/>
          </a:xfrm>
          <a:prstGeom prst="round2DiagRect">
            <a:avLst/>
          </a:prstGeom>
          <a:ln w="38100">
            <a:solidFill>
              <a:srgbClr val="FEDAF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632848" cy="851297"/>
          </a:xfrm>
          <a:prstGeom prst="roundRect">
            <a:avLst/>
          </a:prstGeom>
          <a:noFill/>
          <a:ln w="28575">
            <a:solidFill>
              <a:srgbClr val="FEDAF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924944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A: How old is your .............. .........?</a:t>
            </a: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B: He /She  is .................... .  </a:t>
            </a: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And how old is your .....................?</a:t>
            </a: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A: He /She is .................. .</a:t>
            </a: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6" name="Рисунок 5" descr="4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18" b="49934"/>
          <a:stretch>
            <a:fillRect/>
          </a:stretch>
        </p:blipFill>
        <p:spPr>
          <a:xfrm rot="20120448">
            <a:off x="868472" y="1469872"/>
            <a:ext cx="1215883" cy="1152128"/>
          </a:xfrm>
          <a:prstGeom prst="rect">
            <a:avLst/>
          </a:prstGeom>
        </p:spPr>
      </p:pic>
      <p:pic>
        <p:nvPicPr>
          <p:cNvPr id="7" name="Рисунок 6" descr="4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12" b="53510"/>
          <a:stretch>
            <a:fillRect/>
          </a:stretch>
        </p:blipFill>
        <p:spPr>
          <a:xfrm>
            <a:off x="7236296" y="1556792"/>
            <a:ext cx="930565" cy="864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7944" y="1484784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(16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476672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Составьте диалог</a:t>
            </a:r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78092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aunt Mary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33569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forty one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7890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uncle Tom 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8" y="429309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forty four 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556792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4868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Подпевай!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pic>
        <p:nvPicPr>
          <p:cNvPr id="7" name="Рисунок 6" descr="558286391.gif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6444208" y="548680"/>
            <a:ext cx="1304925" cy="4762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3728" y="2276872"/>
            <a:ext cx="66247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Vocabulary</a:t>
            </a: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lot of 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много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people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люди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crew 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команда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stick together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держаться вместе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like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как</a:t>
            </a: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glue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клей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07 - Ex. 3, p. 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64088" y="17008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868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</a:t>
            </a:r>
            <a:r>
              <a:rPr lang="en-US" sz="36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Let’s have fun</a:t>
            </a:r>
            <a:r>
              <a:rPr lang="ru-RU" sz="36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!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1556792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l="11809" t="25850" r="7126" b="53150"/>
          <a:stretch>
            <a:fillRect/>
          </a:stretch>
        </p:blipFill>
        <p:spPr>
          <a:xfrm>
            <a:off x="1331640" y="2204864"/>
            <a:ext cx="6179187" cy="21970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5085184"/>
            <a:ext cx="3409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Splash, splash, splash!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437112"/>
            <a:ext cx="311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Boing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boing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boing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!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437112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Shloop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shloop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shloop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!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5085184"/>
            <a:ext cx="1471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-la-la!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3779912" y="3861048"/>
            <a:ext cx="504056" cy="504056"/>
          </a:xfrm>
          <a:prstGeom prst="donut">
            <a:avLst>
              <a:gd name="adj" fmla="val 170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2123728" y="3861048"/>
            <a:ext cx="504056" cy="504056"/>
          </a:xfrm>
          <a:prstGeom prst="donut">
            <a:avLst>
              <a:gd name="adj" fmla="val 17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5652120" y="3861048"/>
            <a:ext cx="504056" cy="504056"/>
          </a:xfrm>
          <a:prstGeom prst="donut">
            <a:avLst>
              <a:gd name="adj" fmla="val 1702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7020272" y="3789040"/>
            <a:ext cx="504056" cy="504056"/>
          </a:xfrm>
          <a:prstGeom prst="donut">
            <a:avLst>
              <a:gd name="adj" fmla="val 1702"/>
            </a:avLst>
          </a:prstGeom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4437112"/>
            <a:ext cx="1656184" cy="523220"/>
          </a:xfrm>
          <a:prstGeom prst="rect">
            <a:avLst/>
          </a:prstGeom>
          <a:solidFill>
            <a:srgbClr val="CCFFCC">
              <a:alpha val="0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I’m skiing.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5085184"/>
            <a:ext cx="1872208" cy="523220"/>
          </a:xfrm>
          <a:prstGeom prst="rect">
            <a:avLst/>
          </a:prstGeom>
          <a:solidFill>
            <a:srgbClr val="CCFFCC">
              <a:alpha val="0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I’m singing.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4437112"/>
            <a:ext cx="3528392" cy="523220"/>
          </a:xfrm>
          <a:prstGeom prst="rect">
            <a:avLst/>
          </a:prstGeom>
          <a:solidFill>
            <a:srgbClr val="CCFFCC">
              <a:alpha val="0"/>
            </a:srgb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I’m playing basketball.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5085184"/>
            <a:ext cx="2304764" cy="523220"/>
          </a:xfrm>
          <a:prstGeom prst="rect">
            <a:avLst/>
          </a:prstGeom>
          <a:solidFill>
            <a:srgbClr val="CCFFCC">
              <a:alpha val="0"/>
            </a:srgbClr>
          </a:solidFill>
          <a:ln w="28575">
            <a:solidFill>
              <a:srgbClr val="00823B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I’m swimming.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Шаблон оформления 'По вертикали и горизонтали'">
  <a:themeElements>
    <a:clrScheme name="Другая 2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1811</TotalTime>
  <Words>428</Words>
  <Application>Microsoft Office PowerPoint</Application>
  <PresentationFormat>Экран (4:3)</PresentationFormat>
  <Paragraphs>118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оформления 'По вертикали и горизонтали'</vt:lpstr>
      <vt:lpstr>   Module 1 Family and Friends!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198</cp:revision>
  <dcterms:created xsi:type="dcterms:W3CDTF">2013-09-06T20:35:14Z</dcterms:created>
  <dcterms:modified xsi:type="dcterms:W3CDTF">2015-12-20T16:10:53Z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