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84" r:id="rId2"/>
    <p:sldId id="279" r:id="rId3"/>
    <p:sldId id="278" r:id="rId4"/>
    <p:sldId id="277" r:id="rId5"/>
    <p:sldId id="257" r:id="rId6"/>
    <p:sldId id="258" r:id="rId7"/>
    <p:sldId id="286" r:id="rId8"/>
    <p:sldId id="283" r:id="rId9"/>
    <p:sldId id="294" r:id="rId10"/>
    <p:sldId id="295" r:id="rId11"/>
    <p:sldId id="296" r:id="rId12"/>
    <p:sldId id="297" r:id="rId13"/>
    <p:sldId id="298" r:id="rId14"/>
    <p:sldId id="299" r:id="rId15"/>
    <p:sldId id="305" r:id="rId16"/>
    <p:sldId id="306" r:id="rId17"/>
    <p:sldId id="307" r:id="rId18"/>
    <p:sldId id="308" r:id="rId19"/>
    <p:sldId id="309" r:id="rId20"/>
    <p:sldId id="312" r:id="rId21"/>
    <p:sldId id="313" r:id="rId22"/>
    <p:sldId id="314" r:id="rId23"/>
    <p:sldId id="300" r:id="rId24"/>
    <p:sldId id="301" r:id="rId25"/>
    <p:sldId id="302" r:id="rId26"/>
    <p:sldId id="310" r:id="rId27"/>
    <p:sldId id="318" r:id="rId28"/>
    <p:sldId id="317" r:id="rId29"/>
    <p:sldId id="316" r:id="rId30"/>
    <p:sldId id="315" r:id="rId31"/>
    <p:sldId id="319" r:id="rId32"/>
    <p:sldId id="320" r:id="rId33"/>
    <p:sldId id="321" r:id="rId34"/>
    <p:sldId id="322" r:id="rId35"/>
    <p:sldId id="323" r:id="rId36"/>
    <p:sldId id="326" r:id="rId37"/>
    <p:sldId id="328" r:id="rId38"/>
    <p:sldId id="327" r:id="rId39"/>
    <p:sldId id="329" r:id="rId40"/>
    <p:sldId id="293" r:id="rId41"/>
    <p:sldId id="33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66FF"/>
    <a:srgbClr val="000000"/>
    <a:srgbClr val="FFCC99"/>
    <a:srgbClr val="CC6600"/>
    <a:srgbClr val="FF6600"/>
    <a:srgbClr val="FF66CC"/>
    <a:srgbClr val="B3C8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384EBB-824E-4A1B-8F7D-2807BFE9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2A759-45E8-4D8C-B0F0-EE6C5F257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6083-6406-40D1-92E8-E6EC3382E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38D4-B21D-4C33-94B9-4D7C03288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3185-07D1-433F-BDDE-77CFB1970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8403-A04A-45C2-8985-2F1F852E9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1BF5-D82E-4FC1-93D9-F40DE262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1BDF-1A1E-4A4B-9E65-36F12A176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5518-E3A9-4ED4-AAE3-6901BEED0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B085-BE86-461C-B134-BBB0DEF42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7449-2669-4FC6-912B-9210EB9D4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1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1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1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EBBB8FE-EA70-4A2A-A5E0-EC87657D6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9966FF">
                <a:alpha val="40000"/>
              </a:srgbClr>
            </a:glow>
          </a:effectLst>
        </p:spPr>
      </p:pic>
      <p:sp>
        <p:nvSpPr>
          <p:cNvPr id="12" name="Выноска-облако 11"/>
          <p:cNvSpPr/>
          <p:nvPr/>
        </p:nvSpPr>
        <p:spPr>
          <a:xfrm>
            <a:off x="7543800" y="1143000"/>
            <a:ext cx="1371600" cy="609600"/>
          </a:xfrm>
          <a:prstGeom prst="cloudCallou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Мяу…</a:t>
            </a: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8172">
            <a:off x="663575" y="252413"/>
            <a:ext cx="4492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39939" name="Picture 3" descr="австралийская кошка (мист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6025"/>
            <a:ext cx="8077200" cy="4230688"/>
          </a:xfrm>
          <a:prstGeom prst="rect">
            <a:avLst/>
          </a:prstGeom>
          <a:noFill/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762000" y="56388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Австралийская кошка (мист)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40963" name="Picture 3" descr="британская длинношерст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00113"/>
            <a:ext cx="7467600" cy="4956175"/>
          </a:xfrm>
          <a:prstGeom prst="rect">
            <a:avLst/>
          </a:prstGeom>
          <a:noFill/>
        </p:spPr>
      </p:pic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762000" y="5867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Британская длинношерстная кошка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41987" name="Picture 3" descr="британская короткошерстная к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324600" cy="4743450"/>
          </a:xfrm>
          <a:prstGeom prst="rect">
            <a:avLst/>
          </a:prstGeom>
          <a:noFill/>
        </p:spPr>
      </p:pic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762000" y="5867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Британская короткошерстная кошка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6591" y="1075303"/>
            <a:ext cx="7450818" cy="487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990600" y="5867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Персидская  кошка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44035" name="Picture 3" descr="кошка саван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543800" cy="4530725"/>
          </a:xfrm>
          <a:prstGeom prst="rect">
            <a:avLst/>
          </a:prstGeom>
          <a:noFill/>
        </p:spPr>
      </p:pic>
      <p:sp>
        <p:nvSpPr>
          <p:cNvPr id="44036" name="TextBox 2"/>
          <p:cNvSpPr txBox="1">
            <a:spLocks noChangeArrowheads="1"/>
          </p:cNvSpPr>
          <p:nvPr/>
        </p:nvSpPr>
        <p:spPr bwMode="auto">
          <a:xfrm>
            <a:off x="990600" y="5867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Кошка саванна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50179" name="Picture 3" descr="вислоухая шотлонд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162800" cy="4378325"/>
          </a:xfrm>
          <a:prstGeom prst="rect">
            <a:avLst/>
          </a:prstGeom>
          <a:noFill/>
        </p:spPr>
      </p:pic>
      <p:sp>
        <p:nvSpPr>
          <p:cNvPr id="50180" name="TextBox 2"/>
          <p:cNvSpPr txBox="1">
            <a:spLocks noChangeArrowheads="1"/>
          </p:cNvSpPr>
          <p:nvPr/>
        </p:nvSpPr>
        <p:spPr bwMode="auto">
          <a:xfrm>
            <a:off x="609600" y="56388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Шотландская вислоухая кошка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51203" name="Picture 3" descr="74035-1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14400"/>
            <a:ext cx="6629400" cy="4972050"/>
          </a:xfrm>
          <a:prstGeom prst="rect">
            <a:avLst/>
          </a:prstGeom>
          <a:noFill/>
        </p:spPr>
      </p:pic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990600" y="5867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Сиамская  кошка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sp>
        <p:nvSpPr>
          <p:cNvPr id="52228" name="TextBox 2"/>
          <p:cNvSpPr txBox="1">
            <a:spLocks noChangeArrowheads="1"/>
          </p:cNvSpPr>
          <p:nvPr/>
        </p:nvSpPr>
        <p:spPr bwMode="auto">
          <a:xfrm>
            <a:off x="990600" y="5867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Безхвостая  кошка</a:t>
            </a:r>
          </a:p>
        </p:txBody>
      </p:sp>
      <p:pic>
        <p:nvPicPr>
          <p:cNvPr id="52229" name="Picture 5" descr="безхвостая к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53252" name="Picture 4" descr="священная бирманская к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6172200" cy="5059363"/>
          </a:xfrm>
          <a:prstGeom prst="rect">
            <a:avLst/>
          </a:prstGeom>
          <a:noFill/>
        </p:spPr>
      </p:pic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762000" y="5867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Священная бирманская  кошка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90600" y="5867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Шоколадная  кошка</a:t>
            </a:r>
          </a:p>
        </p:txBody>
      </p:sp>
      <p:pic>
        <p:nvPicPr>
          <p:cNvPr id="54276" name="Picture 4" descr="шоколадная к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3568700" cy="4829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731470"/>
            <a:ext cx="7696200" cy="615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0"/>
            <a:ext cx="7315200" cy="1371600"/>
          </a:xfrm>
          <a:noFill/>
        </p:spPr>
        <p:txBody>
          <a:bodyPr/>
          <a:lstStyle/>
          <a:p>
            <a:pPr algn="l" eaLnBrk="1" hangingPunct="1"/>
            <a:r>
              <a:rPr lang="ru-RU" sz="2000" b="0" smtClean="0">
                <a:solidFill>
                  <a:schemeClr val="tx1"/>
                </a:solidFill>
                <a:effectLst/>
              </a:rPr>
              <a:t>Кошки - кто же они? Откуда они появились?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Когда и как они стали жить с человеком?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Ученые до сих пор спорят, кто на самом деле кого приручил – 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человек кошку или кошка человека?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КИС - КИС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57348" name="Picture 4" descr="калифорнийская сияющая к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1413"/>
            <a:ext cx="7772400" cy="4321175"/>
          </a:xfrm>
          <a:prstGeom prst="rect">
            <a:avLst/>
          </a:prstGeom>
          <a:noFill/>
        </p:spPr>
      </p:pic>
      <p:sp>
        <p:nvSpPr>
          <p:cNvPr id="57349" name="TextBox 2"/>
          <p:cNvSpPr txBox="1">
            <a:spLocks noChangeArrowheads="1"/>
          </p:cNvSpPr>
          <p:nvPr/>
        </p:nvSpPr>
        <p:spPr bwMode="auto">
          <a:xfrm>
            <a:off x="762000" y="56388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Калифорнийская сияющая  кошка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58372" name="Picture 4" descr="канадский сфинк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14400"/>
            <a:ext cx="6629400" cy="4416425"/>
          </a:xfrm>
          <a:prstGeom prst="rect">
            <a:avLst/>
          </a:prstGeom>
          <a:noFill/>
        </p:spPr>
      </p:pic>
      <p:sp>
        <p:nvSpPr>
          <p:cNvPr id="58373" name="TextBox 2"/>
          <p:cNvSpPr txBox="1">
            <a:spLocks noChangeArrowheads="1"/>
          </p:cNvSpPr>
          <p:nvPr/>
        </p:nvSpPr>
        <p:spPr bwMode="auto">
          <a:xfrm>
            <a:off x="914400" y="5181600"/>
            <a:ext cx="693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Кошка голая </a:t>
            </a:r>
          </a:p>
          <a:p>
            <a:pPr algn="ctr"/>
            <a:r>
              <a:rPr lang="ru-RU" sz="4400"/>
              <a:t>канадский сфинкс 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990600" y="5867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Сингапурская   кошка</a:t>
            </a:r>
          </a:p>
        </p:txBody>
      </p:sp>
      <p:pic>
        <p:nvPicPr>
          <p:cNvPr id="59396" name="Picture 4" descr="сингапу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315200" cy="4810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45059" name="Picture 3" descr="русская голуб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7239000" cy="4886325"/>
          </a:xfrm>
          <a:prstGeom prst="rect">
            <a:avLst/>
          </a:prstGeom>
          <a:noFill/>
        </p:spPr>
      </p:pic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762000" y="5867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Русская голубая  кошка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46083" name="Picture 3" descr="сибирская к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467600" cy="4975225"/>
          </a:xfrm>
          <a:prstGeom prst="rect">
            <a:avLst/>
          </a:prstGeom>
          <a:noFill/>
        </p:spPr>
      </p:pic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990600" y="5867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Сибирская  кошка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47107" name="Picture 3" descr="невская маскарад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6781800" cy="5086350"/>
          </a:xfrm>
          <a:prstGeom prst="rect">
            <a:avLst/>
          </a:prstGeom>
          <a:noFill/>
        </p:spPr>
      </p:pic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762000" y="5867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Невская маскарадная  кошка</a:t>
            </a:r>
            <a:r>
              <a:rPr lang="ru-RU" sz="440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914400" y="5181600"/>
            <a:ext cx="693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Кошка голая </a:t>
            </a:r>
          </a:p>
          <a:p>
            <a:pPr algn="ctr"/>
            <a:r>
              <a:rPr lang="ru-RU" sz="4400"/>
              <a:t>донской сфинкс  </a:t>
            </a:r>
          </a:p>
        </p:txBody>
      </p:sp>
      <p:pic>
        <p:nvPicPr>
          <p:cNvPr id="55300" name="Picture 4" descr="донской сфинк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6305550" cy="42037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КИС - КИС</a:t>
            </a:r>
          </a:p>
        </p:txBody>
      </p:sp>
      <p:pic>
        <p:nvPicPr>
          <p:cNvPr id="63493" name="Picture 5" descr="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14650"/>
            <a:ext cx="5029200" cy="3771900"/>
          </a:xfrm>
          <a:prstGeom prst="rect">
            <a:avLst/>
          </a:prstGeom>
          <a:noFill/>
        </p:spPr>
      </p:pic>
      <p:pic>
        <p:nvPicPr>
          <p:cNvPr id="63495" name="Picture 7" descr="вислоухий коте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143000"/>
            <a:ext cx="4362450" cy="4149725"/>
          </a:xfrm>
          <a:prstGeom prst="rect">
            <a:avLst/>
          </a:prstGeom>
          <a:noFill/>
        </p:spPr>
      </p:pic>
      <p:pic>
        <p:nvPicPr>
          <p:cNvPr id="63496" name="Picture 8" descr="котенок рисова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838200"/>
            <a:ext cx="2794000" cy="23320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62468" name="Picture 4" descr="1310705095_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7239000" cy="54324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КИС - КИС</a:t>
            </a:r>
          </a:p>
        </p:txBody>
      </p:sp>
      <p:pic>
        <p:nvPicPr>
          <p:cNvPr id="62470" name="Picture 6" descr="забавный коте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971800"/>
            <a:ext cx="2589213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61444" name="Picture 4" descr="котята британской короткошерст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848600" cy="4775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КИС - КИС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8991600" cy="2133600"/>
          </a:xfrm>
          <a:noFill/>
        </p:spPr>
        <p:txBody>
          <a:bodyPr/>
          <a:lstStyle/>
          <a:p>
            <a:pPr eaLnBrk="1" hangingPunct="1"/>
            <a:r>
              <a:rPr lang="ru-RU" sz="2000" b="0" smtClean="0">
                <a:solidFill>
                  <a:schemeClr val="tx1"/>
                </a:solidFill>
                <a:effectLst/>
              </a:rPr>
              <a:t>   Родиной кошек считается Древний Египет, который  славился  культом кошек.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   Кошек считали "добрыми  гениями" любого египетского жилища  и хранителями очага.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Когда кошка умирала, в доме объявлялся траур, и все его обитатели срезали себе волосы и брови. 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Хоронили  кошек только на специальных кладбищах и с особыми почестями.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-3987800" y="310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РОДИНА   КОШЕК</a:t>
            </a: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2697989"/>
            <a:ext cx="7139681" cy="423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КИС - КИС</a:t>
            </a:r>
          </a:p>
        </p:txBody>
      </p:sp>
      <p:pic>
        <p:nvPicPr>
          <p:cNvPr id="60421" name="Picture 5" descr="котенок с ромаш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638800" cy="55991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64517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r="80511" b="65625"/>
          <a:stretch>
            <a:fillRect/>
          </a:stretch>
        </p:blipFill>
        <p:spPr bwMode="auto">
          <a:xfrm>
            <a:off x="1447800" y="1371600"/>
            <a:ext cx="23987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15591" r="58424" b="66667"/>
          <a:stretch>
            <a:fillRect/>
          </a:stretch>
        </p:blipFill>
        <p:spPr bwMode="auto">
          <a:xfrm>
            <a:off x="4876800" y="1371600"/>
            <a:ext cx="327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Рисуем  кошку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65541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34268" r="43320" b="67969"/>
          <a:stretch>
            <a:fillRect/>
          </a:stretch>
        </p:blipFill>
        <p:spPr bwMode="auto">
          <a:xfrm>
            <a:off x="914400" y="1447800"/>
            <a:ext cx="29067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Рисуем  кошку</a:t>
            </a:r>
          </a:p>
        </p:txBody>
      </p:sp>
      <p:pic>
        <p:nvPicPr>
          <p:cNvPr id="65543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54568" r="20744" b="65625"/>
          <a:stretch>
            <a:fillRect/>
          </a:stretch>
        </p:blipFill>
        <p:spPr bwMode="auto">
          <a:xfrm>
            <a:off x="4953000" y="1447800"/>
            <a:ext cx="29829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Рисуем  кошку</a:t>
            </a:r>
          </a:p>
        </p:txBody>
      </p:sp>
      <p:pic>
        <p:nvPicPr>
          <p:cNvPr id="66564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75356" r="-43" b="66667"/>
          <a:stretch>
            <a:fillRect/>
          </a:stretch>
        </p:blipFill>
        <p:spPr bwMode="auto">
          <a:xfrm>
            <a:off x="838200" y="1524000"/>
            <a:ext cx="306705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t="32292" r="74014" b="32291"/>
          <a:stretch>
            <a:fillRect/>
          </a:stretch>
        </p:blipFill>
        <p:spPr bwMode="auto">
          <a:xfrm>
            <a:off x="4648200" y="1524000"/>
            <a:ext cx="3003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67587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22087" t="31250" r="48030" b="32291"/>
          <a:stretch>
            <a:fillRect/>
          </a:stretch>
        </p:blipFill>
        <p:spPr bwMode="auto">
          <a:xfrm>
            <a:off x="990600" y="1447800"/>
            <a:ext cx="33797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Рисуем  кошку</a:t>
            </a:r>
          </a:p>
        </p:txBody>
      </p:sp>
      <p:pic>
        <p:nvPicPr>
          <p:cNvPr id="67589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48071" t="32292" r="23344" b="31250"/>
          <a:stretch>
            <a:fillRect/>
          </a:stretch>
        </p:blipFill>
        <p:spPr bwMode="auto">
          <a:xfrm>
            <a:off x="5070475" y="1447800"/>
            <a:ext cx="321151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68611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72758" t="31250" r="-43" b="31250"/>
          <a:stretch>
            <a:fillRect/>
          </a:stretch>
        </p:blipFill>
        <p:spPr bwMode="auto">
          <a:xfrm>
            <a:off x="762000" y="1447800"/>
            <a:ext cx="302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t="65625" r="68819"/>
          <a:stretch>
            <a:fillRect/>
          </a:stretch>
        </p:blipFill>
        <p:spPr bwMode="auto">
          <a:xfrm>
            <a:off x="4518025" y="1447800"/>
            <a:ext cx="37131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Рисуем  кошку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Рисуем  кошку</a:t>
            </a:r>
          </a:p>
        </p:txBody>
      </p:sp>
      <p:pic>
        <p:nvPicPr>
          <p:cNvPr id="71684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27284" t="66667" r="33739"/>
          <a:stretch>
            <a:fillRect/>
          </a:stretch>
        </p:blipFill>
        <p:spPr bwMode="auto">
          <a:xfrm>
            <a:off x="304800" y="1371600"/>
            <a:ext cx="39290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2" descr="Как рисовать кота"/>
          <p:cNvPicPr>
            <a:picLocks noChangeAspect="1" noChangeArrowheads="1"/>
          </p:cNvPicPr>
          <p:nvPr/>
        </p:nvPicPr>
        <p:blipFill>
          <a:blip r:embed="rId2"/>
          <a:srcRect l="58977" t="65625"/>
          <a:stretch>
            <a:fillRect/>
          </a:stretch>
        </p:blipFill>
        <p:spPr bwMode="auto">
          <a:xfrm>
            <a:off x="4572000" y="2057400"/>
            <a:ext cx="4375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11268" name="Picture 4" descr="1239347426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5407025" cy="5562600"/>
          </a:xfrm>
          <a:prstGeom prst="rect">
            <a:avLst/>
          </a:prstGeom>
          <a:noFill/>
        </p:spPr>
      </p:pic>
      <p:sp>
        <p:nvSpPr>
          <p:cNvPr id="74756" name="TextBox 2"/>
          <p:cNvSpPr txBox="1">
            <a:spLocks noChangeArrowheads="1"/>
          </p:cNvSpPr>
          <p:nvPr/>
        </p:nvSpPr>
        <p:spPr bwMode="auto">
          <a:xfrm>
            <a:off x="1219200" y="2286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Нарисуем  кота.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71550" y="476250"/>
            <a:ext cx="3000375" cy="28575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500063"/>
            <a:ext cx="3000375" cy="28575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00125" y="500063"/>
            <a:ext cx="3000375" cy="158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0125" y="3357563"/>
            <a:ext cx="3000375" cy="158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10" descr="кот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49275"/>
            <a:ext cx="2803525" cy="280828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23" name="Picture 11" descr="кот - копия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00438"/>
            <a:ext cx="2952750" cy="284003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24" name="Picture 12" descr="кот - копия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500438"/>
            <a:ext cx="2871788" cy="288131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4084638" cy="4524375"/>
          </a:xfrm>
          <a:prstGeom prst="rect">
            <a:avLst/>
          </a:prstGeom>
          <a:noFill/>
        </p:spPr>
      </p:pic>
      <p:sp>
        <p:nvSpPr>
          <p:cNvPr id="75780" name="TextBox 2"/>
          <p:cNvSpPr txBox="1">
            <a:spLocks noChangeArrowheads="1"/>
          </p:cNvSpPr>
          <p:nvPr/>
        </p:nvSpPr>
        <p:spPr bwMode="auto">
          <a:xfrm>
            <a:off x="304800" y="3810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Нарисуем  кота.</a:t>
            </a:r>
          </a:p>
        </p:txBody>
      </p:sp>
      <p:pic>
        <p:nvPicPr>
          <p:cNvPr id="75781" name="Picture 5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7856">
            <a:off x="6096000" y="3581400"/>
            <a:ext cx="2062163" cy="295275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75782" name="Picture 6" descr="Изображение 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068513" cy="295275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75783" name="Picture 7" descr="Изображение 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29211">
            <a:off x="4267200" y="1447800"/>
            <a:ext cx="2036763" cy="2881313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9144000" cy="1981200"/>
          </a:xfrm>
          <a:noFill/>
        </p:spPr>
        <p:txBody>
          <a:bodyPr/>
          <a:lstStyle/>
          <a:p>
            <a:pPr eaLnBrk="1" hangingPunct="1"/>
            <a:r>
              <a:rPr lang="ru-RU" sz="2000" b="0" smtClean="0">
                <a:solidFill>
                  <a:schemeClr val="tx1"/>
                </a:solidFill>
                <a:effectLst/>
              </a:rPr>
              <a:t>Предком современных кошек является степная кошка.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Стеная кошка была одомашнена 4 тысячи лет назад. Кошки очень близки человеку, однако их независимый характер доказывает, что даже за многие тысячелетия своего приручения кошки так и остались свободными и не покоренными, а их жизнь рядом с людьми можно по-прежнему считать огромным подарком для людей. 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-3987800" y="310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7411" name="TextBox 7"/>
          <p:cNvSpPr txBox="1">
            <a:spLocks noChangeArrowheads="1"/>
          </p:cNvSpPr>
          <p:nvPr/>
        </p:nvSpPr>
        <p:spPr bwMode="auto">
          <a:xfrm rot="298668">
            <a:off x="5953125" y="287496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Манул- </a:t>
            </a:r>
            <a:r>
              <a:rPr lang="ru-RU" sz="1600"/>
              <a:t>редкая</a:t>
            </a:r>
            <a:r>
              <a:rPr lang="ru-RU"/>
              <a:t> степная кошка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03866"/>
            <a:ext cx="4800600" cy="3627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413" name="TextBox 9"/>
          <p:cNvSpPr txBox="1">
            <a:spLocks noChangeArrowheads="1"/>
          </p:cNvSpPr>
          <p:nvPr/>
        </p:nvSpPr>
        <p:spPr bwMode="auto">
          <a:xfrm rot="401101">
            <a:off x="1560513" y="2747963"/>
            <a:ext cx="2770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Африканская дикая кошка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200400"/>
            <a:ext cx="5136004" cy="35556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ПРЕДКИ  КОШЕК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35845" name="Picture 5" descr="рыжий коте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69900"/>
            <a:ext cx="6219825" cy="6130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66800"/>
            <a:ext cx="60945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ПРЕЗЕНТАЦИЮ ПОДГОТОВИЛА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Воспитатель МДОУ «Детский сад </a:t>
            </a:r>
          </a:p>
          <a:p>
            <a:pPr algn="ctr"/>
            <a:r>
              <a:rPr lang="ru-RU" sz="2400" dirty="0" smtClean="0"/>
              <a:t>комбинированного вида №2»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ФИЛИМОНОВА ЕЛИЗАВЕТА ИВАНОВНА</a:t>
            </a:r>
            <a:endParaRPr lang="ru-RU" sz="2400" dirty="0"/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8686800" cy="19812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000" b="0" smtClean="0">
                <a:solidFill>
                  <a:schemeClr val="tx1"/>
                </a:solidFill>
                <a:effectLst/>
              </a:rPr>
              <a:t>На Русь кошек привезли мореплаватели. Успех  пушистого зверька был просто ошеломительным!  И сразу же появилась пословица «Без кошек нет избы».   В Древней Руси придумали закон, который предусматривал большой штраф за кражу кошки.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КОШКИ  НА  РУСИ</a:t>
            </a:r>
          </a:p>
        </p:txBody>
      </p:sp>
      <p:pic>
        <p:nvPicPr>
          <p:cNvPr id="18437" name="Picture 5" descr="0a0dfdfe39d4db07c0ad9fa6216d98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743200"/>
            <a:ext cx="54102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14400"/>
            <a:ext cx="5334000" cy="49530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000" b="0" smtClean="0">
                <a:solidFill>
                  <a:schemeClr val="tx1"/>
                </a:solidFill>
                <a:effectLst/>
              </a:rPr>
              <a:t>На Руси много примет, связанных с жизнью кошек. Так, славяне  думали, что трехцветная кошка обязательно принесет счастье своим хозяевам, а семицветный кот и вовсе будет гарантией благополучия. 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Кошек считали предсказателями погоды или каких-либо событий в семье.</a:t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>И, конечно же, кошек с радостью сделали героями русских сказок.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КОШАЧЬИ  ПРИМЕТЫ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441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КОШАЧЬИ  ПРИМЕТЫ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900113"/>
            <a:ext cx="52578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Кошка моется - гостей намывает (зазывает).</a:t>
            </a:r>
            <a:endParaRPr lang="ru-RU" sz="2000"/>
          </a:p>
          <a:p>
            <a:pPr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Черный кот, живущий в доме, предохраняет от сглаза, вора и грозы.</a:t>
            </a:r>
            <a:endParaRPr lang="ru-RU" sz="2000"/>
          </a:p>
          <a:p>
            <a:pPr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К гордому или плохому человеку кошка никогда не подойдет.</a:t>
            </a:r>
            <a:endParaRPr lang="ru-RU" sz="2000"/>
          </a:p>
          <a:p>
            <a:pPr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Если между друзьями пробежит черная кошка – это к ссоре.</a:t>
            </a:r>
            <a:endParaRPr lang="ru-RU" sz="2000"/>
          </a:p>
          <a:p>
            <a:pPr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Если кошка спит животом вверх, то будет солнечно и тепло на улице.</a:t>
            </a:r>
            <a:endParaRPr lang="ru-RU" sz="2000"/>
          </a:p>
          <a:p>
            <a:pPr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Если кошка свернулась клубком, ждите мороза.</a:t>
            </a:r>
            <a:endParaRPr lang="ru-RU" sz="2000"/>
          </a:p>
          <a:p>
            <a:pPr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Если чихающей кошке сказать: «Будь здоров!», не будут болеть зубы.</a:t>
            </a:r>
            <a:endParaRPr lang="ru-RU" sz="2000"/>
          </a:p>
          <a:p>
            <a:pPr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Если черный кот перебежит дорогу, то человеку не повезет.</a:t>
            </a:r>
            <a:endParaRPr lang="ru-RU" sz="20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95400"/>
            <a:ext cx="36115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153400" cy="1143000"/>
          </a:xfrm>
        </p:spPr>
        <p:txBody>
          <a:bodyPr/>
          <a:lstStyle/>
          <a:p>
            <a:pPr eaLnBrk="1" hangingPunct="1"/>
            <a:r>
              <a:rPr lang="ru-RU" sz="2000" b="0" smtClean="0">
                <a:solidFill>
                  <a:schemeClr val="tx1"/>
                </a:solidFill>
                <a:effectLst/>
              </a:rPr>
              <a:t>Любители кошек всех стран  сумели вывести более 200 самых разнообразных пород этих животных – от длинношерстных кошек,  до кошек, вообще не имеющих шерсти.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00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персидская пор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95800"/>
            <a:ext cx="3276600" cy="2195513"/>
          </a:xfrm>
          <a:prstGeom prst="rect">
            <a:avLst/>
          </a:prstGeom>
          <a:noFill/>
        </p:spPr>
      </p:pic>
      <p:pic>
        <p:nvPicPr>
          <p:cNvPr id="327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438400"/>
            <a:ext cx="23622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90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0574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553998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РАЗНЫЕ  КОШКИ</a:t>
            </a:r>
          </a:p>
        </p:txBody>
      </p:sp>
      <p:pic>
        <p:nvPicPr>
          <p:cNvPr id="38915" name="Picture 3" descr="абиссинская к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743700" cy="4495800"/>
          </a:xfrm>
          <a:prstGeom prst="rect">
            <a:avLst/>
          </a:prstGeom>
          <a:noFill/>
        </p:spPr>
      </p:pic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990600" y="5867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Абиссинская кошка</a:t>
            </a:r>
          </a:p>
        </p:txBody>
      </p:sp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3428</TotalTime>
  <Words>375</Words>
  <Application>Microsoft Office PowerPoint</Application>
  <PresentationFormat>Экран (4:3)</PresentationFormat>
  <Paragraphs>93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Клен</vt:lpstr>
      <vt:lpstr>Слайд 1</vt:lpstr>
      <vt:lpstr>Кошки - кто же они? Откуда они появились? Когда и как они стали жить с человеком? Ученые до сих пор спорят, кто на самом деле кого приручил –  человек кошку или кошка человека?</vt:lpstr>
      <vt:lpstr>   Родиной кошек считается Древний Египет, который  славился  культом кошек.    Кошек считали "добрыми  гениями" любого египетского жилища  и хранителями очага. Когда кошка умирала, в доме объявлялся траур, и все его обитатели срезали себе волосы и брови.  Хоронили  кошек только на специальных кладбищах и с особыми почестями.</vt:lpstr>
      <vt:lpstr>Предком современных кошек является степная кошка. Стеная кошка была одомашнена 4 тысячи лет назад. Кошки очень близки человеку, однако их независимый характер доказывает, что даже за многие тысячелетия своего приручения кошки так и остались свободными и не покоренными, а их жизнь рядом с людьми можно по-прежнему считать огромным подарком для людей. </vt:lpstr>
      <vt:lpstr>На Русь кошек привезли мореплаватели. Успех  пушистого зверька был просто ошеломительным!  И сразу же появилась пословица «Без кошек нет избы».   В Древней Руси придумали закон, который предусматривал большой штраф за кражу кошки. </vt:lpstr>
      <vt:lpstr>На Руси много примет, связанных с жизнью кошек. Так, славяне  думали, что трехцветная кошка обязательно принесет счастье своим хозяевам, а семицветный кот и вовсе будет гарантией благополучия.  Кошек считали предсказателями погоды или каких-либо событий в семье. И, конечно же, кошек с радостью сделали героями русских сказок. </vt:lpstr>
      <vt:lpstr>Слайд 7</vt:lpstr>
      <vt:lpstr>Любители кошек всех стран  сумели вывести более 200 самых разнообразных пород этих животных – от длинношерстных кошек,  до кошек, вообще не имеющих шерсти.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</dc:title>
  <dc:creator>Филимонова</dc:creator>
  <cp:lastModifiedBy>HOME</cp:lastModifiedBy>
  <cp:revision>122</cp:revision>
  <cp:lastPrinted>1601-01-01T00:00:00Z</cp:lastPrinted>
  <dcterms:created xsi:type="dcterms:W3CDTF">1601-01-01T00:00:00Z</dcterms:created>
  <dcterms:modified xsi:type="dcterms:W3CDTF">2017-02-19T22:14:04Z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