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57" r:id="rId6"/>
    <p:sldId id="266" r:id="rId7"/>
    <p:sldId id="267" r:id="rId8"/>
    <p:sldId id="268" r:id="rId9"/>
    <p:sldId id="270" r:id="rId10"/>
    <p:sldId id="271" r:id="rId11"/>
    <p:sldId id="272" r:id="rId12"/>
    <p:sldId id="273" r:id="rId13"/>
    <p:sldId id="275" r:id="rId14"/>
    <p:sldId id="276" r:id="rId15"/>
    <p:sldId id="274" r:id="rId16"/>
    <p:sldId id="278" r:id="rId17"/>
    <p:sldId id="277" r:id="rId18"/>
    <p:sldId id="280" r:id="rId19"/>
    <p:sldId id="258"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52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6AD103E-B4B8-420D-8F4E-BDBE028ADB5B}" type="datetimeFigureOut">
              <a:rPr lang="ru-RU" smtClean="0"/>
              <a:t>16.01.2017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CBECB1-5B13-4E5B-8A00-483C9886C878}" type="slidenum">
              <a:rPr lang="ru-RU" smtClean="0"/>
              <a:t>‹#›</a:t>
            </a:fld>
            <a:endParaRPr lang="ru-RU"/>
          </a:p>
        </p:txBody>
      </p:sp>
    </p:spTree>
    <p:extLst>
      <p:ext uri="{BB962C8B-B14F-4D97-AF65-F5344CB8AC3E}">
        <p14:creationId xmlns:p14="http://schemas.microsoft.com/office/powerpoint/2010/main" val="255446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6AD103E-B4B8-420D-8F4E-BDBE028ADB5B}" type="datetimeFigureOut">
              <a:rPr lang="ru-RU" smtClean="0"/>
              <a:t>16.01.2017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CBECB1-5B13-4E5B-8A00-483C9886C878}" type="slidenum">
              <a:rPr lang="ru-RU" smtClean="0"/>
              <a:t>‹#›</a:t>
            </a:fld>
            <a:endParaRPr lang="ru-RU"/>
          </a:p>
        </p:txBody>
      </p:sp>
    </p:spTree>
    <p:extLst>
      <p:ext uri="{BB962C8B-B14F-4D97-AF65-F5344CB8AC3E}">
        <p14:creationId xmlns:p14="http://schemas.microsoft.com/office/powerpoint/2010/main" val="388218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6AD103E-B4B8-420D-8F4E-BDBE028ADB5B}" type="datetimeFigureOut">
              <a:rPr lang="ru-RU" smtClean="0"/>
              <a:t>16.01.2017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CBECB1-5B13-4E5B-8A00-483C9886C878}" type="slidenum">
              <a:rPr lang="ru-RU" smtClean="0"/>
              <a:t>‹#›</a:t>
            </a:fld>
            <a:endParaRPr lang="ru-RU"/>
          </a:p>
        </p:txBody>
      </p:sp>
    </p:spTree>
    <p:extLst>
      <p:ext uri="{BB962C8B-B14F-4D97-AF65-F5344CB8AC3E}">
        <p14:creationId xmlns:p14="http://schemas.microsoft.com/office/powerpoint/2010/main" val="315109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6AD103E-B4B8-420D-8F4E-BDBE028ADB5B}" type="datetimeFigureOut">
              <a:rPr lang="ru-RU" smtClean="0"/>
              <a:t>16.01.2017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CBECB1-5B13-4E5B-8A00-483C9886C878}" type="slidenum">
              <a:rPr lang="ru-RU" smtClean="0"/>
              <a:t>‹#›</a:t>
            </a:fld>
            <a:endParaRPr lang="ru-RU"/>
          </a:p>
        </p:txBody>
      </p:sp>
    </p:spTree>
    <p:extLst>
      <p:ext uri="{BB962C8B-B14F-4D97-AF65-F5344CB8AC3E}">
        <p14:creationId xmlns:p14="http://schemas.microsoft.com/office/powerpoint/2010/main" val="3796463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6AD103E-B4B8-420D-8F4E-BDBE028ADB5B}" type="datetimeFigureOut">
              <a:rPr lang="ru-RU" smtClean="0"/>
              <a:t>16.01.2017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CBECB1-5B13-4E5B-8A00-483C9886C878}" type="slidenum">
              <a:rPr lang="ru-RU" smtClean="0"/>
              <a:t>‹#›</a:t>
            </a:fld>
            <a:endParaRPr lang="ru-RU"/>
          </a:p>
        </p:txBody>
      </p:sp>
    </p:spTree>
    <p:extLst>
      <p:ext uri="{BB962C8B-B14F-4D97-AF65-F5344CB8AC3E}">
        <p14:creationId xmlns:p14="http://schemas.microsoft.com/office/powerpoint/2010/main" val="4104996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6AD103E-B4B8-420D-8F4E-BDBE028ADB5B}" type="datetimeFigureOut">
              <a:rPr lang="ru-RU" smtClean="0"/>
              <a:t>16.01.2017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CBECB1-5B13-4E5B-8A00-483C9886C878}" type="slidenum">
              <a:rPr lang="ru-RU" smtClean="0"/>
              <a:t>‹#›</a:t>
            </a:fld>
            <a:endParaRPr lang="ru-RU"/>
          </a:p>
        </p:txBody>
      </p:sp>
    </p:spTree>
    <p:extLst>
      <p:ext uri="{BB962C8B-B14F-4D97-AF65-F5344CB8AC3E}">
        <p14:creationId xmlns:p14="http://schemas.microsoft.com/office/powerpoint/2010/main" val="60681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6AD103E-B4B8-420D-8F4E-BDBE028ADB5B}" type="datetimeFigureOut">
              <a:rPr lang="ru-RU" smtClean="0"/>
              <a:t>16.01.2017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1CBECB1-5B13-4E5B-8A00-483C9886C878}" type="slidenum">
              <a:rPr lang="ru-RU" smtClean="0"/>
              <a:t>‹#›</a:t>
            </a:fld>
            <a:endParaRPr lang="ru-RU"/>
          </a:p>
        </p:txBody>
      </p:sp>
    </p:spTree>
    <p:extLst>
      <p:ext uri="{BB962C8B-B14F-4D97-AF65-F5344CB8AC3E}">
        <p14:creationId xmlns:p14="http://schemas.microsoft.com/office/powerpoint/2010/main" val="76057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6AD103E-B4B8-420D-8F4E-BDBE028ADB5B}" type="datetimeFigureOut">
              <a:rPr lang="ru-RU" smtClean="0"/>
              <a:t>16.01.2017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1CBECB1-5B13-4E5B-8A00-483C9886C878}" type="slidenum">
              <a:rPr lang="ru-RU" smtClean="0"/>
              <a:t>‹#›</a:t>
            </a:fld>
            <a:endParaRPr lang="ru-RU"/>
          </a:p>
        </p:txBody>
      </p:sp>
    </p:spTree>
    <p:extLst>
      <p:ext uri="{BB962C8B-B14F-4D97-AF65-F5344CB8AC3E}">
        <p14:creationId xmlns:p14="http://schemas.microsoft.com/office/powerpoint/2010/main" val="337377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AD103E-B4B8-420D-8F4E-BDBE028ADB5B}" type="datetimeFigureOut">
              <a:rPr lang="ru-RU" smtClean="0"/>
              <a:t>16.01.2017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1CBECB1-5B13-4E5B-8A00-483C9886C878}" type="slidenum">
              <a:rPr lang="ru-RU" smtClean="0"/>
              <a:t>‹#›</a:t>
            </a:fld>
            <a:endParaRPr lang="ru-RU"/>
          </a:p>
        </p:txBody>
      </p:sp>
    </p:spTree>
    <p:extLst>
      <p:ext uri="{BB962C8B-B14F-4D97-AF65-F5344CB8AC3E}">
        <p14:creationId xmlns:p14="http://schemas.microsoft.com/office/powerpoint/2010/main" val="304479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6AD103E-B4B8-420D-8F4E-BDBE028ADB5B}" type="datetimeFigureOut">
              <a:rPr lang="ru-RU" smtClean="0"/>
              <a:t>16.01.2017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CBECB1-5B13-4E5B-8A00-483C9886C878}" type="slidenum">
              <a:rPr lang="ru-RU" smtClean="0"/>
              <a:t>‹#›</a:t>
            </a:fld>
            <a:endParaRPr lang="ru-RU"/>
          </a:p>
        </p:txBody>
      </p:sp>
    </p:spTree>
    <p:extLst>
      <p:ext uri="{BB962C8B-B14F-4D97-AF65-F5344CB8AC3E}">
        <p14:creationId xmlns:p14="http://schemas.microsoft.com/office/powerpoint/2010/main" val="257542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6AD103E-B4B8-420D-8F4E-BDBE028ADB5B}" type="datetimeFigureOut">
              <a:rPr lang="ru-RU" smtClean="0"/>
              <a:t>16.01.2017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CBECB1-5B13-4E5B-8A00-483C9886C878}" type="slidenum">
              <a:rPr lang="ru-RU" smtClean="0"/>
              <a:t>‹#›</a:t>
            </a:fld>
            <a:endParaRPr lang="ru-RU"/>
          </a:p>
        </p:txBody>
      </p:sp>
    </p:spTree>
    <p:extLst>
      <p:ext uri="{BB962C8B-B14F-4D97-AF65-F5344CB8AC3E}">
        <p14:creationId xmlns:p14="http://schemas.microsoft.com/office/powerpoint/2010/main" val="320111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D103E-B4B8-420D-8F4E-BDBE028ADB5B}" type="datetimeFigureOut">
              <a:rPr lang="ru-RU" smtClean="0"/>
              <a:t>16.01.2017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BECB1-5B13-4E5B-8A00-483C9886C878}" type="slidenum">
              <a:rPr lang="ru-RU" smtClean="0"/>
              <a:t>‹#›</a:t>
            </a:fld>
            <a:endParaRPr lang="ru-RU"/>
          </a:p>
        </p:txBody>
      </p:sp>
    </p:spTree>
    <p:extLst>
      <p:ext uri="{BB962C8B-B14F-4D97-AF65-F5344CB8AC3E}">
        <p14:creationId xmlns:p14="http://schemas.microsoft.com/office/powerpoint/2010/main" val="1671297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climat-webmarket.ru/id/imgs/56214080ae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62"/>
            <a:ext cx="12192000" cy="707604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524000" y="1122364"/>
            <a:ext cx="8773551" cy="3891450"/>
          </a:xfrm>
          <a:prstGeom prst="rect">
            <a:avLst/>
          </a:prstGeom>
        </p:spPr>
        <p:txBody>
          <a:bodyPr wrap="square">
            <a:spAutoFit/>
          </a:bodyPr>
          <a:lstStyle/>
          <a:p>
            <a:pPr algn="ctr">
              <a:lnSpc>
                <a:spcPct val="107000"/>
              </a:lnSpc>
              <a:spcBef>
                <a:spcPts val="1200"/>
              </a:spcBef>
              <a:spcAft>
                <a:spcPts val="0"/>
              </a:spcAft>
            </a:pPr>
            <a:r>
              <a:rPr lang="ru-RU" sz="4000" b="1" i="1" kern="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Красивая осанка – здоровый ребенок!</a:t>
            </a:r>
          </a:p>
          <a:p>
            <a:pPr algn="ctr">
              <a:lnSpc>
                <a:spcPct val="107000"/>
              </a:lnSpc>
              <a:spcBef>
                <a:spcPts val="1200"/>
              </a:spcBef>
              <a:spcAft>
                <a:spcPts val="0"/>
              </a:spcAft>
            </a:pPr>
            <a:endParaRPr lang="ru-RU" dirty="0"/>
          </a:p>
          <a:p>
            <a:pPr algn="ctr">
              <a:lnSpc>
                <a:spcPct val="107000"/>
              </a:lnSpc>
              <a:spcBef>
                <a:spcPts val="1200"/>
              </a:spcBef>
              <a:spcAft>
                <a:spcPts val="0"/>
              </a:spcAft>
            </a:pPr>
            <a:endParaRPr lang="ru-RU" sz="2400" b="1" i="1" kern="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Bef>
                <a:spcPts val="1200"/>
              </a:spcBef>
              <a:spcAft>
                <a:spcPts val="0"/>
              </a:spcAft>
            </a:pPr>
            <a:r>
              <a:rPr lang="ru-RU" sz="2400" b="1" i="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Презентация </a:t>
            </a:r>
            <a:r>
              <a:rPr lang="ru-RU" sz="2400" b="1" i="1" kern="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для родителей, заботящихся о здоровье своих детей</a:t>
            </a:r>
          </a:p>
          <a:p>
            <a:pPr algn="ctr">
              <a:lnSpc>
                <a:spcPct val="107000"/>
              </a:lnSpc>
              <a:spcBef>
                <a:spcPts val="1200"/>
              </a:spcBef>
              <a:spcAft>
                <a:spcPts val="0"/>
              </a:spcAft>
            </a:pPr>
            <a:r>
              <a:rPr lang="ru-RU" sz="2400" b="1" i="1" kern="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Подготовила: инструктор по физической культуре</a:t>
            </a:r>
          </a:p>
          <a:p>
            <a:pPr algn="ctr">
              <a:lnSpc>
                <a:spcPct val="107000"/>
              </a:lnSpc>
              <a:spcBef>
                <a:spcPts val="1200"/>
              </a:spcBef>
              <a:spcAft>
                <a:spcPts val="0"/>
              </a:spcAft>
            </a:pPr>
            <a:r>
              <a:rPr lang="ru-RU" sz="2400" b="1" i="1"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Хабарко</a:t>
            </a:r>
            <a:r>
              <a:rPr lang="ru-RU" sz="2400" b="1" i="1" kern="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ва</a:t>
            </a:r>
            <a:r>
              <a:rPr lang="ru-RU" sz="2400" b="1" i="1" kern="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С.А.</a:t>
            </a:r>
            <a:endParaRPr lang="ru-RU" sz="2400" b="1" kern="0" dirty="0">
              <a:solidFill>
                <a:srgbClr val="C0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459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2"/>
          <p:cNvSpPr/>
          <p:nvPr/>
        </p:nvSpPr>
        <p:spPr>
          <a:xfrm>
            <a:off x="2138289" y="858129"/>
            <a:ext cx="7005711" cy="3234283"/>
          </a:xfrm>
          <a:prstGeom prst="rect">
            <a:avLst/>
          </a:prstGeom>
        </p:spPr>
        <p:txBody>
          <a:bodyPr wrap="square">
            <a:spAutoFit/>
          </a:bodyPr>
          <a:lstStyle/>
          <a:p>
            <a:pPr marL="342900" lvl="0" indent="-342900" algn="ctr" fontAlgn="base">
              <a:lnSpc>
                <a:spcPct val="107000"/>
              </a:lnSpc>
              <a:spcAft>
                <a:spcPts val="0"/>
              </a:spcAft>
              <a:buAutoNum type="arabicPeriod" startAt="6"/>
              <a:tabLst>
                <a:tab pos="457200" algn="l"/>
              </a:tabLst>
            </a:pPr>
            <a:r>
              <a:rPr lang="ru-RU"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Правильная кровать. </a:t>
            </a:r>
          </a:p>
          <a:p>
            <a:pPr lvl="0" fontAlgn="base">
              <a:lnSpc>
                <a:spcPct val="107000"/>
              </a:lnSpc>
              <a:spcAft>
                <a:spcPts val="0"/>
              </a:spcAft>
              <a:tabLst>
                <a:tab pos="457200" algn="l"/>
              </a:tabLst>
            </a:pPr>
            <a:r>
              <a:rPr lang="ru-RU"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Для дошкольников и школьников лучше выбирать специальные ортопедические матрасы средней жесткости. Слишком мягкий матрас спровоцирует искривление позвоночника, а очень жесткий будет неудобен. То же самое касается подушки – она должна соответствовать возрасту ребенка, не быть слишком пышной и высокой.</a:t>
            </a:r>
            <a:endParaRPr lang="ru-RU"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http://previews.123rf.com/images/amalga/amalga1412/amalga141200127/34254941-The-boy-sleeps-in-a-bed-Children-vector-illustration--Stock-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1187" y="3866544"/>
            <a:ext cx="3290813" cy="291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9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783"/>
            <a:ext cx="12192000" cy="6978783"/>
          </a:xfrm>
          <a:prstGeom prst="rect">
            <a:avLst/>
          </a:prstGeom>
        </p:spPr>
      </p:pic>
      <p:sp>
        <p:nvSpPr>
          <p:cNvPr id="11" name="Заголовок 10"/>
          <p:cNvSpPr>
            <a:spLocks noGrp="1"/>
          </p:cNvSpPr>
          <p:nvPr>
            <p:ph type="title"/>
          </p:nvPr>
        </p:nvSpPr>
        <p:spPr/>
        <p:txBody>
          <a:bodyPr>
            <a:normAutofit/>
          </a:bodyPr>
          <a:lstStyle/>
          <a:p>
            <a:pPr algn="ctr"/>
            <a:r>
              <a:rPr lang="ru-RU" sz="2400" b="1" i="1" dirty="0">
                <a:solidFill>
                  <a:srgbClr val="C00000"/>
                </a:solidFill>
                <a:latin typeface="Times New Roman" panose="02020603050405020304" pitchFamily="18" charset="0"/>
                <a:cs typeface="Times New Roman" panose="02020603050405020304" pitchFamily="18" charset="0"/>
              </a:rPr>
              <a:t>Оздоровительные упражнения для красивой осанки</a:t>
            </a:r>
          </a:p>
        </p:txBody>
      </p:sp>
      <p:sp>
        <p:nvSpPr>
          <p:cNvPr id="4" name="Прямоугольник 3"/>
          <p:cNvSpPr/>
          <p:nvPr/>
        </p:nvSpPr>
        <p:spPr>
          <a:xfrm>
            <a:off x="1219200" y="1405177"/>
            <a:ext cx="10134600" cy="3652667"/>
          </a:xfrm>
          <a:prstGeom prst="rect">
            <a:avLst/>
          </a:prstGeom>
        </p:spPr>
        <p:txBody>
          <a:bodyPr wrap="square">
            <a:spAutoFit/>
          </a:bodyPr>
          <a:lstStyle/>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Основным средством формирования правильной осанки, а также и профилактикой их нарушений являются специальные физические упражнения. Чтобы оздоровительные упражнения были эффективными, то есть могли обеспечить ребёнку полноценную тренировку, подбирать и выполнять их надо правильно, увеличивая постепенно нагрузку и дозировку. Низкое исходное положение (лёжа, сидя, стоя на четвереньках, на коленях) способствует сохранению правильных изгибов позвоночника и уменьшению нагрузки на позвоночный столб.</a:t>
            </a:r>
            <a:endParaRPr lang="ru-RU"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2284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https://ds02.infourok.ru/uploads/ex/09ab/0007d1da-11a46f35/hello_html_7cf1106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8" y="1"/>
            <a:ext cx="12268787"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990850" y="590551"/>
            <a:ext cx="8210550" cy="4227696"/>
          </a:xfrm>
          <a:prstGeom prst="rect">
            <a:avLst/>
          </a:prstGeom>
        </p:spPr>
        <p:txBody>
          <a:bodyPr wrap="square">
            <a:spAutoFit/>
          </a:bodyPr>
          <a:lstStyle/>
          <a:p>
            <a:pPr algn="ctr">
              <a:lnSpc>
                <a:spcPct val="107000"/>
              </a:lnSpc>
              <a:spcAft>
                <a:spcPts val="800"/>
              </a:spcAft>
            </a:pPr>
            <a:r>
              <a:rPr lang="ru-RU" sz="28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«Крылышки»</a:t>
            </a:r>
          </a:p>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И.П. – лежа на животе. Поднять голову и плечевой пояс, руки к плечам, ладони выпрямлены («крылышки»). Задержаться в этом положении на счет 2-4-6-8-10, вернуться в </a:t>
            </a:r>
            <a:r>
              <a:rPr lang="ru-RU"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и.п</a:t>
            </a: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Повторить 2 раза.</a:t>
            </a:r>
          </a:p>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«Крылышки» свои держу!</a:t>
            </a:r>
          </a:p>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Вам, ребята, так скажу:</a:t>
            </a:r>
          </a:p>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«Вы попробуйте, друзья,</a:t>
            </a:r>
          </a:p>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Удержаться так, как я!»</a:t>
            </a:r>
            <a:endParaRPr lang="ru-RU"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a:blip r:embed="rId3"/>
          <a:stretch>
            <a:fillRect/>
          </a:stretch>
        </p:blipFill>
        <p:spPr>
          <a:xfrm>
            <a:off x="7391142" y="4254612"/>
            <a:ext cx="3886458" cy="2385853"/>
          </a:xfrm>
          <a:prstGeom prst="rect">
            <a:avLst/>
          </a:prstGeom>
        </p:spPr>
      </p:pic>
    </p:spTree>
    <p:extLst>
      <p:ext uri="{BB962C8B-B14F-4D97-AF65-F5344CB8AC3E}">
        <p14:creationId xmlns:p14="http://schemas.microsoft.com/office/powerpoint/2010/main" val="39955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https://ds02.infourok.ru/uploads/ex/09ab/0007d1da-11a46f35/hello_html_7cf1106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7" y="0"/>
            <a:ext cx="12192000" cy="715403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19550" y="1123950"/>
            <a:ext cx="6572250" cy="3729932"/>
          </a:xfrm>
          <a:prstGeom prst="rect">
            <a:avLst/>
          </a:prstGeom>
        </p:spPr>
        <p:txBody>
          <a:bodyPr wrap="square">
            <a:spAutoFit/>
          </a:bodyPr>
          <a:lstStyle/>
          <a:p>
            <a:pPr algn="ctr">
              <a:lnSpc>
                <a:spcPct val="107000"/>
              </a:lnSpc>
              <a:spcAft>
                <a:spcPts val="800"/>
              </a:spcAft>
            </a:pPr>
            <a:r>
              <a:rPr lang="ru-RU" sz="28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«Прогнись!»</a:t>
            </a:r>
            <a:endParaRPr lang="ru-RU" sz="28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И.п</a:t>
            </a: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лежа на живот. Поднять голову и плечевой пояс, руки на поясе. Задержаться в этом положении на счет 2-4-6-8-10, вернуться в </a:t>
            </a:r>
            <a:r>
              <a:rPr lang="ru-RU"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и.п</a:t>
            </a: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Руки на поясе, спинкой прогнусь – </a:t>
            </a:r>
          </a:p>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Сколько надо задержусь.</a:t>
            </a:r>
            <a:endParaRPr lang="ru-RU"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7429501" y="4286698"/>
            <a:ext cx="3924299" cy="2457450"/>
          </a:xfrm>
          <a:prstGeom prst="rect">
            <a:avLst/>
          </a:prstGeom>
          <a:noFill/>
          <a:ln>
            <a:noFill/>
          </a:ln>
        </p:spPr>
      </p:pic>
    </p:spTree>
    <p:extLst>
      <p:ext uri="{BB962C8B-B14F-4D97-AF65-F5344CB8AC3E}">
        <p14:creationId xmlns:p14="http://schemas.microsoft.com/office/powerpoint/2010/main" val="2212674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https://ds02.infourok.ru/uploads/ex/09ab/0007d1da-11a46f35/hello_html_7cf1106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7" y="0"/>
            <a:ext cx="12192000" cy="715403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790950" y="848556"/>
            <a:ext cx="6305550" cy="3729932"/>
          </a:xfrm>
          <a:prstGeom prst="rect">
            <a:avLst/>
          </a:prstGeom>
        </p:spPr>
        <p:txBody>
          <a:bodyPr wrap="square">
            <a:spAutoFit/>
          </a:bodyPr>
          <a:lstStyle/>
          <a:p>
            <a:pPr algn="ctr">
              <a:lnSpc>
                <a:spcPct val="107000"/>
              </a:lnSpc>
              <a:spcAft>
                <a:spcPts val="800"/>
              </a:spcAft>
            </a:pPr>
            <a:r>
              <a:rPr lang="ru-RU" sz="28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«Самолет»</a:t>
            </a:r>
            <a:endParaRPr lang="ru-RU" sz="28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И.П. – лежа на животе. Поднять голову и плечевой пояс, развести руки в стороны, задержаться в этом положении на счет 2-4-6-8-10, вернуться в </a:t>
            </a:r>
            <a:r>
              <a:rPr lang="ru-RU"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и.п</a:t>
            </a: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Руки в стороны, и вот</a:t>
            </a:r>
          </a:p>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Мы летим, как самолет!</a:t>
            </a:r>
            <a:endParaRPr lang="ru-RU"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5692514" y="3086100"/>
            <a:ext cx="5318973" cy="3420269"/>
          </a:xfrm>
          <a:prstGeom prst="rect">
            <a:avLst/>
          </a:prstGeom>
        </p:spPr>
      </p:pic>
      <p:pic>
        <p:nvPicPr>
          <p:cNvPr id="7" name="Рисунок 6"/>
          <p:cNvPicPr>
            <a:picLocks noChangeAspect="1"/>
          </p:cNvPicPr>
          <p:nvPr/>
        </p:nvPicPr>
        <p:blipFill>
          <a:blip r:embed="rId3"/>
          <a:stretch>
            <a:fillRect/>
          </a:stretch>
        </p:blipFill>
        <p:spPr>
          <a:xfrm>
            <a:off x="5844914" y="3238500"/>
            <a:ext cx="5318973" cy="3420269"/>
          </a:xfrm>
          <a:prstGeom prst="rect">
            <a:avLst/>
          </a:prstGeom>
        </p:spPr>
      </p:pic>
    </p:spTree>
    <p:extLst>
      <p:ext uri="{BB962C8B-B14F-4D97-AF65-F5344CB8AC3E}">
        <p14:creationId xmlns:p14="http://schemas.microsoft.com/office/powerpoint/2010/main" val="352239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Тренирую </a:t>
            </a:r>
            <a:r>
              <a:rPr lang="ru-RU" dirty="0" err="1"/>
              <a:t>мыщцы</a:t>
            </a:r>
            <a:r>
              <a:rPr lang="ru-RU" dirty="0"/>
              <a:t> я -</a:t>
            </a:r>
          </a:p>
        </p:txBody>
      </p:sp>
      <p:sp>
        <p:nvSpPr>
          <p:cNvPr id="3" name="Объект 2"/>
          <p:cNvSpPr>
            <a:spLocks noGrp="1"/>
          </p:cNvSpPr>
          <p:nvPr>
            <p:ph idx="1"/>
          </p:nvPr>
        </p:nvSpPr>
        <p:spPr/>
        <p:txBody>
          <a:bodyPr/>
          <a:lstStyle/>
          <a:p>
            <a:endParaRPr lang="ru-RU"/>
          </a:p>
        </p:txBody>
      </p:sp>
      <p:pic>
        <p:nvPicPr>
          <p:cNvPr id="4098" name="Picture 2" descr="https://ds02.infourok.ru/uploads/ex/09ab/0007d1da-11a46f35/hello_html_7cf1106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8" y="0"/>
            <a:ext cx="12268787" cy="715403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733800" y="365126"/>
            <a:ext cx="6648450" cy="4088299"/>
          </a:xfrm>
          <a:prstGeom prst="rect">
            <a:avLst/>
          </a:prstGeom>
        </p:spPr>
        <p:txBody>
          <a:bodyPr wrap="square">
            <a:spAutoFit/>
          </a:bodyPr>
          <a:lstStyle/>
          <a:p>
            <a:pPr algn="ctr">
              <a:lnSpc>
                <a:spcPct val="107000"/>
              </a:lnSpc>
              <a:spcAft>
                <a:spcPts val="800"/>
              </a:spcAft>
            </a:pPr>
            <a:r>
              <a:rPr lang="ru-RU" sz="28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«Окошко»</a:t>
            </a:r>
          </a:p>
          <a:p>
            <a:pPr>
              <a:lnSpc>
                <a:spcPct val="107000"/>
              </a:lnSpc>
              <a:spcAft>
                <a:spcPts val="800"/>
              </a:spcAft>
            </a:pPr>
            <a:r>
              <a:rPr lang="ru-RU" sz="28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И.п</a:t>
            </a:r>
            <a:r>
              <a:rPr lang="ru-RU"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лежа на животе. Поднять голову и плечевой пояс, вытянуть руки </a:t>
            </a:r>
            <a:r>
              <a:rPr lang="ru-RU" sz="28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ввер</a:t>
            </a:r>
            <a:r>
              <a:rPr lang="ru-RU"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пальцы сцеплены в замок, задержаться в этом положении на счет2-4-6, вернуться в </a:t>
            </a:r>
            <a:r>
              <a:rPr lang="ru-RU" sz="28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и.п</a:t>
            </a:r>
            <a:r>
              <a:rPr lang="ru-RU"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ru-RU"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Сделаю  окошечко,</a:t>
            </a:r>
          </a:p>
          <a:p>
            <a:pPr>
              <a:lnSpc>
                <a:spcPct val="107000"/>
              </a:lnSpc>
              <a:spcAft>
                <a:spcPts val="800"/>
              </a:spcAft>
            </a:pPr>
            <a:r>
              <a:rPr lang="ru-RU"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Посмотрю немножечко.</a:t>
            </a:r>
            <a:endParaRPr lang="ru-RU"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Рисунок 7"/>
          <p:cNvPicPr/>
          <p:nvPr/>
        </p:nvPicPr>
        <p:blipFill>
          <a:blip r:embed="rId3">
            <a:extLst>
              <a:ext uri="{28A0092B-C50C-407E-A947-70E740481C1C}">
                <a14:useLocalDpi xmlns:a14="http://schemas.microsoft.com/office/drawing/2010/main" val="0"/>
              </a:ext>
            </a:extLst>
          </a:blip>
          <a:srcRect/>
          <a:stretch>
            <a:fillRect/>
          </a:stretch>
        </p:blipFill>
        <p:spPr bwMode="auto">
          <a:xfrm>
            <a:off x="7524750" y="4234718"/>
            <a:ext cx="3657599" cy="2299432"/>
          </a:xfrm>
          <a:prstGeom prst="rect">
            <a:avLst/>
          </a:prstGeom>
          <a:noFill/>
          <a:ln>
            <a:noFill/>
          </a:ln>
        </p:spPr>
      </p:pic>
    </p:spTree>
    <p:extLst>
      <p:ext uri="{BB962C8B-B14F-4D97-AF65-F5344CB8AC3E}">
        <p14:creationId xmlns:p14="http://schemas.microsoft.com/office/powerpoint/2010/main" val="415797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https://ds02.infourok.ru/uploads/ex/09ab/0007d1da-11a46f35/hello_html_7cf1106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5403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6577553" y="5236931"/>
            <a:ext cx="4776247" cy="1880063"/>
          </a:xfrm>
          <a:prstGeom prst="rect">
            <a:avLst/>
          </a:prstGeom>
        </p:spPr>
      </p:pic>
      <p:sp>
        <p:nvSpPr>
          <p:cNvPr id="4" name="Прямоугольник 3"/>
          <p:cNvSpPr/>
          <p:nvPr/>
        </p:nvSpPr>
        <p:spPr>
          <a:xfrm>
            <a:off x="3771900" y="1485900"/>
            <a:ext cx="7029450" cy="4227696"/>
          </a:xfrm>
          <a:prstGeom prst="rect">
            <a:avLst/>
          </a:prstGeom>
        </p:spPr>
        <p:txBody>
          <a:bodyPr wrap="square">
            <a:spAutoFit/>
          </a:bodyPr>
          <a:lstStyle/>
          <a:p>
            <a:pPr algn="ctr">
              <a:lnSpc>
                <a:spcPct val="107000"/>
              </a:lnSpc>
              <a:spcAft>
                <a:spcPts val="800"/>
              </a:spcAft>
            </a:pPr>
            <a:r>
              <a:rPr lang="ru-RU" sz="28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«Лодочка»</a:t>
            </a:r>
            <a:endParaRPr lang="ru-RU" sz="28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И. п. – лежа на животе. Поднять голову и плечевой пояс, руки вперед с одновременным подниманием ног – «лодочка», задержаться на счет 2-4-6, вернуться в </a:t>
            </a:r>
            <a:r>
              <a:rPr lang="ru-RU"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и.п</a:t>
            </a: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Повторить 2-4 раза.</a:t>
            </a:r>
          </a:p>
          <a:p>
            <a:pPr>
              <a:lnSpc>
                <a:spcPct val="107000"/>
              </a:lnSpc>
              <a:spcAft>
                <a:spcPts val="800"/>
              </a:spcAft>
            </a:pPr>
            <a:endPar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Тренирую мышцы я  - </a:t>
            </a:r>
          </a:p>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Это лодочка моя.</a:t>
            </a:r>
          </a:p>
          <a:p>
            <a:pPr>
              <a:lnSpc>
                <a:spcPct val="107000"/>
              </a:lnSpc>
              <a:spcAft>
                <a:spcPts val="800"/>
              </a:spcAft>
            </a:pPr>
            <a:endParaRPr lang="ru-RU"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2594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https://ds02.infourok.ru/uploads/ex/09ab/0007d1da-11a46f35/hello_html_7cf1106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8" y="0"/>
            <a:ext cx="12268787" cy="715403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7879196" y="3625016"/>
            <a:ext cx="3474604" cy="3307556"/>
          </a:xfrm>
          <a:prstGeom prst="rect">
            <a:avLst/>
          </a:prstGeom>
        </p:spPr>
      </p:pic>
      <p:sp>
        <p:nvSpPr>
          <p:cNvPr id="4" name="Прямоугольник 3"/>
          <p:cNvSpPr/>
          <p:nvPr/>
        </p:nvSpPr>
        <p:spPr>
          <a:xfrm>
            <a:off x="3086100" y="365125"/>
            <a:ext cx="7962900" cy="3935116"/>
          </a:xfrm>
          <a:prstGeom prst="rect">
            <a:avLst/>
          </a:prstGeom>
        </p:spPr>
        <p:txBody>
          <a:bodyPr wrap="square">
            <a:spAutoFit/>
          </a:bodyPr>
          <a:lstStyle/>
          <a:p>
            <a:pPr algn="ctr">
              <a:lnSpc>
                <a:spcPct val="107000"/>
              </a:lnSpc>
              <a:spcAft>
                <a:spcPts val="800"/>
              </a:spcAft>
            </a:pPr>
            <a:r>
              <a:rPr lang="ru-RU" sz="28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«Кошечка ласковая»</a:t>
            </a:r>
          </a:p>
          <a:p>
            <a:pPr>
              <a:lnSpc>
                <a:spcPct val="107000"/>
              </a:lnSpc>
              <a:spcAft>
                <a:spcPts val="800"/>
              </a:spcAft>
            </a:pPr>
            <a:r>
              <a:rPr lang="ru-RU"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И.п</a:t>
            </a: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стоя на четвереньках. Поднять голову, спину прогнуть, сказать «мяу!»-</a:t>
            </a:r>
          </a:p>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«кошечка ласковая», вернуться в </a:t>
            </a:r>
            <a:r>
              <a:rPr lang="ru-RU"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и.п</a:t>
            </a: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Повторить 2-4 раза.</a:t>
            </a:r>
          </a:p>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Спинка гибкая у нас, </a:t>
            </a:r>
          </a:p>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Как у кошечки как раз!</a:t>
            </a:r>
          </a:p>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«Мяу!» - спинку мы прогнем,</a:t>
            </a:r>
          </a:p>
          <a:p>
            <a:pPr>
              <a:lnSpc>
                <a:spcPct val="107000"/>
              </a:lnSpc>
              <a:spcAft>
                <a:spcPts val="800"/>
              </a:spcAft>
            </a:pP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ru-RU"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Фрр</a:t>
            </a: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сердиться мы начнем.</a:t>
            </a:r>
            <a:endParaRPr lang="ru-RU"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8067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https://ds02.infourok.ru/uploads/ex/09ab/0007d1da-11a46f35/hello_html_7cf1106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7" y="0"/>
            <a:ext cx="12268787" cy="715403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638550" y="848555"/>
            <a:ext cx="6896100" cy="1841466"/>
          </a:xfrm>
          <a:prstGeom prst="rect">
            <a:avLst/>
          </a:prstGeom>
        </p:spPr>
        <p:txBody>
          <a:bodyPr wrap="square">
            <a:spAutoFit/>
          </a:bodyPr>
          <a:lstStyle/>
          <a:p>
            <a:pPr algn="ctr">
              <a:lnSpc>
                <a:spcPct val="107000"/>
              </a:lnSpc>
              <a:spcAft>
                <a:spcPts val="800"/>
              </a:spcAft>
            </a:pPr>
            <a:r>
              <a:rPr lang="ru-RU" sz="28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«Кошечка сердитая»</a:t>
            </a:r>
          </a:p>
          <a:p>
            <a:pPr>
              <a:lnSpc>
                <a:spcPct val="107000"/>
              </a:lnSpc>
              <a:spcAft>
                <a:spcPts val="800"/>
              </a:spcAft>
            </a:pPr>
            <a:r>
              <a:rPr lang="ru-RU"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И.п</a:t>
            </a: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стоя на четвереньках. Опустить голову вниз, спину выгнуть, сказать «</a:t>
            </a:r>
            <a:r>
              <a:rPr lang="ru-RU"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Фрр</a:t>
            </a: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«кошечка сердитая», вернуться в </a:t>
            </a:r>
            <a:r>
              <a:rPr lang="ru-RU"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и.п</a:t>
            </a:r>
            <a:r>
              <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Повторить 2-4 раза.</a:t>
            </a:r>
          </a:p>
        </p:txBody>
      </p:sp>
      <p:pic>
        <p:nvPicPr>
          <p:cNvPr id="8" name="Рисунок 7"/>
          <p:cNvPicPr/>
          <p:nvPr/>
        </p:nvPicPr>
        <p:blipFill>
          <a:blip r:embed="rId3">
            <a:extLst>
              <a:ext uri="{28A0092B-C50C-407E-A947-70E740481C1C}">
                <a14:useLocalDpi xmlns:a14="http://schemas.microsoft.com/office/drawing/2010/main" val="0"/>
              </a:ext>
            </a:extLst>
          </a:blip>
          <a:srcRect/>
          <a:stretch>
            <a:fillRect/>
          </a:stretch>
        </p:blipFill>
        <p:spPr bwMode="auto">
          <a:xfrm>
            <a:off x="7486650" y="3173451"/>
            <a:ext cx="3467100" cy="3003512"/>
          </a:xfrm>
          <a:prstGeom prst="rect">
            <a:avLst/>
          </a:prstGeom>
          <a:noFill/>
          <a:ln>
            <a:noFill/>
          </a:ln>
        </p:spPr>
      </p:pic>
    </p:spTree>
    <p:extLst>
      <p:ext uri="{BB962C8B-B14F-4D97-AF65-F5344CB8AC3E}">
        <p14:creationId xmlns:p14="http://schemas.microsoft.com/office/powerpoint/2010/main" val="63007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climat-webmarket.ru/id/imgs/56214080ae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62"/>
            <a:ext cx="12192000" cy="707604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49305" y="984738"/>
            <a:ext cx="6794695" cy="4791696"/>
          </a:xfrm>
          <a:prstGeom prst="rect">
            <a:avLst/>
          </a:prstGeom>
        </p:spPr>
        <p:txBody>
          <a:bodyPr wrap="square">
            <a:spAutoFit/>
          </a:bodyPr>
          <a:lstStyle/>
          <a:p>
            <a:pPr fontAlgn="base">
              <a:lnSpc>
                <a:spcPct val="107000"/>
              </a:lnSpc>
              <a:spcAft>
                <a:spcPts val="2100"/>
              </a:spcAft>
            </a:pPr>
            <a:r>
              <a:rPr lang="ru-RU"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Если вы заметили, что осанка начала нарушаться, обратитесь к детскому врачу. Возможно, вас направят на массаж спины или пропишут ношение специального детского корсета. На ранних стадиях все искривления можно легко убрать, тем более детский позвоночник еще не затвердел окончательно и его положение поддается коррекции.</a:t>
            </a:r>
            <a:endParaRPr lang="ru-RU"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Надеюсь, что данная информация будет вам полезна.</a:t>
            </a:r>
            <a:endParaRPr lang="ru-RU"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БУДЬТЕ ЗДОРОВЫ!!!</a:t>
            </a:r>
            <a:endParaRPr lang="ru-RU"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8924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https://ds02.infourok.ru/uploads/ex/09ab/0007d1da-11a46f35/hello_html_7cf1106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7" y="0"/>
            <a:ext cx="12192000" cy="715403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982350" y="877276"/>
            <a:ext cx="8989256" cy="5730158"/>
          </a:xfrm>
          <a:prstGeom prst="rect">
            <a:avLst/>
          </a:prstGeom>
        </p:spPr>
        <p:txBody>
          <a:bodyPr wrap="square">
            <a:spAutoFit/>
          </a:bodyPr>
          <a:lstStyle/>
          <a:p>
            <a:pPr algn="ctr" fontAlgn="base">
              <a:lnSpc>
                <a:spcPct val="107000"/>
              </a:lnSpc>
              <a:spcBef>
                <a:spcPts val="1800"/>
              </a:spcBef>
              <a:spcAft>
                <a:spcPts val="2100"/>
              </a:spcAft>
            </a:pPr>
            <a:r>
              <a:rPr lang="ru-RU"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Профилактика нарушения осанки у детей дошкольного возраста</a:t>
            </a:r>
          </a:p>
          <a:p>
            <a:pPr fontAlgn="base">
              <a:lnSpc>
                <a:spcPct val="107000"/>
              </a:lnSpc>
              <a:spcBef>
                <a:spcPts val="1800"/>
              </a:spcBef>
              <a:spcAft>
                <a:spcPts val="2100"/>
              </a:spcAft>
            </a:pPr>
            <a:r>
              <a:rPr lang="ru-RU"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Формирование скелета активно идет в детском и подростковом возрасте, когда все косточки вырастают, занимают свои места, формируется фигура, осанка. Иногда этот процесс растягивается вплоть до двадцатилетия, но чаще всего завершается в возрасте 16-18 лет. Дети дошкольного возраста особенно подвержены нарушению осанки, так как их мышцы, поддерживающие позвоночник, еще очень слабы и часто не успевают за ростом костей. Если ребенок будет сидеть неправильно, носить тяжелый ранец, вести малоподвижный образ жизни, то его осанка испортится, а в дальнейшем может развиться сколиоз, кифоз или лордоз, которые потребуют уже врачебного вмешательства. Именно поэтому так важна профилактика нарушения осанки у дошкольников и младших школьников.</a:t>
            </a:r>
            <a:endParaRPr lang="ru-RU"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191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https://ds02.infourok.ru/uploads/ex/09ab/0007d1da-11a46f35/hello_html_7cf1106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7" y="0"/>
            <a:ext cx="12192000" cy="715403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488788" y="745588"/>
            <a:ext cx="7230794" cy="4741876"/>
          </a:xfrm>
          <a:prstGeom prst="rect">
            <a:avLst/>
          </a:prstGeom>
        </p:spPr>
        <p:txBody>
          <a:bodyPr wrap="square">
            <a:spAutoFit/>
          </a:bodyPr>
          <a:lstStyle/>
          <a:p>
            <a:pPr algn="ctr" fontAlgn="base">
              <a:lnSpc>
                <a:spcPct val="107000"/>
              </a:lnSpc>
              <a:spcBef>
                <a:spcPts val="2400"/>
              </a:spcBef>
              <a:spcAft>
                <a:spcPts val="2100"/>
              </a:spcAft>
            </a:pPr>
            <a:r>
              <a:rPr lang="ru-RU"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Почему нарушение осанки опасно для здоровья?</a:t>
            </a:r>
            <a:endParaRPr lang="ru-RU"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2100"/>
              </a:spcAft>
            </a:pPr>
            <a:r>
              <a:rPr lang="ru-RU"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Здоровый позвоночник – залог хорошего самочувствия и здоровья вашего ребенка. Многие родители не придают особенного значения осанке своего ребенка, чем совершают непоправимую ошибку, ведь искривление позвоночника в дальнейшем приведет не только к комплексам психологического характера, но и к ухудшению самочувствия. Искривление позвоночной дуги влияет на дыхательные и пищеварительные органы. Из-за деформации нарушается кровообращения мозга, что может привести к ухудшению памяти, плохой способности к обучению, трудностям в дальнейшей учебе.</a:t>
            </a:r>
            <a:endParaRPr lang="ru-RU"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819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https://ds02.infourok.ru/uploads/ex/09ab/0007d1da-11a46f35/hello_html_7cf1106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5403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48000" y="298079"/>
            <a:ext cx="8459372" cy="6822573"/>
          </a:xfrm>
          <a:prstGeom prst="rect">
            <a:avLst/>
          </a:prstGeom>
        </p:spPr>
        <p:txBody>
          <a:bodyPr wrap="square">
            <a:spAutoFit/>
          </a:bodyPr>
          <a:lstStyle/>
          <a:p>
            <a:pPr algn="ctr" fontAlgn="base">
              <a:lnSpc>
                <a:spcPct val="107000"/>
              </a:lnSpc>
              <a:spcBef>
                <a:spcPts val="2400"/>
              </a:spcBef>
              <a:spcAft>
                <a:spcPts val="2100"/>
              </a:spcAft>
            </a:pPr>
            <a:r>
              <a:rPr lang="ru-RU"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Хорошая осанка – какая она?</a:t>
            </a:r>
            <a:endParaRPr lang="ru-RU"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2100"/>
              </a:spcAft>
            </a:pPr>
            <a:r>
              <a:rPr lang="ru-RU"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Чтобы следить за правильной осанкой ребенка, необходимо самим знать, какой она должна быть. Позвоночник человека устроен так, что нагрузки обеих сторон тела распределены по нему равномерно. При искривлении или прогибе позвоночной дуги это равновесие нарушается и на какие-то отделы позвоночника приходится намного больше нагрузки, чем положено, от чего искривление только усиливается и прогрессирует.</a:t>
            </a:r>
            <a:endParaRPr lang="ru-RU" sz="22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07000"/>
              </a:lnSpc>
              <a:spcAft>
                <a:spcPts val="2100"/>
              </a:spcAft>
            </a:pPr>
            <a:r>
              <a:rPr lang="ru-RU"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Чтобы проверить, правильная ли осанка у ребенка, попросите его встать и вытянуть руки вдоль тела. Его плечи должны находиться на одной линии, так же, как и кости таза. При опущенных вдоль туловища руках углы между талией и локтями должны быть одинаковыми. Голова расположена прямо, подбородок смотрит вперед, живот подтянут, а лопатки расположены на одном уровне. Если вы научите ребенка правильно держать свою осанку, то в дальнейшем у него выработается привычка к такому положению тела.</a:t>
            </a:r>
            <a:endParaRPr lang="ru-RU" sz="2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505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Прямоугольник 4"/>
          <p:cNvSpPr/>
          <p:nvPr/>
        </p:nvSpPr>
        <p:spPr>
          <a:xfrm>
            <a:off x="1012874" y="506437"/>
            <a:ext cx="8285871" cy="4951099"/>
          </a:xfrm>
          <a:prstGeom prst="rect">
            <a:avLst/>
          </a:prstGeom>
        </p:spPr>
        <p:txBody>
          <a:bodyPr wrap="square">
            <a:spAutoFit/>
          </a:bodyPr>
          <a:lstStyle/>
          <a:p>
            <a:pPr algn="ctr" fontAlgn="base">
              <a:lnSpc>
                <a:spcPct val="107000"/>
              </a:lnSpc>
              <a:spcBef>
                <a:spcPts val="2400"/>
              </a:spcBef>
              <a:spcAft>
                <a:spcPts val="2100"/>
              </a:spcAft>
            </a:pPr>
            <a:r>
              <a:rPr lang="ru-RU"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Профилактика нарушения осанки у детей дошкольного возраста: советы</a:t>
            </a:r>
            <a:endParaRPr lang="ru-RU"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2100"/>
              </a:spcAft>
            </a:pPr>
            <a:r>
              <a:rPr lang="ru-RU" sz="2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Важно, чтобы игры и двигательная активность дошкольника не способствовали ухудшению осанки, а наоборот, работали на укрепление мышц спины и пресса. Для этого важно соблюдать несколько простых правил:</a:t>
            </a:r>
          </a:p>
          <a:p>
            <a:pPr fontAlgn="base">
              <a:lnSpc>
                <a:spcPct val="107000"/>
              </a:lnSpc>
              <a:spcAft>
                <a:spcPts val="2100"/>
              </a:spcAft>
            </a:pPr>
            <a:r>
              <a:rPr lang="ru-RU" sz="2200" b="1" i="1" dirty="0">
                <a:solidFill>
                  <a:srgbClr val="C00000"/>
                </a:solidFill>
                <a:latin typeface="Times New Roman" panose="02020603050405020304" pitchFamily="18" charset="0"/>
                <a:cs typeface="Times New Roman" panose="02020603050405020304" pitchFamily="18" charset="0"/>
              </a:rPr>
              <a:t>1. Питание должно быть сбалансированным.</a:t>
            </a:r>
            <a:r>
              <a:rPr lang="ru-RU" sz="2200" dirty="0">
                <a:solidFill>
                  <a:srgbClr val="C00000"/>
                </a:solidFill>
                <a:latin typeface="Times New Roman" panose="02020603050405020304" pitchFamily="18" charset="0"/>
                <a:cs typeface="Times New Roman" panose="02020603050405020304" pitchFamily="18" charset="0"/>
              </a:rPr>
              <a:t> </a:t>
            </a:r>
          </a:p>
          <a:p>
            <a:pPr fontAlgn="base">
              <a:lnSpc>
                <a:spcPct val="107000"/>
              </a:lnSpc>
              <a:spcAft>
                <a:spcPts val="2100"/>
              </a:spcAft>
            </a:pPr>
            <a:r>
              <a:rPr lang="ru-RU" sz="2200" dirty="0">
                <a:solidFill>
                  <a:srgbClr val="C00000"/>
                </a:solidFill>
                <a:latin typeface="Times New Roman" panose="02020603050405020304" pitchFamily="18" charset="0"/>
                <a:cs typeface="Times New Roman" panose="02020603050405020304" pitchFamily="18" charset="0"/>
              </a:rPr>
              <a:t>Исключите вредные продукты из рациона (чипсы, колу, полуфабрикаты и т.п.). Давайте ребенку больше овощей и фруктов, а также пищу, богатую белками (мясо, злаковые, куриные яйца). Весной и осенью занимайтесь укреплением иммунитета.</a:t>
            </a:r>
          </a:p>
        </p:txBody>
      </p:sp>
      <p:pic>
        <p:nvPicPr>
          <p:cNvPr id="8" name="Picture 2" descr="http://www.metod-kopilka.ru/images/doc/24/17938/hello_html_5bdaa9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3520" y="4037428"/>
            <a:ext cx="2845569" cy="280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087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2"/>
          <p:cNvSpPr/>
          <p:nvPr/>
        </p:nvSpPr>
        <p:spPr>
          <a:xfrm>
            <a:off x="1828801" y="703386"/>
            <a:ext cx="7315200" cy="2858539"/>
          </a:xfrm>
          <a:prstGeom prst="rect">
            <a:avLst/>
          </a:prstGeom>
        </p:spPr>
        <p:txBody>
          <a:bodyPr wrap="square">
            <a:spAutoFit/>
          </a:bodyPr>
          <a:lstStyle/>
          <a:p>
            <a:pPr marL="342900" lvl="0" indent="-342900" fontAlgn="base">
              <a:lnSpc>
                <a:spcPct val="107000"/>
              </a:lnSpc>
              <a:spcAft>
                <a:spcPts val="0"/>
              </a:spcAft>
              <a:tabLst>
                <a:tab pos="457200" algn="l"/>
              </a:tabLst>
            </a:pPr>
            <a:r>
              <a:rPr lang="ru-RU"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Ежедневные прогулки на свежем воздухе. </a:t>
            </a:r>
          </a:p>
          <a:p>
            <a:pPr marL="342900" lvl="0" indent="-342900" fontAlgn="base">
              <a:lnSpc>
                <a:spcPct val="107000"/>
              </a:lnSpc>
              <a:spcAft>
                <a:spcPts val="0"/>
              </a:spcAft>
              <a:tabLst>
                <a:tab pos="457200" algn="l"/>
              </a:tabLst>
            </a:pPr>
            <a:endParaRPr lang="ru-RU"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07000"/>
              </a:lnSpc>
              <a:spcAft>
                <a:spcPts val="0"/>
              </a:spcAft>
              <a:tabLst>
                <a:tab pos="457200" algn="l"/>
              </a:tabLst>
            </a:pPr>
            <a:r>
              <a:rPr lang="ru-RU"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Это не только двигательная активность, которая помогает развить выносливость организма и укрепить мышцы, но и приток свежего кислорода к клеткам всех органов и частей тела, в том числе и позвоночника.</a:t>
            </a:r>
            <a:endParaRPr lang="ru-RU"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4" descr="http://nhero.ru/wp-content/uploads/2015/08/1339492425_2-pervyy-den-v-l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710" y="3904502"/>
            <a:ext cx="3711527" cy="278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869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2"/>
          <p:cNvSpPr/>
          <p:nvPr/>
        </p:nvSpPr>
        <p:spPr>
          <a:xfrm>
            <a:off x="1463040" y="365126"/>
            <a:ext cx="7680960" cy="4439229"/>
          </a:xfrm>
          <a:prstGeom prst="rect">
            <a:avLst/>
          </a:prstGeom>
        </p:spPr>
        <p:txBody>
          <a:bodyPr wrap="square">
            <a:spAutoFit/>
          </a:bodyPr>
          <a:lstStyle/>
          <a:p>
            <a:pPr marL="342900" lvl="0" indent="-342900" algn="ctr" fontAlgn="base">
              <a:lnSpc>
                <a:spcPct val="107000"/>
              </a:lnSpc>
              <a:spcAft>
                <a:spcPts val="0"/>
              </a:spcAft>
              <a:tabLst>
                <a:tab pos="457200" algn="l"/>
              </a:tabLst>
            </a:pPr>
            <a:r>
              <a:rPr lang="ru-RU"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3. Правильное рабочее место.</a:t>
            </a:r>
          </a:p>
          <a:p>
            <a:pPr marL="342900" lvl="0" indent="-342900" fontAlgn="base">
              <a:lnSpc>
                <a:spcPct val="107000"/>
              </a:lnSpc>
              <a:spcAft>
                <a:spcPts val="0"/>
              </a:spcAft>
              <a:tabLst>
                <a:tab pos="457200" algn="l"/>
              </a:tabLst>
            </a:pPr>
            <a:r>
              <a:rPr lang="ru-RU"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Стол и стул, где ребенок сидит и занимается лепкой из пластилина, рисованием, чистописанием или другими делами, должен соответствовать его росту и возрасту. Ноги должны стоять ступнями на полу, а не висеть, угол в коленях должен быть 90 градусов. Когда ребенок сидит, следите, чтобы он прямо держал спину, не закидывал ногу на ногу, не скручивал туловище ни в какую сторону, не подпирал голову рукой. Также следите за освещением – оно должно быть достаточно ярким, но не ослепляющим.</a:t>
            </a:r>
            <a:endParaRPr lang="ru-RU"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descr="http://lyoshina.ru/sites/default/files/pravilnoe-rabocheee-mesto-shkolni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9528" y="4290646"/>
            <a:ext cx="3722472" cy="256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687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2"/>
          <p:cNvSpPr/>
          <p:nvPr/>
        </p:nvSpPr>
        <p:spPr>
          <a:xfrm>
            <a:off x="2278966" y="773724"/>
            <a:ext cx="6865034" cy="2463367"/>
          </a:xfrm>
          <a:prstGeom prst="rect">
            <a:avLst/>
          </a:prstGeom>
        </p:spPr>
        <p:txBody>
          <a:bodyPr wrap="square">
            <a:spAutoFit/>
          </a:bodyPr>
          <a:lstStyle/>
          <a:p>
            <a:pPr marL="457200" lvl="0" indent="-457200" fontAlgn="base">
              <a:lnSpc>
                <a:spcPct val="107000"/>
              </a:lnSpc>
              <a:spcAft>
                <a:spcPts val="0"/>
              </a:spcAft>
              <a:buAutoNum type="arabicPeriod" startAt="4"/>
              <a:tabLst>
                <a:tab pos="457200" algn="l"/>
              </a:tabLst>
            </a:pPr>
            <a:r>
              <a:rPr lang="ru-RU"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Физическая активность. </a:t>
            </a:r>
          </a:p>
          <a:p>
            <a:pPr lvl="0" fontAlgn="base">
              <a:lnSpc>
                <a:spcPct val="107000"/>
              </a:lnSpc>
              <a:spcAft>
                <a:spcPts val="0"/>
              </a:spcAft>
              <a:tabLst>
                <a:tab pos="457200" algn="l"/>
              </a:tabLst>
            </a:pPr>
            <a:r>
              <a:rPr lang="ru-RU"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При регулярных занятиях спортом мышцы всего тела укрепляются, спинные мышцы становятся крепче и лучше держат позвоночник. Ребенка можно отдать на плавание, футбол, баскетбол, хоккей, танцы, легкую атлетику.</a:t>
            </a:r>
            <a:endParaRPr lang="ru-RU"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http://cyberviewdvr.ru/wp-content/uploads/2016/12/kartinki-pro-sport-dlja-detej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605" y="3429000"/>
            <a:ext cx="4676518" cy="339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227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2"/>
          <p:cNvSpPr/>
          <p:nvPr/>
        </p:nvSpPr>
        <p:spPr>
          <a:xfrm>
            <a:off x="1688123" y="365125"/>
            <a:ext cx="8961120" cy="4044056"/>
          </a:xfrm>
          <a:prstGeom prst="rect">
            <a:avLst/>
          </a:prstGeom>
        </p:spPr>
        <p:txBody>
          <a:bodyPr wrap="square">
            <a:spAutoFit/>
          </a:bodyPr>
          <a:lstStyle/>
          <a:p>
            <a:pPr marL="342900" lvl="0" indent="-342900" fontAlgn="base">
              <a:lnSpc>
                <a:spcPct val="107000"/>
              </a:lnSpc>
              <a:spcAft>
                <a:spcPts val="0"/>
              </a:spcAft>
              <a:tabLst>
                <a:tab pos="457200" algn="l"/>
              </a:tabLst>
            </a:pPr>
            <a:r>
              <a:rPr lang="ru-RU"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5.   О</a:t>
            </a:r>
            <a:r>
              <a:rPr lang="ru-RU"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собенно внимательными следует быть родителям, чьи дети играют на инструментах (гитара, скрипка и т.д.). Часто у них бывает искривление позвоночника в ту сторону, в которую больше наклонено и повернуто тело при игре. Например, скрипачи нередко испытывают проблемы с верхним отделом позвоночника, а у гитаристов одно плечо бывает выше другого. Такой ребенок должен больше двигаться и заниматься чем-то еще помимо музыки, чтобы укрепить мышечный корсет. Отдайте его в какую-нибудь спортивную секцию или приучите по утрам делать зарядку для укрепления спины.</a:t>
            </a:r>
            <a:endParaRPr lang="ru-RU"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56621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1313</Words>
  <Application>Microsoft Office PowerPoint</Application>
  <PresentationFormat>Широкоэкранный</PresentationFormat>
  <Paragraphs>68</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Оздоровительные упражнения для красивой осанки</vt:lpstr>
      <vt:lpstr>Презентация PowerPoint</vt:lpstr>
      <vt:lpstr>Презентация PowerPoint</vt:lpstr>
      <vt:lpstr>Презентация PowerPoint</vt:lpstr>
      <vt:lpstr>Тренирую мыщцы я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HABA</dc:creator>
  <cp:lastModifiedBy>HABA</cp:lastModifiedBy>
  <cp:revision>17</cp:revision>
  <dcterms:created xsi:type="dcterms:W3CDTF">2017-01-14T18:59:43Z</dcterms:created>
  <dcterms:modified xsi:type="dcterms:W3CDTF">2017-01-16T19:06:15Z</dcterms:modified>
</cp:coreProperties>
</file>