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4" r:id="rId4"/>
    <p:sldId id="265" r:id="rId5"/>
    <p:sldId id="266" r:id="rId6"/>
    <p:sldId id="263" r:id="rId7"/>
    <p:sldId id="267" r:id="rId8"/>
    <p:sldId id="268" r:id="rId9"/>
    <p:sldId id="285" r:id="rId10"/>
    <p:sldId id="269" r:id="rId11"/>
    <p:sldId id="270" r:id="rId12"/>
    <p:sldId id="277" r:id="rId13"/>
    <p:sldId id="278" r:id="rId14"/>
    <p:sldId id="273" r:id="rId15"/>
    <p:sldId id="274" r:id="rId16"/>
    <p:sldId id="276" r:id="rId17"/>
    <p:sldId id="275" r:id="rId18"/>
    <p:sldId id="271" r:id="rId19"/>
    <p:sldId id="279" r:id="rId20"/>
    <p:sldId id="261" r:id="rId21"/>
    <p:sldId id="299" r:id="rId22"/>
    <p:sldId id="284" r:id="rId23"/>
    <p:sldId id="280" r:id="rId24"/>
    <p:sldId id="291" r:id="rId25"/>
    <p:sldId id="281" r:id="rId26"/>
    <p:sldId id="283" r:id="rId27"/>
    <p:sldId id="286" r:id="rId28"/>
    <p:sldId id="287" r:id="rId29"/>
    <p:sldId id="289" r:id="rId30"/>
    <p:sldId id="288" r:id="rId31"/>
    <p:sldId id="297" r:id="rId32"/>
    <p:sldId id="298" r:id="rId33"/>
    <p:sldId id="292" r:id="rId34"/>
    <p:sldId id="294" r:id="rId35"/>
    <p:sldId id="295" r:id="rId36"/>
    <p:sldId id="262" r:id="rId37"/>
    <p:sldId id="296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6C30F-143E-4446-BEDE-974463C36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6C92E0-86F7-46CB-853F-EE0F1826D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400B43-D79C-4454-A297-7E2759014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DEA9-C1C1-45FA-B5F8-089D3FFD24AA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DA9022-D489-4FAC-BABD-9DF554F73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675A6A-E85B-42E5-AD37-C9D726B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52EE-6FF9-478C-A6AD-FDA179EA9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43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EA840-1911-439D-9063-07CFD2C83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BE18A7-B480-44D4-8DD9-13AC1A07D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287AC4-175F-4176-9770-0476591D8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DEA9-C1C1-45FA-B5F8-089D3FFD24AA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487EAF-5B7B-43EF-AC38-F8CFF7A6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FF0CBD-5188-4FEA-9AEC-3C3F1C9D1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52EE-6FF9-478C-A6AD-FDA179EA9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622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A90036B-F51A-42F5-A9F9-3C1039701A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D0955D-BF78-47B3-8132-8CEF2EF7C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3D8D6F-A21A-4913-8233-60A4BFC11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DEA9-C1C1-45FA-B5F8-089D3FFD24AA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4F91-43C0-4A58-B50A-53771C922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B3BD04-77A8-4B7F-B365-0DB303C84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52EE-6FF9-478C-A6AD-FDA179EA9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82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F81B45-0E5C-418D-997C-DB0D3934A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2FB4A2-D406-414C-9D71-0FC4299A8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6C46DB-213E-4C3A-9B5B-B0984CD62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DEA9-C1C1-45FA-B5F8-089D3FFD24AA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38C63D-FAED-451C-84B6-D4A23BD36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BED981-74B2-4D28-B7AE-6F396D90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52EE-6FF9-478C-A6AD-FDA179EA9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410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AD5616-66A8-46DF-AE48-F797B388B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637992-6F89-4865-83D2-E372CB334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A69068-FA75-4514-BD90-67368C1E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DEA9-C1C1-45FA-B5F8-089D3FFD24AA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C8CF3E-D839-4E78-8036-F55ABEF0D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2A8D6E-9E71-4778-B7DE-858A39FCC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52EE-6FF9-478C-A6AD-FDA179EA9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459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2654A-A11C-4CFA-913F-4DE6B5991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4703A3-A5C1-45B3-992F-C465826CAD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207E07-B5AA-4F43-90FA-2FD939EE6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0FD8FA-9A1E-487D-8E1E-D7433AF26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DEA9-C1C1-45FA-B5F8-089D3FFD24AA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2CD18F-FF81-4927-883F-4E632F48C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E72105-BE20-4BCE-8126-20AECB521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52EE-6FF9-478C-A6AD-FDA179EA9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680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95873-F779-4832-B6C9-BF1ABAAE1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B64EE1-BE70-497F-8F78-993BC2BAE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33DF38-183C-4567-B699-C92F7BD70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65037B5-4639-428B-9131-3256A482F4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206275-2122-400C-B8B2-F2DD05EEA0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20EF83C-ABD4-4D60-92C9-D8CD11E8E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DEA9-C1C1-45FA-B5F8-089D3FFD24AA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965256E-27EC-42D5-AB9F-D45C85AF8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6018B6-F252-4143-808C-99F198F68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52EE-6FF9-478C-A6AD-FDA179EA9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758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61668-D18B-4FCD-9F3D-51363B42E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DDA9D05-7CD8-4276-B31F-DA407B0E5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DEA9-C1C1-45FA-B5F8-089D3FFD24AA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652B853-D9BA-4C20-A88B-83D9B4191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400834-3E9E-4061-BD58-94F3EE199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52EE-6FF9-478C-A6AD-FDA179EA9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92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01FD99A-98D2-414B-AB89-A26ABDBE1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DEA9-C1C1-45FA-B5F8-089D3FFD24AA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AE0793-2714-4DE8-95BC-54BF78622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95E976-74FF-4181-A202-2CFC9805C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52EE-6FF9-478C-A6AD-FDA179EA9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13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8D6BD3-9385-4A18-BDB6-EC6D94392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0ADC6D-C5CD-42B5-A0D5-CF4209A3D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9814DF-80BD-41C8-B632-15D7F6605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71C190-4849-4197-9D98-E355B0477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DEA9-C1C1-45FA-B5F8-089D3FFD24AA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F6B510-913C-4DCF-99CF-94A685DF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971EF2-DB67-44C5-8275-A6A7F31CC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52EE-6FF9-478C-A6AD-FDA179EA9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816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224004-8286-438A-93AC-F5BC990B2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E08A12-8DFB-46BD-9801-AC4C57B8BF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AE3AAC-4BA8-4C19-9D29-EDBAF52D3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7A1233-3FBC-40B7-819C-60781CC74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DEA9-C1C1-45FA-B5F8-089D3FFD24AA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4123AB-6DE1-40BC-9262-C2F1F732C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1811BB-BB33-4D93-9850-FF9AF38D4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52EE-6FF9-478C-A6AD-FDA179EA9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4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C560B-0292-4072-8696-0DCAC82F1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E32DB9-AF93-4563-AD22-5570CD870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B1FBA6-85F3-4FBB-A04D-7E198CB32D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ADEA9-C1C1-45FA-B5F8-089D3FFD24AA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46D54E-63F1-4B36-8D72-CC0D136D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483DC8-B095-4BFA-9FA3-694CBDFFD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A52EE-6FF9-478C-A6AD-FDA179EA9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58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88C00AF3-80FA-456B-B00C-31039FABE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B8558A0-7977-4741-B344-FE750A888594}"/>
              </a:ext>
            </a:extLst>
          </p:cNvPr>
          <p:cNvSpPr/>
          <p:nvPr/>
        </p:nvSpPr>
        <p:spPr>
          <a:xfrm>
            <a:off x="1491175" y="2335236"/>
            <a:ext cx="811705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привычек здорового образа жизни у детей дошкольного </a:t>
            </a:r>
            <a:r>
              <a:rPr lang="ru-RU" sz="4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</a:p>
          <a:p>
            <a:pPr algn="ctr"/>
            <a:r>
              <a:rPr lang="ru-RU" sz="2400" b="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(для педагогов)</a:t>
            </a:r>
            <a:endParaRPr lang="ru-RU" sz="2400" b="0" i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4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BDC49990-9F9C-4284-97DE-36E235F84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D7B2EF9E-CADA-4FE8-BF32-CC0CB45155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34C2AB-D9F1-47EC-A336-72DA99EC574A}"/>
              </a:ext>
            </a:extLst>
          </p:cNvPr>
          <p:cNvSpPr/>
          <p:nvPr/>
        </p:nvSpPr>
        <p:spPr>
          <a:xfrm>
            <a:off x="1195754" y="1928590"/>
            <a:ext cx="794824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247B414-70BC-40CD-8887-E156E46C19A7}"/>
              </a:ext>
            </a:extLst>
          </p:cNvPr>
          <p:cNvSpPr/>
          <p:nvPr/>
        </p:nvSpPr>
        <p:spPr>
          <a:xfrm>
            <a:off x="7329268" y="916349"/>
            <a:ext cx="4557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Задание </a:t>
            </a:r>
          </a:p>
          <a:p>
            <a:pPr algn="ctr"/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Разминка «Реши кроссворд»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3E35A4C-78A5-4099-AEF0-F31ED283AEC0}"/>
              </a:ext>
            </a:extLst>
          </p:cNvPr>
          <p:cNvSpPr/>
          <p:nvPr/>
        </p:nvSpPr>
        <p:spPr>
          <a:xfrm>
            <a:off x="7455876" y="2460716"/>
            <a:ext cx="42554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</a:rPr>
              <a:t>Просыпаюсь утром рано </a:t>
            </a:r>
          </a:p>
          <a:p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</a:rPr>
              <a:t>Вместе с солнышком румяным. </a:t>
            </a:r>
          </a:p>
          <a:p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</a:rPr>
              <a:t>Заправляю сам кроватку, </a:t>
            </a:r>
          </a:p>
          <a:p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</a:rPr>
              <a:t>Быстро делаю…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C92C0AD-7FD1-4256-8398-C504A41D8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66" y="916348"/>
            <a:ext cx="5979877" cy="423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97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34C2AB-D9F1-47EC-A336-72DA99EC574A}"/>
              </a:ext>
            </a:extLst>
          </p:cNvPr>
          <p:cNvSpPr/>
          <p:nvPr/>
        </p:nvSpPr>
        <p:spPr>
          <a:xfrm>
            <a:off x="1195754" y="1928590"/>
            <a:ext cx="794824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11709FC-8DBF-4791-AE71-439EDE7DD976}"/>
              </a:ext>
            </a:extLst>
          </p:cNvPr>
          <p:cNvSpPr/>
          <p:nvPr/>
        </p:nvSpPr>
        <p:spPr>
          <a:xfrm>
            <a:off x="6724357" y="2589797"/>
            <a:ext cx="52191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endParaRPr lang="ru-RU" sz="2800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endParaRPr lang="ru-RU" sz="2800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endParaRPr lang="ru-RU" sz="2800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r>
              <a:rPr lang="ru-RU" sz="2800" dirty="0">
                <a:solidFill>
                  <a:srgbClr val="FF0000"/>
                </a:solidFill>
                <a:latin typeface="Verdana" panose="020B0604030504040204" pitchFamily="34" charset="0"/>
              </a:rPr>
              <a:t> 2. Дождик тёплый и густой, 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  <a:latin typeface="Verdana" panose="020B0604030504040204" pitchFamily="34" charset="0"/>
              </a:rPr>
              <a:t>Этот дождик не простой. 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  <a:latin typeface="Verdana" panose="020B0604030504040204" pitchFamily="34" charset="0"/>
              </a:rPr>
              <a:t>Он без туч, без облаков 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  <a:latin typeface="Verdana" panose="020B0604030504040204" pitchFamily="34" charset="0"/>
              </a:rPr>
              <a:t>Целый день идти готов.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09FC30-6E69-4F74-8ADC-85C276107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54" y="650110"/>
            <a:ext cx="6183925" cy="4906628"/>
          </a:xfrm>
          <a:prstGeom prst="rect">
            <a:avLst/>
          </a:prstGeom>
        </p:spPr>
      </p:pic>
      <p:pic>
        <p:nvPicPr>
          <p:cNvPr id="10242" name="Picture 2" descr="http://static7.depositphotos.com/1007954/758/v/450/depositphotos_7587945-Sport-kids.jpg">
            <a:extLst>
              <a:ext uri="{FF2B5EF4-FFF2-40B4-BE49-F238E27FC236}">
                <a16:creationId xmlns:a16="http://schemas.microsoft.com/office/drawing/2014/main" id="{882815FA-D570-49DD-9225-D70D224E5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869" y="733032"/>
            <a:ext cx="3268262" cy="326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71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1846" y="3896751"/>
            <a:ext cx="8891954" cy="22802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950" y="-84407"/>
            <a:ext cx="12441949" cy="699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34C2AB-D9F1-47EC-A336-72DA99EC574A}"/>
              </a:ext>
            </a:extLst>
          </p:cNvPr>
          <p:cNvSpPr/>
          <p:nvPr/>
        </p:nvSpPr>
        <p:spPr>
          <a:xfrm>
            <a:off x="1195754" y="1928590"/>
            <a:ext cx="794824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EA9376-A1F9-4485-B34C-EC3B9806D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86" y="681037"/>
            <a:ext cx="6659646" cy="466468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708EF4C-F667-4599-A5D2-ABB48913706F}"/>
              </a:ext>
            </a:extLst>
          </p:cNvPr>
          <p:cNvSpPr/>
          <p:nvPr/>
        </p:nvSpPr>
        <p:spPr>
          <a:xfrm>
            <a:off x="6787432" y="2828836"/>
            <a:ext cx="456636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Коль крепко дружишь ты со мной,</a:t>
            </a:r>
          </a:p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Настойчив в тренировках,</a:t>
            </a:r>
          </a:p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будешь в холод, в дождь и зной</a:t>
            </a:r>
          </a:p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Выносливым и ловким. </a:t>
            </a:r>
          </a:p>
        </p:txBody>
      </p:sp>
      <p:pic>
        <p:nvPicPr>
          <p:cNvPr id="13" name="Picture 2" descr="https://previews.123rf.com/images/larser/larser1207/larser120700002/14314444-Vector-illustration-of-shower-Stock-Vector-shower-bathroom-cartoon.jpg">
            <a:extLst>
              <a:ext uri="{FF2B5EF4-FFF2-40B4-BE49-F238E27FC236}">
                <a16:creationId xmlns:a16="http://schemas.microsoft.com/office/drawing/2014/main" id="{A7CA5607-9195-414E-B30E-26495EE52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846" y="115223"/>
            <a:ext cx="3329180" cy="332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835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1846" y="3896751"/>
            <a:ext cx="8891954" cy="22802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950" y="-84407"/>
            <a:ext cx="12441949" cy="699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34C2AB-D9F1-47EC-A336-72DA99EC574A}"/>
              </a:ext>
            </a:extLst>
          </p:cNvPr>
          <p:cNvSpPr/>
          <p:nvPr/>
        </p:nvSpPr>
        <p:spPr>
          <a:xfrm>
            <a:off x="1195754" y="1928590"/>
            <a:ext cx="794824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80E657-4440-47B6-9BC8-5B40E6881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56530"/>
            <a:ext cx="6153444" cy="496596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1FF95DB-3921-4C35-A2E3-A7200CCF7399}"/>
              </a:ext>
            </a:extLst>
          </p:cNvPr>
          <p:cNvSpPr/>
          <p:nvPr/>
        </p:nvSpPr>
        <p:spPr>
          <a:xfrm>
            <a:off x="7146388" y="3429000"/>
            <a:ext cx="448759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Ты идёшь с друзьями в лес, </a:t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он на плечи тебе влез. </a:t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 идти не хочет, </a:t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тяжёлый очень. </a:t>
            </a:r>
          </a:p>
        </p:txBody>
      </p:sp>
      <p:pic>
        <p:nvPicPr>
          <p:cNvPr id="11" name="Picture 4" descr="http://forchel.ru/uploads/posts/2014-10/1413707773_1413622767_bezimeni-1.jpg">
            <a:extLst>
              <a:ext uri="{FF2B5EF4-FFF2-40B4-BE49-F238E27FC236}">
                <a16:creationId xmlns:a16="http://schemas.microsoft.com/office/drawing/2014/main" id="{3D683FA5-D382-469B-8B8D-9EC36B98F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518" y="365125"/>
            <a:ext cx="3945727" cy="353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724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11" y="0"/>
            <a:ext cx="12243612" cy="688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34C2AB-D9F1-47EC-A336-72DA99EC574A}"/>
              </a:ext>
            </a:extLst>
          </p:cNvPr>
          <p:cNvSpPr/>
          <p:nvPr/>
        </p:nvSpPr>
        <p:spPr>
          <a:xfrm>
            <a:off x="1195754" y="1928590"/>
            <a:ext cx="794824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A8D53F-912C-4B6B-AC8E-C4E6F871A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42654"/>
            <a:ext cx="6779548" cy="482967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CFC3E99-ADA5-48A0-A647-D43163E5C2AA}"/>
              </a:ext>
            </a:extLst>
          </p:cNvPr>
          <p:cNvSpPr/>
          <p:nvPr/>
        </p:nvSpPr>
        <p:spPr>
          <a:xfrm>
            <a:off x="7617748" y="3429000"/>
            <a:ext cx="45742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Есть у каждого в квартире,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побольше, И пошире.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ванны, после душа,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 обнимет и просушит.</a:t>
            </a:r>
          </a:p>
        </p:txBody>
      </p:sp>
      <p:pic>
        <p:nvPicPr>
          <p:cNvPr id="12" name="Picture 4" descr="http://static6.depositphotos.com/1000410/626/v/950/depositphotos_6268678-School-backpack.-Cartoon.jpg">
            <a:extLst>
              <a:ext uri="{FF2B5EF4-FFF2-40B4-BE49-F238E27FC236}">
                <a16:creationId xmlns:a16="http://schemas.microsoft.com/office/drawing/2014/main" id="{485156A1-61B0-41BA-A385-30641A70D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330" y="500888"/>
            <a:ext cx="2291593" cy="285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242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78" y="-2"/>
            <a:ext cx="12225377" cy="68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34C2AB-D9F1-47EC-A336-72DA99EC574A}"/>
              </a:ext>
            </a:extLst>
          </p:cNvPr>
          <p:cNvSpPr/>
          <p:nvPr/>
        </p:nvSpPr>
        <p:spPr>
          <a:xfrm>
            <a:off x="1195754" y="1928590"/>
            <a:ext cx="794824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EDA404-483A-4FC9-9522-103190E63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875360"/>
            <a:ext cx="6195647" cy="463917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35084EA-74AC-481A-8EE8-AC3556127A73}"/>
              </a:ext>
            </a:extLst>
          </p:cNvPr>
          <p:cNvSpPr/>
          <p:nvPr/>
        </p:nvSpPr>
        <p:spPr>
          <a:xfrm>
            <a:off x="7033846" y="2828836"/>
            <a:ext cx="431995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Руль, колёса и педали.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Транспорт для езды узнали?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Тормоз — есть, кабины — нет.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Мчит меня ..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://chicagohacksbig.com/images/towel-clipart-4.jpg">
            <a:extLst>
              <a:ext uri="{FF2B5EF4-FFF2-40B4-BE49-F238E27FC236}">
                <a16:creationId xmlns:a16="http://schemas.microsoft.com/office/drawing/2014/main" id="{AB98D9DD-8BE2-4D58-843E-689B4D778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907932"/>
            <a:ext cx="2358096" cy="260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944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34C2AB-D9F1-47EC-A336-72DA99EC574A}"/>
              </a:ext>
            </a:extLst>
          </p:cNvPr>
          <p:cNvSpPr/>
          <p:nvPr/>
        </p:nvSpPr>
        <p:spPr>
          <a:xfrm>
            <a:off x="1195754" y="1928590"/>
            <a:ext cx="794824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7CCFBE-4D27-46BA-99D5-EADDE3877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85" y="681037"/>
            <a:ext cx="6403258" cy="549592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E7B4619-2C36-46F9-8B5E-5D1E17888BC0}"/>
              </a:ext>
            </a:extLst>
          </p:cNvPr>
          <p:cNvSpPr/>
          <p:nvPr/>
        </p:nvSpPr>
        <p:spPr>
          <a:xfrm>
            <a:off x="7241458" y="3756074"/>
            <a:ext cx="423777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7.Речку заковал мороз,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Поработал он всерьёз! 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помчался вдоль реки,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Режут лёд мои ... </a:t>
            </a:r>
          </a:p>
          <a:p>
            <a:pPr algn="just"/>
            <a:r>
              <a:rPr lang="ru-RU" dirty="0">
                <a:solidFill>
                  <a:srgbClr val="333333"/>
                </a:solidFill>
                <a:latin typeface="Trebuchet MS" panose="020B0603020202020204" pitchFamily="34" charset="0"/>
              </a:rPr>
              <a:t> </a:t>
            </a:r>
            <a:endParaRPr lang="ru-RU" b="0" i="0" dirty="0">
              <a:solidFill>
                <a:srgbClr val="333333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10" name="Picture 2" descr="http://sqwanjia.net/data/out/21/38825991-bicycle.png">
            <a:extLst>
              <a:ext uri="{FF2B5EF4-FFF2-40B4-BE49-F238E27FC236}">
                <a16:creationId xmlns:a16="http://schemas.microsoft.com/office/drawing/2014/main" id="{D2D43773-1300-49EF-A76B-CFD34E66E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459" y="928456"/>
            <a:ext cx="3176914" cy="205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721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34C2AB-D9F1-47EC-A336-72DA99EC574A}"/>
              </a:ext>
            </a:extLst>
          </p:cNvPr>
          <p:cNvSpPr/>
          <p:nvPr/>
        </p:nvSpPr>
        <p:spPr>
          <a:xfrm>
            <a:off x="1195754" y="1928590"/>
            <a:ext cx="794824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B6F0DAC-F2BC-4EF9-8954-65CC6A7CEF18}"/>
              </a:ext>
            </a:extLst>
          </p:cNvPr>
          <p:cNvSpPr/>
          <p:nvPr/>
        </p:nvSpPr>
        <p:spPr>
          <a:xfrm>
            <a:off x="7526214" y="2828836"/>
            <a:ext cx="400851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Он учит цели добиваться,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олимпийский приз сражаться,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соревнованьях побеждать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бодрость духа не терять.</a:t>
            </a:r>
            <a:endParaRPr lang="ru-RU" sz="24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D09F0F-8923-43C3-B896-14DAD85A3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21" y="926200"/>
            <a:ext cx="6340426" cy="500559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80" y="709390"/>
            <a:ext cx="2981325" cy="2438400"/>
          </a:xfrm>
        </p:spPr>
      </p:pic>
    </p:spTree>
    <p:extLst>
      <p:ext uri="{BB962C8B-B14F-4D97-AF65-F5344CB8AC3E}">
        <p14:creationId xmlns:p14="http://schemas.microsoft.com/office/powerpoint/2010/main" val="3083683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34C2AB-D9F1-47EC-A336-72DA99EC574A}"/>
              </a:ext>
            </a:extLst>
          </p:cNvPr>
          <p:cNvSpPr/>
          <p:nvPr/>
        </p:nvSpPr>
        <p:spPr>
          <a:xfrm>
            <a:off x="1195754" y="1928590"/>
            <a:ext cx="794824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146032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34C2AB-D9F1-47EC-A336-72DA99EC574A}"/>
              </a:ext>
            </a:extLst>
          </p:cNvPr>
          <p:cNvSpPr/>
          <p:nvPr/>
        </p:nvSpPr>
        <p:spPr>
          <a:xfrm>
            <a:off x="1195754" y="1928590"/>
            <a:ext cx="794824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3C618A-D781-43F7-BD3C-8D0338BDE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692" y="2105025"/>
            <a:ext cx="2172433" cy="23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91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FC8DAF3-04D0-4121-AA44-7A84343609B8}"/>
              </a:ext>
            </a:extLst>
          </p:cNvPr>
          <p:cNvSpPr/>
          <p:nvPr/>
        </p:nvSpPr>
        <p:spPr>
          <a:xfrm>
            <a:off x="1055078" y="464234"/>
            <a:ext cx="1011467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значимых для человека ценностей одно из ведущих мест занимает 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Многочисленные исследования констатируют, что в настоящее время нет абсолютно 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здоровых детей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Причинами резкого снижения 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детей дошкольного возраста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являются такие </a:t>
            </a:r>
            <a:r>
              <a:rPr lang="ru-RU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Социальные факторы, неблагоприятная экологическая обстановка в России;</a:t>
            </a:r>
          </a:p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Ухудшение состояния 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матери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Стрессы;</a:t>
            </a:r>
          </a:p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Неполноценное питание;</a:t>
            </a:r>
          </a:p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Массовая безграмотность родителей в вопросах сохранения 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детей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Дефицит двигательной активности.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1715751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FF9428-D9BE-44EE-8AF8-069FB7B43D8B}"/>
              </a:ext>
            </a:extLst>
          </p:cNvPr>
          <p:cNvSpPr/>
          <p:nvPr/>
        </p:nvSpPr>
        <p:spPr>
          <a:xfrm>
            <a:off x="548640" y="910362"/>
            <a:ext cx="1080516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задание «Заморочки из бочки»</a:t>
            </a:r>
          </a:p>
          <a:p>
            <a:pPr algn="ctr">
              <a:spcAft>
                <a:spcPts val="75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(Каждая команда по очереди отвечает на вопрос)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1996281"/>
            <a:ext cx="5867400" cy="4010025"/>
          </a:xfrm>
        </p:spPr>
      </p:pic>
    </p:spTree>
    <p:extLst>
      <p:ext uri="{BB962C8B-B14F-4D97-AF65-F5344CB8AC3E}">
        <p14:creationId xmlns:p14="http://schemas.microsoft.com/office/powerpoint/2010/main" val="4138852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5B8079D-725F-4E79-AD14-EB87F6815FF0}"/>
              </a:ext>
            </a:extLst>
          </p:cNvPr>
          <p:cNvSpPr/>
          <p:nvPr/>
        </p:nvSpPr>
        <p:spPr>
          <a:xfrm>
            <a:off x="1181686" y="1374776"/>
            <a:ext cx="949569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Какой из этих продуктов предпочтительнее употреблять в пищу? (сосиски, мясо, колбаса, сардельки)</a:t>
            </a:r>
          </a:p>
          <a:p>
            <a:pPr>
              <a:spcAft>
                <a:spcPts val="75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Какой молочный продукт благоприятно действует на пищеварительный процесс? (сыр, кефир, мороженое, масло)</a:t>
            </a:r>
          </a:p>
          <a:p>
            <a:pPr>
              <a:spcAft>
                <a:spcPts val="75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Какой из этих фруктов богат железом?. Его очень полезно употреблять при анемии. (апельсин, яблоко, груша, мандарин)</a:t>
            </a:r>
          </a:p>
          <a:p>
            <a:pPr>
              <a:spcAft>
                <a:spcPts val="75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4. 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Какой 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фрукт полезно употреблять во время простуды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(слива, яблоко, лимон, банан)</a:t>
            </a:r>
          </a:p>
          <a:p>
            <a:pPr>
              <a:spcAft>
                <a:spcPts val="75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В каком из этих овощей много фермента роста- каротина? (лук, огурец, картофель, морковь)</a:t>
            </a:r>
          </a:p>
          <a:p>
            <a:pPr>
              <a:spcAft>
                <a:spcPts val="75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Как называются эти продукты? Какой из этих продуктов богат кальцием и полезен для укрепления костей, зубов? (масло, сметана, сыр, творог)</a:t>
            </a:r>
          </a:p>
          <a:p>
            <a:pPr>
              <a:spcAft>
                <a:spcPts val="750"/>
              </a:spcAft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414" y="5497550"/>
            <a:ext cx="1990586" cy="136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06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D1B57DB-901C-465E-BD19-B964E6D84EDB}"/>
              </a:ext>
            </a:extLst>
          </p:cNvPr>
          <p:cNvSpPr/>
          <p:nvPr/>
        </p:nvSpPr>
        <p:spPr>
          <a:xfrm>
            <a:off x="2152357" y="1144588"/>
            <a:ext cx="8904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D0573FB-1A59-4F18-8F56-FC905DFFA9B5}"/>
              </a:ext>
            </a:extLst>
          </p:cNvPr>
          <p:cNvSpPr/>
          <p:nvPr/>
        </p:nvSpPr>
        <p:spPr>
          <a:xfrm>
            <a:off x="633046" y="2055814"/>
            <a:ext cx="8510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638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1867694"/>
            <a:ext cx="5743575" cy="4267200"/>
          </a:xfr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D1B57DB-901C-465E-BD19-B964E6D84EDB}"/>
              </a:ext>
            </a:extLst>
          </p:cNvPr>
          <p:cNvSpPr/>
          <p:nvPr/>
        </p:nvSpPr>
        <p:spPr>
          <a:xfrm>
            <a:off x="2077712" y="616238"/>
            <a:ext cx="890484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  «И что нам горе, когда пословиц море»</a:t>
            </a:r>
          </a:p>
          <a:p>
            <a:pPr algn="ctr">
              <a:spcAft>
                <a:spcPts val="75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Составить пословицу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D0573FB-1A59-4F18-8F56-FC905DFFA9B5}"/>
              </a:ext>
            </a:extLst>
          </p:cNvPr>
          <p:cNvSpPr/>
          <p:nvPr/>
        </p:nvSpPr>
        <p:spPr>
          <a:xfrm>
            <a:off x="633046" y="2055814"/>
            <a:ext cx="8510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455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D1B57DB-901C-465E-BD19-B964E6D84EDB}"/>
              </a:ext>
            </a:extLst>
          </p:cNvPr>
          <p:cNvSpPr/>
          <p:nvPr/>
        </p:nvSpPr>
        <p:spPr>
          <a:xfrm>
            <a:off x="2152357" y="1144588"/>
            <a:ext cx="890484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  «И что нам горе, когда пословиц море»</a:t>
            </a:r>
          </a:p>
          <a:p>
            <a:pPr>
              <a:spcAft>
                <a:spcPts val="75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Составить пословицу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D0573FB-1A59-4F18-8F56-FC905DFFA9B5}"/>
              </a:ext>
            </a:extLst>
          </p:cNvPr>
          <p:cNvSpPr/>
          <p:nvPr/>
        </p:nvSpPr>
        <p:spPr>
          <a:xfrm>
            <a:off x="2293034" y="2055814"/>
            <a:ext cx="792011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Солнце, воздух и вода помогают нам всегда.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Холода не бойся, сам по пояс мойся.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закалка, там и смекалка.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хочешь быть здоров – закаляйся!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Закалишься — от болезни отстранишься 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Смолоду закалишься — на весь век сгодишься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привык кутаться, тот зябнет</a:t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Ледяная вода — для всякой хвори беда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8550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34C2AB-D9F1-47EC-A336-72DA99EC574A}"/>
              </a:ext>
            </a:extLst>
          </p:cNvPr>
          <p:cNvSpPr/>
          <p:nvPr/>
        </p:nvSpPr>
        <p:spPr>
          <a:xfrm>
            <a:off x="1195754" y="1928590"/>
            <a:ext cx="794824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868013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ds02.infourok.ru/uploads/ex/051b/0005aa6a-d02df99e/img11.jpg">
            <a:extLst>
              <a:ext uri="{FF2B5EF4-FFF2-40B4-BE49-F238E27FC236}">
                <a16:creationId xmlns:a16="http://schemas.microsoft.com/office/drawing/2014/main" id="{A7514A1D-8706-4BB7-8417-F65D3AF5E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94" y="365125"/>
            <a:ext cx="10219005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511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1846" y="3896751"/>
            <a:ext cx="8891954" cy="22802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1131" y="-45720"/>
            <a:ext cx="12441949" cy="699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34C2AB-D9F1-47EC-A336-72DA99EC574A}"/>
              </a:ext>
            </a:extLst>
          </p:cNvPr>
          <p:cNvSpPr/>
          <p:nvPr/>
        </p:nvSpPr>
        <p:spPr>
          <a:xfrm>
            <a:off x="1195754" y="1928590"/>
            <a:ext cx="794824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C80792-7357-411F-8F91-A97FF9367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82" y="1069144"/>
            <a:ext cx="10006818" cy="578885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04FC1F4-21BF-4087-93EB-7D8B72ED5ABC}"/>
              </a:ext>
            </a:extLst>
          </p:cNvPr>
          <p:cNvSpPr/>
          <p:nvPr/>
        </p:nvSpPr>
        <p:spPr>
          <a:xfrm>
            <a:off x="2996417" y="534572"/>
            <a:ext cx="4889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задание «Отгадай загадки»</a:t>
            </a: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308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34C2AB-D9F1-47EC-A336-72DA99EC574A}"/>
              </a:ext>
            </a:extLst>
          </p:cNvPr>
          <p:cNvSpPr/>
          <p:nvPr/>
        </p:nvSpPr>
        <p:spPr>
          <a:xfrm>
            <a:off x="1195754" y="1928590"/>
            <a:ext cx="794824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456910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41949" cy="699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34C2AB-D9F1-47EC-A336-72DA99EC574A}"/>
              </a:ext>
            </a:extLst>
          </p:cNvPr>
          <p:cNvSpPr/>
          <p:nvPr/>
        </p:nvSpPr>
        <p:spPr>
          <a:xfrm>
            <a:off x="1195754" y="1928590"/>
            <a:ext cx="794824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1ABFCAA-40BF-4F27-A206-88F550A9B3E0}"/>
              </a:ext>
            </a:extLst>
          </p:cNvPr>
          <p:cNvSpPr/>
          <p:nvPr/>
        </p:nvSpPr>
        <p:spPr>
          <a:xfrm>
            <a:off x="2672861" y="1195754"/>
            <a:ext cx="72601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«Волшебное превращение»</a:t>
            </a: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CEDD134-F8F0-4937-B840-4C0531F0221E}"/>
              </a:ext>
            </a:extLst>
          </p:cNvPr>
          <p:cNvSpPr/>
          <p:nvPr/>
        </p:nvSpPr>
        <p:spPr>
          <a:xfrm>
            <a:off x="1041009" y="1928591"/>
            <a:ext cx="88919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Перед вами стоит предмет – стул. </a:t>
            </a:r>
          </a:p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его превратить в средство физического воспитания?</a:t>
            </a:r>
            <a:endParaRPr lang="ru-RU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327" y="1956877"/>
            <a:ext cx="7917317" cy="4453491"/>
          </a:xfrm>
        </p:spPr>
      </p:pic>
    </p:spTree>
    <p:extLst>
      <p:ext uri="{BB962C8B-B14F-4D97-AF65-F5344CB8AC3E}">
        <p14:creationId xmlns:p14="http://schemas.microsoft.com/office/powerpoint/2010/main" val="1134416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8B8E993-01DF-4957-A7B9-D739C557A037}"/>
              </a:ext>
            </a:extLst>
          </p:cNvPr>
          <p:cNvSpPr/>
          <p:nvPr/>
        </p:nvSpPr>
        <p:spPr>
          <a:xfrm>
            <a:off x="1645919" y="1443841"/>
            <a:ext cx="936908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возраст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один из наиболее ответственных периодов в 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каждого человека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этом 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 формируются привычки  здорового образа жизни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происходит становление двигательных способностей, 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интерес к физической культуре, спорту, личностные и морально волевые качества. И именно в 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 образовательных учреждениях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здоровьесберегающий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характер обучения и воспитания особенно важен, так как ребенок получает базовые знания из многих наук, в том числе и о своем организме, и на этом этапе происходит понимание и принятие ребенком ценности и привычек 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образа жизни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529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41949" cy="699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34C2AB-D9F1-47EC-A336-72DA99EC574A}"/>
              </a:ext>
            </a:extLst>
          </p:cNvPr>
          <p:cNvSpPr/>
          <p:nvPr/>
        </p:nvSpPr>
        <p:spPr>
          <a:xfrm>
            <a:off x="1195754" y="1928590"/>
            <a:ext cx="794824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092" y="863489"/>
            <a:ext cx="9371763" cy="5271617"/>
          </a:xfrm>
        </p:spPr>
      </p:pic>
    </p:spTree>
    <p:extLst>
      <p:ext uri="{BB962C8B-B14F-4D97-AF65-F5344CB8AC3E}">
        <p14:creationId xmlns:p14="http://schemas.microsoft.com/office/powerpoint/2010/main" val="26423559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679" y="289484"/>
            <a:ext cx="12038091" cy="261943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задание «Когда это бывает?»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«Расставь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картинки по порядку»</a:t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D1B57DB-901C-465E-BD19-B964E6D84EDB}"/>
              </a:ext>
            </a:extLst>
          </p:cNvPr>
          <p:cNvSpPr/>
          <p:nvPr/>
        </p:nvSpPr>
        <p:spPr>
          <a:xfrm>
            <a:off x="2152357" y="1144588"/>
            <a:ext cx="8904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D0573FB-1A59-4F18-8F56-FC905DFFA9B5}"/>
              </a:ext>
            </a:extLst>
          </p:cNvPr>
          <p:cNvSpPr/>
          <p:nvPr/>
        </p:nvSpPr>
        <p:spPr>
          <a:xfrm>
            <a:off x="633046" y="2055814"/>
            <a:ext cx="8510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2B83385-45DA-433C-B3C0-77BAFDAF485F}"/>
              </a:ext>
            </a:extLst>
          </p:cNvPr>
          <p:cNvSpPr/>
          <p:nvPr/>
        </p:nvSpPr>
        <p:spPr>
          <a:xfrm>
            <a:off x="838200" y="681037"/>
            <a:ext cx="95015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AutoShape 2" descr="http://images.myshared.ru/6/569228/slide_2.jpg">
            <a:extLst>
              <a:ext uri="{FF2B5EF4-FFF2-40B4-BE49-F238E27FC236}">
                <a16:creationId xmlns:a16="http://schemas.microsoft.com/office/drawing/2014/main" id="{11CF8932-64F9-43EC-BC49-0AB1A149D5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4" descr="распорядок дня картинки">
            <a:extLst>
              <a:ext uri="{FF2B5EF4-FFF2-40B4-BE49-F238E27FC236}">
                <a16:creationId xmlns:a16="http://schemas.microsoft.com/office/drawing/2014/main" id="{7C218081-03FB-407E-953D-0E96A61EB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476" y="681037"/>
            <a:ext cx="2998946" cy="207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steshka.ru/wp-content/uploads/2014/03/kartinkautro.jpg">
            <a:extLst>
              <a:ext uri="{FF2B5EF4-FFF2-40B4-BE49-F238E27FC236}">
                <a16:creationId xmlns:a16="http://schemas.microsoft.com/office/drawing/2014/main" id="{866AB2E3-834D-43C3-88BB-88D552E69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274" y="681037"/>
            <a:ext cx="2008191" cy="283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steshka.ru/wp-content/uploads/2014/03/kartinkiutro1.jpg">
            <a:extLst>
              <a:ext uri="{FF2B5EF4-FFF2-40B4-BE49-F238E27FC236}">
                <a16:creationId xmlns:a16="http://schemas.microsoft.com/office/drawing/2014/main" id="{C8957DA1-FB40-4CBB-A353-586312318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617" y="681037"/>
            <a:ext cx="1799862" cy="261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распорядок дня ребенка картинки">
            <a:extLst>
              <a:ext uri="{FF2B5EF4-FFF2-40B4-BE49-F238E27FC236}">
                <a16:creationId xmlns:a16="http://schemas.microsoft.com/office/drawing/2014/main" id="{C810080C-93BA-4FFF-BE7E-B20685D02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705473"/>
            <a:ext cx="2000291" cy="291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распорядок дня ребенка картинки">
            <a:extLst>
              <a:ext uri="{FF2B5EF4-FFF2-40B4-BE49-F238E27FC236}">
                <a16:creationId xmlns:a16="http://schemas.microsoft.com/office/drawing/2014/main" id="{C5FE0B08-206F-4797-B4CF-EAB76FE33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4" y="681037"/>
            <a:ext cx="3397350" cy="223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http://steshka.ru/wp-content/uploads/2014/03/kartinkiden1.jpg">
            <a:extLst>
              <a:ext uri="{FF2B5EF4-FFF2-40B4-BE49-F238E27FC236}">
                <a16:creationId xmlns:a16="http://schemas.microsoft.com/office/drawing/2014/main" id="{6372A857-589A-4F5A-AB6E-1BD880034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853" y="4332536"/>
            <a:ext cx="3397823" cy="228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http://steshka.ru/wp-content/uploads/2014/03/kartinkivecher.jpg">
            <a:extLst>
              <a:ext uri="{FF2B5EF4-FFF2-40B4-BE49-F238E27FC236}">
                <a16:creationId xmlns:a16="http://schemas.microsoft.com/office/drawing/2014/main" id="{BF4598A1-380B-4FA6-A8DD-87224D8AC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557" y="4506027"/>
            <a:ext cx="3129129" cy="211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http://steshka.ru/wp-content/uploads/2014/03/kartinkanoch.jpg">
            <a:extLst>
              <a:ext uri="{FF2B5EF4-FFF2-40B4-BE49-F238E27FC236}">
                <a16:creationId xmlns:a16="http://schemas.microsoft.com/office/drawing/2014/main" id="{8FA922E4-6510-41FD-8378-713674250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138" y="3446476"/>
            <a:ext cx="2167957" cy="317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0569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D1B57DB-901C-465E-BD19-B964E6D84EDB}"/>
              </a:ext>
            </a:extLst>
          </p:cNvPr>
          <p:cNvSpPr/>
          <p:nvPr/>
        </p:nvSpPr>
        <p:spPr>
          <a:xfrm>
            <a:off x="2152357" y="1144588"/>
            <a:ext cx="8904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D0573FB-1A59-4F18-8F56-FC905DFFA9B5}"/>
              </a:ext>
            </a:extLst>
          </p:cNvPr>
          <p:cNvSpPr/>
          <p:nvPr/>
        </p:nvSpPr>
        <p:spPr>
          <a:xfrm>
            <a:off x="633046" y="2055814"/>
            <a:ext cx="8510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2B83385-45DA-433C-B3C0-77BAFDAF485F}"/>
              </a:ext>
            </a:extLst>
          </p:cNvPr>
          <p:cNvSpPr/>
          <p:nvPr/>
        </p:nvSpPr>
        <p:spPr>
          <a:xfrm>
            <a:off x="1217647" y="51981"/>
            <a:ext cx="950155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«ПРОДОЛЖИ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ВЫСКАЗЫВАНИЕ» </a:t>
            </a:r>
          </a:p>
          <a:p>
            <a:pPr algn="ctr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пределенный распорядок дня, предусматривающий время для работы/учебы, различных дел и отдыха, это -...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2" descr="http://images.myshared.ru/6/569228/slide_2.jpg">
            <a:extLst>
              <a:ext uri="{FF2B5EF4-FFF2-40B4-BE49-F238E27FC236}">
                <a16:creationId xmlns:a16="http://schemas.microsoft.com/office/drawing/2014/main" id="{11CF8932-64F9-43EC-BC49-0AB1A149D5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873" y="778992"/>
            <a:ext cx="9422251" cy="5300016"/>
          </a:xfrm>
        </p:spPr>
      </p:pic>
    </p:spTree>
    <p:extLst>
      <p:ext uri="{BB962C8B-B14F-4D97-AF65-F5344CB8AC3E}">
        <p14:creationId xmlns:p14="http://schemas.microsoft.com/office/powerpoint/2010/main" val="8246434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D1B57DB-901C-465E-BD19-B964E6D84EDB}"/>
              </a:ext>
            </a:extLst>
          </p:cNvPr>
          <p:cNvSpPr/>
          <p:nvPr/>
        </p:nvSpPr>
        <p:spPr>
          <a:xfrm>
            <a:off x="2152357" y="1144588"/>
            <a:ext cx="8904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D0573FB-1A59-4F18-8F56-FC905DFFA9B5}"/>
              </a:ext>
            </a:extLst>
          </p:cNvPr>
          <p:cNvSpPr/>
          <p:nvPr/>
        </p:nvSpPr>
        <p:spPr>
          <a:xfrm>
            <a:off x="633046" y="2055814"/>
            <a:ext cx="8510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http://images.myshared.ru/6/569228/slide_2.jpg">
            <a:extLst>
              <a:ext uri="{FF2B5EF4-FFF2-40B4-BE49-F238E27FC236}">
                <a16:creationId xmlns:a16="http://schemas.microsoft.com/office/drawing/2014/main" id="{ABF16658-5110-493C-9A5B-45CA04D22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8717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D1B57DB-901C-465E-BD19-B964E6D84EDB}"/>
              </a:ext>
            </a:extLst>
          </p:cNvPr>
          <p:cNvSpPr/>
          <p:nvPr/>
        </p:nvSpPr>
        <p:spPr>
          <a:xfrm>
            <a:off x="2152357" y="1144588"/>
            <a:ext cx="8904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D0573FB-1A59-4F18-8F56-FC905DFFA9B5}"/>
              </a:ext>
            </a:extLst>
          </p:cNvPr>
          <p:cNvSpPr/>
          <p:nvPr/>
        </p:nvSpPr>
        <p:spPr>
          <a:xfrm>
            <a:off x="633046" y="2055814"/>
            <a:ext cx="8510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D6E9054-6985-481B-9F1F-B114A1D41781}"/>
              </a:ext>
            </a:extLst>
          </p:cNvPr>
          <p:cNvSpPr/>
          <p:nvPr/>
        </p:nvSpPr>
        <p:spPr>
          <a:xfrm>
            <a:off x="3657601" y="576776"/>
            <a:ext cx="355412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задание. «Заминка»</a:t>
            </a:r>
            <a:endParaRPr lang="ru-RU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http://cdn01.ru/files/users/images/d0/13/d013baffa570e50523701633287a662d.png">
            <a:extLst>
              <a:ext uri="{FF2B5EF4-FFF2-40B4-BE49-F238E27FC236}">
                <a16:creationId xmlns:a16="http://schemas.microsoft.com/office/drawing/2014/main" id="{C544F473-F367-42A6-8413-7FA184FAB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1253861"/>
            <a:ext cx="4130722" cy="503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63768" y="796705"/>
            <a:ext cx="710532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000000"/>
                </a:solidFill>
                <a:latin typeface="ff1"/>
              </a:rPr>
              <a:t>Входят Красная шапочка и ее Бабушка. Между ними происходит такой </a:t>
            </a:r>
          </a:p>
          <a:p>
            <a:pPr fontAlgn="base"/>
            <a:r>
              <a:rPr lang="ru-RU" dirty="0">
                <a:solidFill>
                  <a:srgbClr val="000000"/>
                </a:solidFill>
                <a:latin typeface="ff1"/>
              </a:rPr>
              <a:t>диалог:</a:t>
            </a:r>
            <a:r>
              <a:rPr lang="ru-RU" dirty="0">
                <a:solidFill>
                  <a:srgbClr val="000000"/>
                </a:solidFill>
                <a:latin typeface="ff2"/>
              </a:rPr>
              <a:t> </a:t>
            </a:r>
            <a:endParaRPr lang="ru-RU" dirty="0">
              <a:solidFill>
                <a:srgbClr val="000000"/>
              </a:solidFill>
              <a:latin typeface="ff1"/>
            </a:endParaRPr>
          </a:p>
          <a:p>
            <a:pPr fontAlgn="base"/>
            <a:r>
              <a:rPr lang="ru-RU" dirty="0">
                <a:solidFill>
                  <a:srgbClr val="000000"/>
                </a:solidFill>
                <a:latin typeface="ff2"/>
              </a:rPr>
              <a:t>- </a:t>
            </a:r>
            <a:r>
              <a:rPr lang="ru-RU" dirty="0">
                <a:solidFill>
                  <a:srgbClr val="000000"/>
                </a:solidFill>
                <a:latin typeface="ff1"/>
              </a:rPr>
              <a:t>Бабушка, бабушка, почему у тебя такое морщинистое лицо:</a:t>
            </a:r>
            <a:r>
              <a:rPr lang="ru-RU" dirty="0">
                <a:solidFill>
                  <a:srgbClr val="000000"/>
                </a:solidFill>
                <a:latin typeface="ff2"/>
              </a:rPr>
              <a:t> </a:t>
            </a:r>
          </a:p>
          <a:p>
            <a:pPr fontAlgn="base"/>
            <a:r>
              <a:rPr lang="ru-RU" dirty="0">
                <a:solidFill>
                  <a:srgbClr val="000000"/>
                </a:solidFill>
                <a:latin typeface="ff2"/>
              </a:rPr>
              <a:t>- </a:t>
            </a:r>
            <a:r>
              <a:rPr lang="ru-RU" dirty="0">
                <a:solidFill>
                  <a:srgbClr val="000000"/>
                </a:solidFill>
                <a:latin typeface="ff1"/>
              </a:rPr>
              <a:t>Это потому что я не любила умываться по утрам и вечерам, моя </a:t>
            </a:r>
            <a:endParaRPr lang="ru-RU" dirty="0">
              <a:solidFill>
                <a:srgbClr val="000000"/>
              </a:solidFill>
              <a:latin typeface="ff2"/>
            </a:endParaRPr>
          </a:p>
          <a:p>
            <a:pPr fontAlgn="base"/>
            <a:r>
              <a:rPr lang="ru-RU" dirty="0">
                <a:solidFill>
                  <a:srgbClr val="000000"/>
                </a:solidFill>
                <a:latin typeface="ff1"/>
              </a:rPr>
              <a:t>внученька. </a:t>
            </a:r>
          </a:p>
          <a:p>
            <a:pPr fontAlgn="base"/>
            <a:r>
              <a:rPr lang="ru-RU" dirty="0">
                <a:solidFill>
                  <a:srgbClr val="000000"/>
                </a:solidFill>
                <a:latin typeface="ff2"/>
              </a:rPr>
              <a:t>- </a:t>
            </a:r>
            <a:r>
              <a:rPr lang="ru-RU" dirty="0">
                <a:solidFill>
                  <a:srgbClr val="000000"/>
                </a:solidFill>
                <a:latin typeface="ff1"/>
              </a:rPr>
              <a:t>Бабушка, а почему у тебя такие желтые зубы? </a:t>
            </a:r>
            <a:endParaRPr lang="ru-RU" dirty="0">
              <a:solidFill>
                <a:srgbClr val="000000"/>
              </a:solidFill>
              <a:latin typeface="ff2"/>
            </a:endParaRPr>
          </a:p>
          <a:p>
            <a:pPr fontAlgn="base"/>
            <a:r>
              <a:rPr lang="ru-RU" dirty="0">
                <a:solidFill>
                  <a:srgbClr val="000000"/>
                </a:solidFill>
                <a:latin typeface="ff2"/>
              </a:rPr>
              <a:t>- </a:t>
            </a:r>
            <a:r>
              <a:rPr lang="ru-RU" dirty="0">
                <a:solidFill>
                  <a:srgbClr val="000000"/>
                </a:solidFill>
                <a:latin typeface="ff1"/>
              </a:rPr>
              <a:t>Потому, что я их не чистила зубной пастой.</a:t>
            </a:r>
            <a:r>
              <a:rPr lang="ru-RU" dirty="0">
                <a:solidFill>
                  <a:srgbClr val="000000"/>
                </a:solidFill>
                <a:latin typeface="ff2"/>
              </a:rPr>
              <a:t> </a:t>
            </a:r>
          </a:p>
          <a:p>
            <a:pPr fontAlgn="base"/>
            <a:r>
              <a:rPr lang="ru-RU" dirty="0">
                <a:solidFill>
                  <a:srgbClr val="000000"/>
                </a:solidFill>
                <a:latin typeface="ff2"/>
              </a:rPr>
              <a:t>- </a:t>
            </a:r>
            <a:r>
              <a:rPr lang="ru-RU" dirty="0">
                <a:solidFill>
                  <a:srgbClr val="000000"/>
                </a:solidFill>
                <a:latin typeface="ff1"/>
              </a:rPr>
              <a:t>Бабушка, бабушка, почему у тебя такие тусклые глаза? </a:t>
            </a:r>
            <a:endParaRPr lang="ru-RU" dirty="0">
              <a:solidFill>
                <a:srgbClr val="000000"/>
              </a:solidFill>
              <a:latin typeface="ff2"/>
            </a:endParaRPr>
          </a:p>
          <a:p>
            <a:pPr fontAlgn="base"/>
            <a:r>
              <a:rPr lang="ru-RU" dirty="0">
                <a:solidFill>
                  <a:srgbClr val="000000"/>
                </a:solidFill>
                <a:latin typeface="ff2"/>
              </a:rPr>
              <a:t>- </a:t>
            </a:r>
            <a:r>
              <a:rPr lang="ru-RU" dirty="0">
                <a:solidFill>
                  <a:srgbClr val="000000"/>
                </a:solidFill>
                <a:latin typeface="ff1"/>
              </a:rPr>
              <a:t>Потому, что я не закапывала в глаза «</a:t>
            </a:r>
            <a:r>
              <a:rPr lang="ru-RU" dirty="0" err="1">
                <a:solidFill>
                  <a:srgbClr val="000000"/>
                </a:solidFill>
                <a:latin typeface="ff1"/>
              </a:rPr>
              <a:t>Визин</a:t>
            </a:r>
            <a:r>
              <a:rPr lang="ru-RU" dirty="0">
                <a:solidFill>
                  <a:srgbClr val="000000"/>
                </a:solidFill>
                <a:latin typeface="ff1"/>
              </a:rPr>
              <a:t>», моя внученька. </a:t>
            </a:r>
            <a:endParaRPr lang="ru-RU" dirty="0">
              <a:solidFill>
                <a:srgbClr val="000000"/>
              </a:solidFill>
              <a:latin typeface="ff2"/>
            </a:endParaRPr>
          </a:p>
          <a:p>
            <a:pPr fontAlgn="base"/>
            <a:r>
              <a:rPr lang="ru-RU" dirty="0">
                <a:solidFill>
                  <a:srgbClr val="000000"/>
                </a:solidFill>
                <a:latin typeface="ff2"/>
              </a:rPr>
              <a:t>- </a:t>
            </a:r>
            <a:r>
              <a:rPr lang="ru-RU" dirty="0">
                <a:solidFill>
                  <a:srgbClr val="000000"/>
                </a:solidFill>
                <a:latin typeface="ff1"/>
              </a:rPr>
              <a:t>Бабушка, бабушка, а почему ты вся дрожишь и медленно ходишь? </a:t>
            </a:r>
            <a:endParaRPr lang="ru-RU" dirty="0">
              <a:solidFill>
                <a:srgbClr val="000000"/>
              </a:solidFill>
              <a:latin typeface="ff2"/>
            </a:endParaRPr>
          </a:p>
          <a:p>
            <a:pPr fontAlgn="base"/>
            <a:r>
              <a:rPr lang="ru-RU" dirty="0">
                <a:solidFill>
                  <a:srgbClr val="000000"/>
                </a:solidFill>
                <a:latin typeface="ff2"/>
              </a:rPr>
              <a:t>- </a:t>
            </a:r>
            <a:r>
              <a:rPr lang="ru-RU" dirty="0">
                <a:solidFill>
                  <a:srgbClr val="000000"/>
                </a:solidFill>
                <a:latin typeface="ff1"/>
              </a:rPr>
              <a:t>Это потому, моя Деточка, что по утрам не делала зарядку.</a:t>
            </a:r>
            <a:r>
              <a:rPr lang="ru-RU" dirty="0">
                <a:solidFill>
                  <a:srgbClr val="000000"/>
                </a:solidFill>
                <a:latin typeface="ff2"/>
              </a:rPr>
              <a:t> </a:t>
            </a:r>
          </a:p>
          <a:p>
            <a:pPr fontAlgn="base"/>
            <a:r>
              <a:rPr lang="ru-RU" dirty="0">
                <a:solidFill>
                  <a:srgbClr val="000000"/>
                </a:solidFill>
                <a:latin typeface="ff1"/>
              </a:rPr>
              <a:t>Голос за кадром: Если: не хочешь, что бы тебя съел Серый волк, как </a:t>
            </a:r>
          </a:p>
          <a:p>
            <a:pPr fontAlgn="base"/>
            <a:r>
              <a:rPr lang="ru-RU" dirty="0">
                <a:solidFill>
                  <a:srgbClr val="000000"/>
                </a:solidFill>
                <a:latin typeface="ff1"/>
              </a:rPr>
              <a:t>бабушку, веди здоровый образ жизни! </a:t>
            </a:r>
            <a:endParaRPr lang="ru-RU" b="0" i="0" dirty="0">
              <a:solidFill>
                <a:srgbClr val="000000"/>
              </a:solidFill>
              <a:effectLst/>
              <a:latin typeface="ff1"/>
            </a:endParaRPr>
          </a:p>
        </p:txBody>
      </p:sp>
    </p:spTree>
    <p:extLst>
      <p:ext uri="{BB962C8B-B14F-4D97-AF65-F5344CB8AC3E}">
        <p14:creationId xmlns:p14="http://schemas.microsoft.com/office/powerpoint/2010/main" val="38747971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D1B57DB-901C-465E-BD19-B964E6D84EDB}"/>
              </a:ext>
            </a:extLst>
          </p:cNvPr>
          <p:cNvSpPr/>
          <p:nvPr/>
        </p:nvSpPr>
        <p:spPr>
          <a:xfrm>
            <a:off x="2152357" y="1144588"/>
            <a:ext cx="8904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D0573FB-1A59-4F18-8F56-FC905DFFA9B5}"/>
              </a:ext>
            </a:extLst>
          </p:cNvPr>
          <p:cNvSpPr/>
          <p:nvPr/>
        </p:nvSpPr>
        <p:spPr>
          <a:xfrm>
            <a:off x="633046" y="2055814"/>
            <a:ext cx="8510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6023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35F4D64F-D924-4716-B54F-D50EC8BDB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C0DC2C6B-DE14-4FC1-B485-FA2DC5AE7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61182"/>
            <a:ext cx="9144000" cy="1047987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«Отказ от вредных привычек»</a:t>
            </a:r>
            <a:r>
              <a:rPr lang="ru-RU" altLang="ru-RU" sz="3600" dirty="0"/>
              <a:t> </a:t>
            </a:r>
            <a:br>
              <a:rPr lang="ru-RU" altLang="ru-RU" sz="3600" dirty="0"/>
            </a:br>
            <a:r>
              <a:rPr lang="ru-RU" altLang="ru-RU" sz="3600" dirty="0"/>
              <a:t/>
            </a:r>
            <a:br>
              <a:rPr lang="ru-RU" altLang="ru-RU" sz="3600" dirty="0"/>
            </a:br>
            <a:r>
              <a:rPr lang="ru-RU" altLang="ru-RU" sz="3600" dirty="0"/>
              <a:t/>
            </a:r>
            <a:br>
              <a:rPr lang="ru-RU" altLang="ru-RU" sz="3600" dirty="0"/>
            </a:br>
            <a:r>
              <a:rPr lang="ru-RU" altLang="ru-RU" sz="3600" dirty="0"/>
              <a:t/>
            </a:r>
            <a:br>
              <a:rPr lang="ru-RU" altLang="ru-RU" sz="3600" dirty="0"/>
            </a:br>
            <a:r>
              <a:rPr lang="ru-RU" altLang="ru-RU" sz="3600" dirty="0"/>
              <a:t/>
            </a:r>
            <a:br>
              <a:rPr lang="ru-RU" altLang="ru-RU" sz="3600" dirty="0"/>
            </a:br>
            <a:r>
              <a:rPr lang="ru-RU" altLang="ru-RU" sz="3600" dirty="0"/>
              <a:t/>
            </a:r>
            <a:br>
              <a:rPr lang="ru-RU" altLang="ru-RU" sz="3600" dirty="0"/>
            </a:br>
            <a:r>
              <a:rPr lang="ru-RU" altLang="ru-RU" sz="3600" dirty="0"/>
              <a:t/>
            </a:r>
            <a:br>
              <a:rPr lang="ru-RU" altLang="ru-RU" sz="3600" dirty="0"/>
            </a:br>
            <a:r>
              <a:rPr lang="ru-RU" altLang="ru-RU" sz="3600" dirty="0"/>
              <a:t/>
            </a:r>
            <a:br>
              <a:rPr lang="ru-RU" altLang="ru-RU" sz="3600" dirty="0"/>
            </a:br>
            <a:r>
              <a:rPr lang="ru-RU" altLang="ru-RU" sz="3600" dirty="0"/>
              <a:t/>
            </a:r>
            <a:br>
              <a:rPr lang="ru-RU" altLang="ru-RU" sz="3600" dirty="0"/>
            </a:br>
            <a:r>
              <a:rPr lang="ru-RU" altLang="ru-RU" sz="3600" dirty="0"/>
              <a:t/>
            </a:r>
            <a:br>
              <a:rPr lang="ru-RU" altLang="ru-RU" sz="3600" dirty="0"/>
            </a:br>
            <a:r>
              <a:rPr lang="ru-RU" altLang="ru-RU" sz="3600" dirty="0"/>
              <a:t/>
            </a:r>
            <a:br>
              <a:rPr lang="ru-RU" altLang="ru-RU" sz="3600" dirty="0"/>
            </a:br>
            <a:r>
              <a:rPr lang="ru-RU" altLang="ru-RU" sz="3600" dirty="0"/>
              <a:t/>
            </a:r>
            <a:br>
              <a:rPr lang="ru-RU" altLang="ru-RU" sz="3600" dirty="0"/>
            </a:br>
            <a:r>
              <a:rPr lang="ru-RU" altLang="ru-RU" sz="3600" dirty="0"/>
              <a:t/>
            </a:r>
            <a:br>
              <a:rPr lang="ru-RU" altLang="ru-RU" sz="3600" dirty="0"/>
            </a:br>
            <a:r>
              <a:rPr lang="ru-RU" altLang="ru-RU" sz="3600" dirty="0"/>
              <a:t/>
            </a:r>
            <a:br>
              <a:rPr lang="ru-RU" altLang="ru-RU" sz="3600" dirty="0"/>
            </a:br>
            <a:r>
              <a:rPr lang="ru-RU" altLang="ru-RU" sz="3600" dirty="0"/>
              <a:t/>
            </a:r>
            <a:br>
              <a:rPr lang="ru-RU" altLang="ru-RU" sz="3600" dirty="0"/>
            </a:br>
            <a:r>
              <a:rPr lang="ru-RU" altLang="ru-RU" sz="3600" dirty="0"/>
              <a:t/>
            </a:r>
            <a:br>
              <a:rPr lang="ru-RU" altLang="ru-RU" sz="3600" dirty="0"/>
            </a:br>
            <a:r>
              <a:rPr lang="ru-RU" altLang="ru-RU" sz="3600" dirty="0"/>
              <a:t/>
            </a:r>
            <a:br>
              <a:rPr lang="ru-RU" altLang="ru-RU" sz="3600" dirty="0"/>
            </a:br>
            <a:r>
              <a:rPr lang="ru-RU" altLang="ru-RU" sz="3600" dirty="0"/>
              <a:t/>
            </a:r>
            <a:br>
              <a:rPr lang="ru-RU" altLang="ru-RU" sz="3600" dirty="0"/>
            </a:br>
            <a:r>
              <a:rPr lang="ru-RU" altLang="ru-RU" sz="3600" dirty="0"/>
              <a:t/>
            </a:r>
            <a:br>
              <a:rPr lang="ru-RU" altLang="ru-RU" sz="3600" dirty="0"/>
            </a:br>
            <a:r>
              <a:rPr lang="ru-RU" altLang="ru-RU" sz="3600" dirty="0"/>
              <a:t/>
            </a:r>
            <a:br>
              <a:rPr lang="ru-RU" altLang="ru-RU" sz="3600" dirty="0"/>
            </a:br>
            <a:r>
              <a:rPr lang="ru-RU" altLang="ru-RU" sz="3600" dirty="0"/>
              <a:t/>
            </a:r>
            <a:br>
              <a:rPr lang="ru-RU" altLang="ru-RU" sz="3600" dirty="0"/>
            </a:br>
            <a:r>
              <a:rPr lang="ru-RU" altLang="ru-RU" sz="3600" dirty="0"/>
              <a:t/>
            </a:r>
            <a:br>
              <a:rPr lang="ru-RU" altLang="ru-RU" sz="3600" dirty="0"/>
            </a:br>
            <a:r>
              <a:rPr lang="ru-RU" altLang="ru-RU" sz="3600" dirty="0"/>
              <a:t/>
            </a:r>
            <a:br>
              <a:rPr lang="ru-RU" altLang="ru-RU" sz="3600" dirty="0"/>
            </a:br>
            <a:r>
              <a:rPr lang="ru-RU" altLang="ru-RU" sz="3600" dirty="0"/>
              <a:t/>
            </a:r>
            <a:br>
              <a:rPr lang="ru-RU" altLang="ru-RU" sz="3600" dirty="0"/>
            </a:br>
            <a:r>
              <a:rPr lang="ru-RU" altLang="ru-RU" sz="3600" dirty="0"/>
              <a:t/>
            </a:r>
            <a:br>
              <a:rPr lang="ru-RU" altLang="ru-RU" sz="3600" dirty="0"/>
            </a:br>
            <a:r>
              <a:rPr lang="ru-RU" alt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«Отказ от вредных привычек»</a:t>
            </a:r>
            <a:br>
              <a:rPr lang="ru-RU" alt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одзаголовок 12">
            <a:extLst>
              <a:ext uri="{FF2B5EF4-FFF2-40B4-BE49-F238E27FC236}">
                <a16:creationId xmlns:a16="http://schemas.microsoft.com/office/drawing/2014/main" id="{A47AD399-0937-479F-866B-56B40A82F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1494"/>
            <a:ext cx="9144000" cy="2145324"/>
          </a:xfrm>
        </p:spPr>
        <p:txBody>
          <a:bodyPr>
            <a:normAutofit lnSpcReduction="10000"/>
          </a:bodyPr>
          <a:lstStyle/>
          <a:p>
            <a:endParaRPr lang="ru-RU" altLang="ru-RU" dirty="0"/>
          </a:p>
          <a:p>
            <a:endParaRPr lang="ru-RU" alt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Сигареты и алкоголь разрушают наш организм. Не нужно попусту отравлять свой организм – жизнь слишком коротка, а  спирт и табак сделают её намного короче.</a:t>
            </a:r>
            <a:b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175" y="2078547"/>
            <a:ext cx="3181350" cy="28098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725" y="2195277"/>
            <a:ext cx="360045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33067"/>
      </p:ext>
    </p:extLst>
  </p:cSld>
  <p:clrMapOvr>
    <a:masterClrMapping/>
  </p:clrMapOvr>
  <p:transition spd="slow" advClick="0" advTm="15000">
    <p:strips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835" y="447755"/>
            <a:ext cx="5906327" cy="5962489"/>
          </a:xfr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D1B57DB-901C-465E-BD19-B964E6D84EDB}"/>
              </a:ext>
            </a:extLst>
          </p:cNvPr>
          <p:cNvSpPr/>
          <p:nvPr/>
        </p:nvSpPr>
        <p:spPr>
          <a:xfrm>
            <a:off x="2152357" y="1144588"/>
            <a:ext cx="8904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D0573FB-1A59-4F18-8F56-FC905DFFA9B5}"/>
              </a:ext>
            </a:extLst>
          </p:cNvPr>
          <p:cNvSpPr/>
          <p:nvPr/>
        </p:nvSpPr>
        <p:spPr>
          <a:xfrm>
            <a:off x="633046" y="2055814"/>
            <a:ext cx="8510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673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1BBE075-71C4-4796-86A2-FDB3CB4A41D6}"/>
              </a:ext>
            </a:extLst>
          </p:cNvPr>
          <p:cNvSpPr/>
          <p:nvPr/>
        </p:nvSpPr>
        <p:spPr>
          <a:xfrm>
            <a:off x="717452" y="-772150"/>
            <a:ext cx="1063634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- помочь малышам выработать собственные 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жизненные ориентиры в выборе здорового образа жизни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научить оценивать свои физические возможности, видеть перспективы их развития, осознать ответственность за свое 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 для этого педагогу необходимо в своей работе решать следующие </a:t>
            </a:r>
            <a:r>
              <a:rPr lang="ru-RU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79432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A00E9951-D084-49FC-8169-78FBB36D9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D6E379-6D80-4949-A9C1-CC6184D25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22" y="17584"/>
            <a:ext cx="9120554" cy="684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30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34C2AB-D9F1-47EC-A336-72DA99EC574A}"/>
              </a:ext>
            </a:extLst>
          </p:cNvPr>
          <p:cNvSpPr/>
          <p:nvPr/>
        </p:nvSpPr>
        <p:spPr>
          <a:xfrm>
            <a:off x="1195754" y="1928590"/>
            <a:ext cx="79482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Tx/>
              <a:buChar char="•"/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Личная гигиена</a:t>
            </a:r>
          </a:p>
          <a:p>
            <a:pPr algn="ctr">
              <a:lnSpc>
                <a:spcPct val="150000"/>
              </a:lnSpc>
              <a:buFontTx/>
              <a:buChar char="•"/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Правильное питание</a:t>
            </a:r>
          </a:p>
          <a:p>
            <a:pPr algn="ctr">
              <a:lnSpc>
                <a:spcPct val="150000"/>
              </a:lnSpc>
              <a:buFontTx/>
              <a:buChar char="•"/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Правильное распределение режима дня</a:t>
            </a:r>
          </a:p>
          <a:p>
            <a:pPr algn="ctr">
              <a:lnSpc>
                <a:spcPct val="150000"/>
              </a:lnSpc>
              <a:buFontTx/>
              <a:buChar char="•"/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Закаливание</a:t>
            </a:r>
          </a:p>
          <a:p>
            <a:pPr algn="ctr">
              <a:lnSpc>
                <a:spcPct val="150000"/>
              </a:lnSpc>
              <a:buFontTx/>
              <a:buChar char="•"/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вредных привычек</a:t>
            </a:r>
          </a:p>
          <a:p>
            <a:pPr algn="ctr">
              <a:lnSpc>
                <a:spcPct val="150000"/>
              </a:lnSpc>
              <a:buFontTx/>
              <a:buChar char="•"/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Занятие физкультурой и спортом</a:t>
            </a:r>
          </a:p>
          <a:p>
            <a:pPr algn="ctr">
              <a:lnSpc>
                <a:spcPct val="150000"/>
              </a:lnSpc>
              <a:buFontTx/>
              <a:buChar char="•"/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эмоции</a:t>
            </a:r>
          </a:p>
          <a:p>
            <a:pPr algn="ctr">
              <a:lnSpc>
                <a:spcPct val="150000"/>
              </a:lnSpc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568C2C1-44A2-4C3C-A69E-B35A5DE867AA}"/>
              </a:ext>
            </a:extLst>
          </p:cNvPr>
          <p:cNvSpPr/>
          <p:nvPr/>
        </p:nvSpPr>
        <p:spPr>
          <a:xfrm>
            <a:off x="2209801" y="858129"/>
            <a:ext cx="69341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alt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здорового образа жизни</a:t>
            </a:r>
            <a:endParaRPr lang="ru-RU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551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34C2AB-D9F1-47EC-A336-72DA99EC574A}"/>
              </a:ext>
            </a:extLst>
          </p:cNvPr>
          <p:cNvSpPr/>
          <p:nvPr/>
        </p:nvSpPr>
        <p:spPr>
          <a:xfrm>
            <a:off x="1195754" y="1928590"/>
            <a:ext cx="794824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Tx/>
              <a:buChar char="•"/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EE28995-81D8-4537-A8FD-327346D12421}"/>
              </a:ext>
            </a:extLst>
          </p:cNvPr>
          <p:cNvSpPr/>
          <p:nvPr/>
        </p:nvSpPr>
        <p:spPr>
          <a:xfrm>
            <a:off x="1885071" y="681037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 работы с детьми по формированию привычек здорового образа жизни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6FFC1C8-FF9D-4F54-90EC-EDA6AA6E67C7}"/>
              </a:ext>
            </a:extLst>
          </p:cNvPr>
          <p:cNvSpPr/>
          <p:nvPr/>
        </p:nvSpPr>
        <p:spPr>
          <a:xfrm>
            <a:off x="618978" y="1928590"/>
            <a:ext cx="1073482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и рассказы 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Физкультурные мероприятия, мероприятия  познавательного цикла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Чтение и заучивание стихотворений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-Моделирование различных ситуаций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-Рассматривание книг, сюжетных и предметных картинок.</a:t>
            </a:r>
          </a:p>
          <a:p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-Проведение игр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Сюжетно- ролевых, дидактических, тренинговых,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подвижных, забав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Физминутки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-Самомассаж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-Пальчиковая и дыхательная гимнастика.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Психогимнастика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8004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34C2AB-D9F1-47EC-A336-72DA99EC574A}"/>
              </a:ext>
            </a:extLst>
          </p:cNvPr>
          <p:cNvSpPr/>
          <p:nvPr/>
        </p:nvSpPr>
        <p:spPr>
          <a:xfrm>
            <a:off x="1195754" y="1928590"/>
            <a:ext cx="794824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1D39D9C-A6D9-4528-A49B-B1E9CC7BE6E5}"/>
              </a:ext>
            </a:extLst>
          </p:cNvPr>
          <p:cNvSpPr/>
          <p:nvPr/>
        </p:nvSpPr>
        <p:spPr>
          <a:xfrm>
            <a:off x="2570923" y="1928590"/>
            <a:ext cx="81500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Приглашаю поиграть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проблемы порешать.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Что-то вспомнить, повторить,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не знаем, подучить.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F8729F6-3B72-45F7-9ED1-092E085D8830}"/>
              </a:ext>
            </a:extLst>
          </p:cNvPr>
          <p:cNvSpPr/>
          <p:nvPr/>
        </p:nvSpPr>
        <p:spPr>
          <a:xfrm>
            <a:off x="1195753" y="681037"/>
            <a:ext cx="90033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это здорово</a:t>
            </a:r>
            <a:r>
              <a:rPr lang="ru-RU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sz="36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004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5B74185-F96C-4D6F-B6C4-C64ED9BA0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554F9F91-A75F-42B8-9B6F-64BEB3A98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34C2AB-D9F1-47EC-A336-72DA99EC574A}"/>
              </a:ext>
            </a:extLst>
          </p:cNvPr>
          <p:cNvSpPr/>
          <p:nvPr/>
        </p:nvSpPr>
        <p:spPr>
          <a:xfrm>
            <a:off x="1195754" y="1928590"/>
            <a:ext cx="794824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CBEC20-4119-4920-9479-D206AFAF5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837" y="1053508"/>
            <a:ext cx="5249960" cy="512345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7113282-01D7-448D-A47F-BA11349112EB}"/>
              </a:ext>
            </a:extLst>
          </p:cNvPr>
          <p:cNvSpPr/>
          <p:nvPr/>
        </p:nvSpPr>
        <p:spPr>
          <a:xfrm>
            <a:off x="6670797" y="2055813"/>
            <a:ext cx="38940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«Цветок здоровья»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845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561</Words>
  <Application>Microsoft Office PowerPoint</Application>
  <PresentationFormat>Широкоэкранный</PresentationFormat>
  <Paragraphs>157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6" baseType="lpstr">
      <vt:lpstr>Arial</vt:lpstr>
      <vt:lpstr>Calibri</vt:lpstr>
      <vt:lpstr>Calibri Light</vt:lpstr>
      <vt:lpstr>ff1</vt:lpstr>
      <vt:lpstr>ff2</vt:lpstr>
      <vt:lpstr>Times New Roman</vt:lpstr>
      <vt:lpstr>Trebuchet MS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6 задание «Когда это бывает?» или «Расставь картинки по порядку» </vt:lpstr>
      <vt:lpstr>Презентация PowerPoint</vt:lpstr>
      <vt:lpstr>Презентация PowerPoint</vt:lpstr>
      <vt:lpstr>Презентация PowerPoint</vt:lpstr>
      <vt:lpstr>Презентация PowerPoint</vt:lpstr>
      <vt:lpstr>    «Отказ от вредных привычек»                          «Отказ от вредных привычек»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Shenia</dc:creator>
  <cp:lastModifiedBy>Евгений Хабарков</cp:lastModifiedBy>
  <cp:revision>58</cp:revision>
  <dcterms:created xsi:type="dcterms:W3CDTF">2017-12-07T18:46:47Z</dcterms:created>
  <dcterms:modified xsi:type="dcterms:W3CDTF">2018-02-17T06:49:21Z</dcterms:modified>
</cp:coreProperties>
</file>