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7" r:id="rId5"/>
    <p:sldId id="259" r:id="rId6"/>
    <p:sldId id="268" r:id="rId7"/>
    <p:sldId id="263" r:id="rId8"/>
    <p:sldId id="264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51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1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20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59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4629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46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00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4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98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35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20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4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68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0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F501-99D8-462D-8270-E17D76E3C79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C4C47E-A7CF-458F-84C9-031D96AFB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55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852" y="1580606"/>
            <a:ext cx="8982278" cy="1933303"/>
          </a:xfrm>
        </p:spPr>
        <p:txBody>
          <a:bodyPr/>
          <a:lstStyle/>
          <a:p>
            <a:pPr algn="ctr"/>
            <a:r>
              <a:rPr lang="ru-RU" sz="4400" b="1" dirty="0" smtClean="0"/>
              <a:t>Профилактика плоскостопия и нарушения осанки.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0327882" cy="1096899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М.А., инструктор по физической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культуре МАДОУ ЦРР –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«Сказка»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3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Формирование и коррекция осанки.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7793" y="1575413"/>
            <a:ext cx="10223653" cy="44659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Под осанкой ребенка понимается привычная поза, свойственная ему в непринужденном положении.</a:t>
            </a:r>
          </a:p>
          <a:p>
            <a:pPr marL="0" indent="0">
              <a:buNone/>
            </a:pPr>
            <a:r>
              <a:rPr lang="ru-RU" sz="2800" dirty="0"/>
              <a:t>Различают несколько видов осанки: правильную физиологическую и патологическую. Патологическая бывает нескольких видов: </a:t>
            </a:r>
            <a:r>
              <a:rPr lang="ru-RU" sz="2800" dirty="0" err="1"/>
              <a:t>лордическая</a:t>
            </a:r>
            <a:r>
              <a:rPr lang="ru-RU" sz="2800" dirty="0"/>
              <a:t>, </a:t>
            </a:r>
            <a:r>
              <a:rPr lang="ru-RU" sz="2800" dirty="0" err="1"/>
              <a:t>кифотическая</a:t>
            </a:r>
            <a:r>
              <a:rPr lang="ru-RU" sz="2800" dirty="0"/>
              <a:t>, сутуловатая и выпрямленная.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132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859" y="363557"/>
            <a:ext cx="10950767" cy="567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При правильной осанке изгибы позвоночника хорошо выражены, имеют равномерный, волнообразный вид, лопатки расположены параллельно и симметрично, плечи развернуты, плечи прямые.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026" name="Picture 2" descr="https://cf.ppt-online.org/files/slide/p/pMnrG1aJtmEgTqLQCKFW35Rzh4wfOyA7Vbdixj/slide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9" t="20483" r="15373" b="8674"/>
          <a:stretch/>
        </p:blipFill>
        <p:spPr bwMode="auto">
          <a:xfrm>
            <a:off x="2820317" y="2802402"/>
            <a:ext cx="4230477" cy="32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46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691" y="286439"/>
            <a:ext cx="11071951" cy="61914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Сутуловатая осанка характеризуется уплощенной грудной клеткой, существенным увеличением шейного изгиба позвоночника, опущенной головой и плечами.</a:t>
            </a:r>
          </a:p>
          <a:p>
            <a:endParaRPr lang="ru-RU" dirty="0"/>
          </a:p>
        </p:txBody>
      </p:sp>
      <p:pic>
        <p:nvPicPr>
          <p:cNvPr id="2052" name="Picture 4" descr="http://images.myshared.ru/26/1290978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29" t="6218" r="3959" b="10119"/>
          <a:stretch/>
        </p:blipFill>
        <p:spPr bwMode="auto">
          <a:xfrm>
            <a:off x="3409717" y="1894901"/>
            <a:ext cx="3332605" cy="45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17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7" y="259644"/>
            <a:ext cx="12519377" cy="68015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При </a:t>
            </a:r>
            <a:r>
              <a:rPr lang="ru-RU" sz="2800" dirty="0" err="1"/>
              <a:t>лордической</a:t>
            </a:r>
            <a:r>
              <a:rPr lang="ru-RU" sz="2800" dirty="0"/>
              <a:t> осанке шейный изгиб нормален, а поясничный превышает физиологические параметры. При этом верхняя часть туловища несколько откинуты назад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http://images.myshared.ru/26/1290978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69" t="7065" r="5332" b="8907"/>
          <a:stretch/>
        </p:blipFill>
        <p:spPr bwMode="auto">
          <a:xfrm>
            <a:off x="3629376" y="2201332"/>
            <a:ext cx="3539067" cy="41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6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9658"/>
            <a:ext cx="11766014" cy="50677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err="1"/>
              <a:t>Кифотическая</a:t>
            </a:r>
            <a:r>
              <a:rPr lang="ru-RU" sz="2400" dirty="0"/>
              <a:t> осанка характеризуется увеличением глубины шейного и поясничного изгибов; спина круглая, плечи опущены, голова наклонена вперед, живот выпячен. Нередко встречаются асимметрия плечевого пояса (одно плечо выше другого) и боковые искривления позвоночника.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present5.com/presentation/3/-59875178_232802816.pdf-img/-59875178_232802816.pdf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73" r="50860"/>
          <a:stretch/>
        </p:blipFill>
        <p:spPr bwMode="auto">
          <a:xfrm>
            <a:off x="3679633" y="2324559"/>
            <a:ext cx="3260994" cy="41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34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39" y="363557"/>
            <a:ext cx="11264952" cy="9025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Наиболее серьезным нарушением опорно-двигательного аппарата является сколиоз. Сколиоз – общее, длительное заболевание, вовлекающее в патологический процесс наиболее важные органы и системы человеческого организма.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122" name="Picture 2" descr="https://spina-expert.ru/wp-content/uploads/2018/01/priznaki-skolioza-768x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734" y="2214390"/>
            <a:ext cx="6191478" cy="36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8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s/178691/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16" y="473075"/>
            <a:ext cx="9128571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490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602/0006e3d1-24c7464e/img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7"/>
          <a:stretch/>
        </p:blipFill>
        <p:spPr bwMode="auto">
          <a:xfrm>
            <a:off x="1211855" y="848299"/>
            <a:ext cx="9298237" cy="53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98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8490" y="609599"/>
            <a:ext cx="8475512" cy="48381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183387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609599"/>
            <a:ext cx="11320529" cy="26487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плоскостопие?</a:t>
            </a:r>
            <a:br>
              <a:rPr lang="ru-RU" dirty="0" smtClean="0"/>
            </a:br>
            <a:r>
              <a:rPr lang="ru-RU" sz="2700" b="1" dirty="0">
                <a:solidFill>
                  <a:srgbClr val="FF0000"/>
                </a:solidFill>
              </a:rPr>
              <a:t>Плоскостопие</a:t>
            </a:r>
            <a:r>
              <a:rPr lang="ru-RU" sz="2700" b="1" dirty="0"/>
              <a:t> – </a:t>
            </a:r>
            <a:r>
              <a:rPr lang="ru-RU" sz="2700" dirty="0"/>
              <a:t>заболевание,</a:t>
            </a:r>
            <a:r>
              <a:rPr lang="ru-RU" sz="2700" b="1" dirty="0"/>
              <a:t> </a:t>
            </a:r>
            <a:r>
              <a:rPr lang="ru-RU" sz="2700" dirty="0"/>
              <a:t>которое характеризуется деформацией сводов стопы (их уплощением). При развитии плоскостопия</a:t>
            </a:r>
            <a:r>
              <a:rPr lang="ru-RU" sz="2700" b="1" dirty="0"/>
              <a:t> </a:t>
            </a:r>
            <a:r>
              <a:rPr lang="ru-RU" sz="2700" dirty="0"/>
              <a:t>свод стопы перестаёт выполнять свою главную функцию </a:t>
            </a:r>
            <a:r>
              <a:rPr lang="ru-RU" dirty="0"/>
              <a:t>– </a:t>
            </a:r>
            <a:r>
              <a:rPr lang="ru-RU" sz="2700" dirty="0"/>
              <a:t>равномерное распределение нагрузки. Происходит нарушение амортизирующих свойств стопы.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210" y="3486150"/>
            <a:ext cx="71342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6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Причины плоскостопия: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3797"/>
            <a:ext cx="11029562" cy="4637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Слабость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 и связочного аппарата, принимающих участие в поддержании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свода.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еправильно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обувь, особенно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узким носом или высоким каблуком, с толстой подошвой, так как они лишают стопу ее естественной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Рахит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 недостатке витамина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кости становятся мягкими, слабеет костно-мышечный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Наследственная предрасположенность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Излишний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вес.</a:t>
            </a:r>
          </a:p>
        </p:txBody>
      </p:sp>
    </p:spTree>
    <p:extLst>
      <p:ext uri="{BB962C8B-B14F-4D97-AF65-F5344CB8AC3E}">
        <p14:creationId xmlns:p14="http://schemas.microsoft.com/office/powerpoint/2010/main" xmlns="" val="376534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257578"/>
            <a:ext cx="8720210" cy="759854"/>
          </a:xfrm>
        </p:spPr>
        <p:txBody>
          <a:bodyPr/>
          <a:lstStyle/>
          <a:p>
            <a:r>
              <a:rPr lang="ru-RU" dirty="0" smtClean="0"/>
              <a:t>Признаки плоскостопия: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3" y="1171980"/>
            <a:ext cx="11410680" cy="50239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начинает жаловаться на боли в мышцах при ходьбе. Он быстро устает. Обувь, которую носит ребёнок, имеет особенности: ее внутренние края стапты­ваются, а пятка выступает сильно назад. Необходимо помнить, что у детей плоскостопие развивается медленно, и они не особенно жалуются на боли в стопах, поэтому рекомендуется периодически осматривать стопы детей и принимать меры профилактики.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27286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6975" y="206062"/>
            <a:ext cx="8527027" cy="75985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Рекомендации родителям: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6214" y="837127"/>
            <a:ext cx="11629623" cy="60208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исключить возникновение плоскостопия нужно придерживаться некоторых правил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гимнастика и упражнения для профилактики плоскостопия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предупреждением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 следует заниматься с первых дней жизни младенца, используя просто щекотание подошв ног: ребенок сгибает пальцы, включая в работу соответствующие мышцы, тем самым свод стоп углубляется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обувь: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трехлетнего возраста ребенок должен ходить в обуви, фиксирующей голеностопный сустав, важен не высокий каблучок, а высокий задник у ботинка.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обувь в детском саду должна быть с высоким задником, фиксирующим голеностопный сустав. Обувь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быть слишком тесной или просторной. Детям с плоской стопой не рекомендуется носить обувь без каблуков на тонкой или резиновой подошве. Высота каблука для детей раннего и дошкольного возраста должна быть 1,5 см, для подростков - 3-4 см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неровной поверхности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Бытующее мнение о пользе хождения босиком не всегда верно интерпретируется. Во-первых, на ногах не должны быть надеты ни носочки, ни колготки; во-вторых, ходить босиком надо по траве, гальке, песку, гравию, а не дома по коврам или паркету. Если ребенок до 2-3 лет ходит дома в шерстяных нос­ках или мягких тапочках, то у него обязательно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разовьется плоскостопие.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09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3036" y="609600"/>
            <a:ext cx="8320965" cy="7555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профилактики плоскостопия: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6974" y="1236373"/>
            <a:ext cx="10625071" cy="4804990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Здравствуйте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свидания. Совершать движения стопами от себя/ на себя.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Поклонились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Согнуть и разогнуть пальцы ног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Пальчики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поссорились, помирились. Развести носки ног в стороны, свести вместе.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Пяточки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поссорились, помирились. Развести пятки в стороны, свести вместе.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носках с разным положением рук (вверх, в стороны, на плечах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Ходьба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пятках, руки в замке на затылке.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Мишка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косолапый. Ходьба на внешней стороне стопы.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Ходьба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различным поверхностям, бревнам и т.п.</a:t>
            </a:r>
          </a:p>
          <a:p>
            <a:pPr marL="0" lv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74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96215" y="605307"/>
            <a:ext cx="5061396" cy="3618963"/>
          </a:xfrm>
        </p:spPr>
        <p:txBody>
          <a:bodyPr/>
          <a:lstStyle/>
          <a:p>
            <a:r>
              <a:rPr lang="ru-RU" b="1" i="1" dirty="0"/>
              <a:t>"Художник"</a:t>
            </a:r>
            <a:r>
              <a:rPr lang="ru-RU" dirty="0"/>
              <a:t> – ребёнок карандашом, зажатым пальцами ноги, рисует на листе бумаги различные фигуры, придерживая лист другой ногой. Упражнение выполняется сначала одной, затем другой ногой.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563674" y="218941"/>
            <a:ext cx="6053070" cy="3606084"/>
          </a:xfrm>
        </p:spPr>
        <p:txBody>
          <a:bodyPr/>
          <a:lstStyle/>
          <a:p>
            <a:r>
              <a:rPr lang="ru-RU" b="1" i="1" dirty="0"/>
              <a:t>"Барабанщик"</a:t>
            </a:r>
            <a:r>
              <a:rPr lang="ru-RU" dirty="0"/>
              <a:t> – ребёнок, сидя на полу с согнутыми коленями, не касаясь пятками пола, двигает ступнями вверх и вниз, касается пола только пальцами ног. В процессе выполнения упражнения колени постепенно выпрямляются.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65" y="3825025"/>
            <a:ext cx="2327396" cy="1383495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67" y="3647416"/>
            <a:ext cx="2060882" cy="1368000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149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639" y="824248"/>
            <a:ext cx="4397729" cy="2704563"/>
          </a:xfrm>
        </p:spPr>
        <p:txBody>
          <a:bodyPr/>
          <a:lstStyle/>
          <a:p>
            <a:r>
              <a:rPr lang="ru-RU" b="1" i="1" dirty="0" smtClean="0"/>
              <a:t>"</a:t>
            </a:r>
            <a:r>
              <a:rPr lang="ru-RU" b="1" i="1" dirty="0"/>
              <a:t>Хождение на пятках"</a:t>
            </a:r>
            <a:r>
              <a:rPr lang="ru-RU" dirty="0"/>
              <a:t> – ребёнок ходит на пятках, не касаясь пола пальцами и подошвами.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0337" y="643943"/>
            <a:ext cx="6555347" cy="3683357"/>
          </a:xfrm>
        </p:spPr>
        <p:txBody>
          <a:bodyPr/>
          <a:lstStyle/>
          <a:p>
            <a:endParaRPr lang="ru-RU" b="1" i="1" dirty="0" smtClean="0"/>
          </a:p>
          <a:p>
            <a:r>
              <a:rPr lang="ru-RU" b="1" i="1" dirty="0" smtClean="0"/>
              <a:t>"</a:t>
            </a:r>
            <a:r>
              <a:rPr lang="ru-RU" b="1" i="1" dirty="0"/>
              <a:t>Кораблик"</a:t>
            </a:r>
            <a:r>
              <a:rPr lang="ru-RU" dirty="0"/>
              <a:t> – ребёнок, сидя на полу с согнутыми коленями и прижимая подошвы ног друг к другу, постепенно старается выпрямить колени до тех пор, пока пальцы и пятки ног могут быть прижаты друг к другу (старается придать ступням форму кораблика).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761" y="3714928"/>
            <a:ext cx="2091865" cy="1368000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760" y="3822664"/>
            <a:ext cx="2136791" cy="1368000"/>
          </a:xfrm>
          <a:prstGeom prst="rect">
            <a:avLst/>
          </a:prstGeom>
          <a:noFill/>
          <a:ln w="38100" algn="ctr">
            <a:solidFill>
              <a:srgbClr val="66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572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28035" y="309093"/>
            <a:ext cx="4333334" cy="2428152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Каток"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ребёнок катает вперёд-назад мяч, скалку или бутылку. Упражнение выполняется сначала одной, затем другой ногой.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2176" y="2737245"/>
            <a:ext cx="2322777" cy="1499746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61369" y="0"/>
            <a:ext cx="7000073" cy="4236991"/>
          </a:xfrm>
        </p:spPr>
        <p:txBody>
          <a:bodyPr/>
          <a:lstStyle/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Разбойник"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ребёнок сидит на полу с согнутыми ногами. Пятки плотно прижаты к полу и не отрываются от него в течение всего периода выполнения упражнения. Движениями пальцев ноги он старается подтащить под пятку разложенное на полу полотенце (или салфетку), на котором лежит какой-нибудь груз (например, камень). Упражнение выполняется сначала одной, затем 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ногой.</a:t>
            </a:r>
            <a:endParaRPr lang="ru-RU" dirty="0"/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0095" y="4465891"/>
            <a:ext cx="228619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2078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475</Words>
  <Application>Microsoft Office PowerPoint</Application>
  <PresentationFormat>Произвольный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Профилактика плоскостопия и нарушения осанки.</vt:lpstr>
      <vt:lpstr>Что такое плоскостопие? Плоскостопие – заболевание, которое характеризуется деформацией сводов стопы (их уплощением). При развитии плоскостопия свод стопы перестаёт выполнять свою главную функцию – равномерное распределение нагрузки. Происходит нарушение амортизирующих свойств стопы. </vt:lpstr>
      <vt:lpstr>Причины плоскостопия:</vt:lpstr>
      <vt:lpstr>Признаки плоскостопия:</vt:lpstr>
      <vt:lpstr>Рекомендации родителям: </vt:lpstr>
      <vt:lpstr>Упражнения для профилактики плоскостопия:</vt:lpstr>
      <vt:lpstr>Слайд 7</vt:lpstr>
      <vt:lpstr>Слайд 8</vt:lpstr>
      <vt:lpstr>Слайд 9</vt:lpstr>
      <vt:lpstr>Формирование и коррекция осанки.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ПЛОСКОСТОПИЕ</dc:title>
  <dc:creator>admin</dc:creator>
  <cp:lastModifiedBy>User</cp:lastModifiedBy>
  <cp:revision>18</cp:revision>
  <dcterms:created xsi:type="dcterms:W3CDTF">2017-05-17T13:56:49Z</dcterms:created>
  <dcterms:modified xsi:type="dcterms:W3CDTF">2021-04-27T17:05:25Z</dcterms:modified>
</cp:coreProperties>
</file>