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0" r:id="rId6"/>
    <p:sldId id="269" r:id="rId7"/>
    <p:sldId id="264" r:id="rId8"/>
    <p:sldId id="261" r:id="rId9"/>
    <p:sldId id="268" r:id="rId10"/>
    <p:sldId id="267" r:id="rId11"/>
    <p:sldId id="286" r:id="rId12"/>
    <p:sldId id="273" r:id="rId13"/>
    <p:sldId id="275" r:id="rId14"/>
    <p:sldId id="274" r:id="rId15"/>
    <p:sldId id="266" r:id="rId16"/>
    <p:sldId id="265" r:id="rId17"/>
    <p:sldId id="262" r:id="rId18"/>
    <p:sldId id="278" r:id="rId19"/>
    <p:sldId id="276" r:id="rId20"/>
    <p:sldId id="280" r:id="rId21"/>
    <p:sldId id="282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4CC"/>
    <a:srgbClr val="482A5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48" autoAdjust="0"/>
  </p:normalViewPr>
  <p:slideViewPr>
    <p:cSldViewPr>
      <p:cViewPr>
        <p:scale>
          <a:sx n="100" d="100"/>
          <a:sy n="100" d="100"/>
        </p:scale>
        <p:origin x="-282" y="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50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ОО "Социально-коммуникативное развитие"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ОО "Речевое развитие"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ОО "Художественно-эстетическое развитие"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ОО "Познавательное развитие"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ОО "Физическое развитие"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</c:ser>
        <c:axId val="140992896"/>
        <c:axId val="140994432"/>
      </c:barChart>
      <c:catAx>
        <c:axId val="140992896"/>
        <c:scaling>
          <c:orientation val="minMax"/>
        </c:scaling>
        <c:axPos val="b"/>
        <c:tickLblPos val="nextTo"/>
        <c:crossAx val="140994432"/>
        <c:crosses val="autoZero"/>
        <c:auto val="1"/>
        <c:lblAlgn val="ctr"/>
        <c:lblOffset val="100"/>
      </c:catAx>
      <c:valAx>
        <c:axId val="140994432"/>
        <c:scaling>
          <c:orientation val="minMax"/>
        </c:scaling>
        <c:axPos val="l"/>
        <c:majorGridlines/>
        <c:numFmt formatCode="General" sourceLinked="1"/>
        <c:tickLblPos val="nextTo"/>
        <c:crossAx val="1409928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973963419269206"/>
          <c:y val="5.7060653391453324E-2"/>
          <c:w val="0.54714059548939065"/>
          <c:h val="0.8196536169183835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ОО "Познавательное развитие"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</c:v>
                </c:pt>
                <c:pt idx="1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ОО "Социально-коммуникативное развитие"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</c:v>
                </c:pt>
                <c:pt idx="1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ОО "Речевое развитие"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75</c:v>
                </c:pt>
                <c:pt idx="1">
                  <c:v>38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ОО "Художественно-эстетическое развитие"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98</c:v>
                </c:pt>
                <c:pt idx="1">
                  <c:v>29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ОО "Физическое развитие"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83</c:v>
                </c:pt>
              </c:numCache>
            </c:numRef>
          </c:val>
        </c:ser>
        <c:axId val="108184320"/>
        <c:axId val="108185856"/>
      </c:barChart>
      <c:catAx>
        <c:axId val="10818432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8185856"/>
        <c:crosses val="autoZero"/>
        <c:auto val="1"/>
        <c:lblAlgn val="ctr"/>
        <c:lblOffset val="100"/>
      </c:catAx>
      <c:valAx>
        <c:axId val="1081858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08184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23409467913674"/>
          <c:y val="6.0386264271290124E-2"/>
          <c:w val="0.33776473666668638"/>
          <c:h val="0.85036466536397903"/>
        </c:manualLayout>
      </c:layout>
      <c:txPr>
        <a:bodyPr/>
        <a:lstStyle/>
        <a:p>
          <a:pPr>
            <a:defRPr sz="7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6203093592244012E-2"/>
          <c:y val="2.1330701200914782E-2"/>
          <c:w val="0.40446869539748243"/>
          <c:h val="0.5568248589662877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ОО "Познавательное развитие"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</c:v>
                </c:pt>
                <c:pt idx="1">
                  <c:v>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ОО "Социально-коммуникативное развитие"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81</c:v>
                </c:pt>
                <c:pt idx="1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ОО "Речевое развитие"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82</c:v>
                </c:pt>
                <c:pt idx="1">
                  <c:v>55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ОО "Художественно-эстетическое развитие"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87</c:v>
                </c:pt>
                <c:pt idx="1">
                  <c:v>41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ОО "Физическое развитие"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83</c:v>
                </c:pt>
                <c:pt idx="1">
                  <c:v>50</c:v>
                </c:pt>
              </c:numCache>
            </c:numRef>
          </c:val>
        </c:ser>
        <c:axId val="141320960"/>
        <c:axId val="141322496"/>
      </c:barChart>
      <c:catAx>
        <c:axId val="1413209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1322496"/>
        <c:crosses val="autoZero"/>
        <c:auto val="1"/>
        <c:lblAlgn val="ctr"/>
        <c:lblOffset val="100"/>
      </c:catAx>
      <c:valAx>
        <c:axId val="141322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41320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420024312784577"/>
          <c:y val="1.9592162715673121E-2"/>
          <c:w val="0.33436007110321192"/>
          <c:h val="0.58167703588490149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4137139107611677E-2"/>
          <c:y val="1.9070374015748064E-2"/>
          <c:w val="0.34706496062992204"/>
          <c:h val="0.4597837106299211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ОО "Познавательное развитие"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ОО "Социально-коммуникативное развитие"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87</c:v>
                </c:pt>
                <c:pt idx="1">
                  <c:v>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ОО "Речевое развитие"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76</c:v>
                </c:pt>
                <c:pt idx="1">
                  <c:v>34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ОО "Художественно-эстетическое развитие"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66</c:v>
                </c:pt>
                <c:pt idx="1">
                  <c:v>48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ОО "Физическое развитие"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67</c:v>
                </c:pt>
                <c:pt idx="1">
                  <c:v>31</c:v>
                </c:pt>
              </c:numCache>
            </c:numRef>
          </c:val>
        </c:ser>
        <c:axId val="141361920"/>
        <c:axId val="141363456"/>
      </c:barChart>
      <c:catAx>
        <c:axId val="14136192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1363456"/>
        <c:crosses val="autoZero"/>
        <c:auto val="1"/>
        <c:lblAlgn val="ctr"/>
        <c:lblOffset val="100"/>
      </c:catAx>
      <c:valAx>
        <c:axId val="1413634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41361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550323468332581"/>
          <c:y val="1.7316683070866156E-2"/>
          <c:w val="0.35446830694025538"/>
          <c:h val="0.56849163385826773"/>
        </c:manualLayout>
      </c:layout>
      <c:txPr>
        <a:bodyPr/>
        <a:lstStyle/>
        <a:p>
          <a:pPr>
            <a:defRPr sz="105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BEEA-6068-472D-B34F-6A5EE9196395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E67A2-CC98-40EA-B57E-EAB824E21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E67A2-CC98-40EA-B57E-EAB824E2191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E67A2-CC98-40EA-B57E-EAB824E2191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9085-96E9-41AF-86D9-1AA344AB1AF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1D25-7617-4F30-99BE-65CB5AC4E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9085-96E9-41AF-86D9-1AA344AB1AF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1D25-7617-4F30-99BE-65CB5AC4E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9085-96E9-41AF-86D9-1AA344AB1AF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1D25-7617-4F30-99BE-65CB5AC4E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9085-96E9-41AF-86D9-1AA344AB1AF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1D25-7617-4F30-99BE-65CB5AC4E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9085-96E9-41AF-86D9-1AA344AB1AF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1D25-7617-4F30-99BE-65CB5AC4E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9085-96E9-41AF-86D9-1AA344AB1AF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1D25-7617-4F30-99BE-65CB5AC4E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9085-96E9-41AF-86D9-1AA344AB1AF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1D25-7617-4F30-99BE-65CB5AC4E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9085-96E9-41AF-86D9-1AA344AB1AF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1D25-7617-4F30-99BE-65CB5AC4E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9085-96E9-41AF-86D9-1AA344AB1AF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1D25-7617-4F30-99BE-65CB5AC4E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9085-96E9-41AF-86D9-1AA344AB1AF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1D25-7617-4F30-99BE-65CB5AC4E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9085-96E9-41AF-86D9-1AA344AB1AF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1D25-7617-4F30-99BE-65CB5AC4E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B9085-96E9-41AF-86D9-1AA344AB1AF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31D25-7617-4F30-99BE-65CB5AC4E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3645024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Aharoni" pitchFamily="2" charset="-79"/>
              </a:rPr>
              <a:t>воспитателя</a:t>
            </a:r>
            <a:endParaRPr lang="ru-RU" sz="8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BE04C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G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476672"/>
            <a:ext cx="77768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7. Кружковая работа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BE04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39552" y="1469613"/>
            <a:ext cx="54006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«Веселый язычок»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BE04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развитие речи  и формирование творческих способностей детей средствами художественного слова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BE04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BE04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BE04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BE04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познакомить детей с различными видами народного творчества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BE04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BE04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сказкой, песенкой), обогатить их знания русскими традициями ,культурой 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BE04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BE04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 речь, интерес к художественной литературе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BE04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BE04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-воспитывать любовь и уважение, интерес к старине, чтению художественной литературы.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BE04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Картинки по запросу воспитатель с детьми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292077" y="4149080"/>
            <a:ext cx="3384375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G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476672"/>
            <a:ext cx="77768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Календарно – тематический план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BE04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1052736"/>
          <a:ext cx="8136904" cy="532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2232248"/>
                <a:gridCol w="2718302"/>
                <a:gridCol w="2034226"/>
              </a:tblGrid>
              <a:tr h="48396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</a:t>
                      </a:r>
                      <a:endParaRPr lang="ru-RU" dirty="0"/>
                    </a:p>
                  </a:txBody>
                  <a:tcPr/>
                </a:tc>
              </a:tr>
              <a:tr h="252241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Знакомство с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потешкой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Ладушки»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Закрепление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потешки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«Ладушки»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Познакомить  с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потешкой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отражающей элементы народного быта ,обогащать малышей теплотой добрых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чуств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прибегая к фольклорному слову. Развивать речь. Воспитывать любовь к народному творчеству.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Закрепить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потешку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продолжать учить производить действия и проговаривать слова по тексту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вместе воспитателем , рассматривать иллюстрации  в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книге.Развивать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речь. Воспитывать желание слушать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Кукла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би-ба-бо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«Бабушка», книга «Ладушки»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Кукла, книга «Ладушки»</a:t>
                      </a:r>
                      <a:endParaRPr lang="ru-RU" sz="1000" dirty="0"/>
                    </a:p>
                  </a:txBody>
                  <a:tcPr/>
                </a:tc>
              </a:tr>
              <a:tr h="232221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с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потешкой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«Коза рогатая»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Повторение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потешек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«Ладушки», «Коза рогатая»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Познакомить  с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потешкой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заинтерисовать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показом иллюстраций, обогащать словарь детей словами «рогатая», «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бодатая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речь, моторику пальцев рук. Воспитывать умение внимательно слушать.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Повторить с детьми знакомые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учить по картинкам узнавать и называть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потешку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рассказывать всем вместе. Развивать речь, память, внимание. Воспитывать любовь к народному творчеству.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Игрушка-коза, иллюстрации  к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Иллюстрации к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потешкам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«Ладушки», «Коза рогатая»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G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404664"/>
          <a:ext cx="7992888" cy="625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2088232"/>
                <a:gridCol w="2826314"/>
                <a:gridCol w="1998222"/>
              </a:tblGrid>
              <a:tr h="158417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Знакомство с 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потешкой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Козушка-белоногушка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2Обыгривание 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Козушка-белоногушка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Познакомить детей еще с одной 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потешкой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 козе, бережно ввести в сюжет 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потешки.Учитывая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впечатлительность детей  осуществить первое знакомство с волком. Развивать и обогащать словарь детей. Воспитывать умение слушать, желание познакомиться с новым произведением.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Обогащать детей эстетически, используя художественные возможности фольклорного слова и наглядного средства. Развивать речь, творческие способности в совместной деятельности. Воспитывать гуманные чувства  к животным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Картинка с изображение козы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Куклы 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би-ба-бо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«Волк», «Коза».</a:t>
                      </a:r>
                      <a:endParaRPr lang="ru-RU" sz="1000" dirty="0"/>
                    </a:p>
                  </a:txBody>
                  <a:tcPr/>
                </a:tc>
              </a:tr>
              <a:tr h="201622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Декабрь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Знакомство с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потешкой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Коза-хлопота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Инсценирование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Коза-хлопота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Продолжать знакомить детей с народным творчеством через чтение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потешек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Развивать внимание на отличительные особенности, умении показывать их на картинке. Воспитывать любовь к животным.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Инсценируя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потешку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высвятить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образ козы, как доброй и мудрой матери, оберегающей своих детей. Развивать речь детей, творческие способности. Воспитывать усидчивость, доброе и заботливое отношение к животным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Игрушки-коза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козлята, книга «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Коза-хлопота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Маски-коза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козлята</a:t>
                      </a:r>
                      <a:endParaRPr lang="ru-RU" sz="1000" dirty="0"/>
                    </a:p>
                  </a:txBody>
                  <a:tcPr/>
                </a:tc>
              </a:tr>
              <a:tr h="201622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Январь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Чтение русской народной сказки «Волк и козлята»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Повторение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потешек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 козе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Познакомить  со сказкой. На основе сказки формировать у детей понимание отношений между большими и маленькими, в частности между матерью и детьми. Развивать умение отвечать на вопросы по тексту. Воспитывать любовь и уважение к матери.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Повторить с детьми все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 козе. Развивать речь, умение помогать в рассказывании договаривая слова и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фразы.Воспитывать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любовь к народному творчеству.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Игрушка-коза, книга «Волк и козлята»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Игрушка-коза,книги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«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Коза-хлопота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«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«Волк и козлята»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G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404663"/>
          <a:ext cx="7992888" cy="6240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2160240"/>
                <a:gridCol w="2610290"/>
                <a:gridCol w="1998222"/>
              </a:tblGrid>
              <a:tr h="193130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Февраль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Чтение 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«Сорока-ворона»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 Закрепление знакомых 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потешек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Познакомить детей с 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потешкой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формировать умение проговаривать за воспитателем строчки 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Развивать интерес к песням, сказкам, прибауткам. Воспитывать любовь к чтению художественной литературы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Закрепить знакомые 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 помощью книг с иллюстрациями. Поощрять желание участвовать в рассказывании. Развивать речь, словарный запас, память. Воспитывать любовь к чтению.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Игрушка-сорока, ворона, книга «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Песенки-потешки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Кукла, корзинка с книгами</a:t>
                      </a:r>
                      <a:endParaRPr lang="ru-RU" sz="1000" dirty="0"/>
                    </a:p>
                  </a:txBody>
                  <a:tcPr/>
                </a:tc>
              </a:tr>
              <a:tr h="233008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и чтение русской народной сказки «Теремок»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Чтение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«Бычок», «Коровушка»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Познакомить детей со сказкой, сопровождая показом иллюстраций. Вызвать желание слушать сказку неоднократно, называть персонажей. Развивать внимание, память, речь детей. Воспитывать усидчивость, любовь к животным.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Познакомить детей с новыми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потешками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Закрепить и расширить знания о домашних животных и их детенышах. Продолжать развивать  желание и интерес послушать новую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потешку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развивать речь при повторении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Воспитывать любовь к народному творчеству.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Сказка «Теремок» (книга)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Игрушки-кукла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корова, бычок.</a:t>
                      </a:r>
                      <a:endParaRPr lang="ru-RU" sz="1000" dirty="0"/>
                    </a:p>
                  </a:txBody>
                  <a:tcPr/>
                </a:tc>
              </a:tr>
              <a:tr h="1931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Апрель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Чтение русской народной сказки «Курочка Ряба»</a:t>
                      </a:r>
                    </a:p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Чтение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«Пастушок»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 рассказывать сказку вместе с воспитателем, выполнять ролевые действия по сюжету. Развивать интерес к сказкам, побуждать запоминать их. Воспитывать любовь к сказкам.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Расширять фольклорную тематику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детей.Развивать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умение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разыгривать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сценку с помощью игрушек, используя фольклорные тексты. Воспитывать любовь  к народному творчеству.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Персонажи кукольного театра по сказке «Курочка Ряба» (дед, бабка, курочка, мышка)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Кукла-мальчик, дудочка, книга «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G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67544" y="404664"/>
          <a:ext cx="806489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088232"/>
                <a:gridCol w="2664296"/>
                <a:gridCol w="2016224"/>
              </a:tblGrid>
              <a:tr h="208823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Заучивание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потешки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Огуречик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огуречик</a:t>
                      </a: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Чтение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потешки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«Травка-муравка», «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Солнышко-колоколнышко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Познакомить с 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потешкой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содержащей игровые элементы с оттенком 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частушечности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шутливости. Продолжать развивать  интерес к фольклору, развивать речь. Воспитывать усидчивость и 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заинтерисованность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дослушать до конца.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Закрепить время 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года-лето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через чтение 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потешек.Развивать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любознательность, память, речь, умение отвечать на вопросы. Воспитывать любовь к чтению книг, народному творчеству, желание знакомиться с новыми произведениями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Игрушка-мышка,огурец</a:t>
                      </a:r>
                      <a:endParaRPr lang="ru-RU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Игрушка-заяц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772" name="Picture 4" descr="Картинки по запросу сказочные  картинки мульт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80928"/>
            <a:ext cx="655272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404664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8. Методическая копилка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BE04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96752"/>
            <a:ext cx="79928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Разработала и провела: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1.Семинар –практикум «Уголок природы в экологическом воспитании дошкольников»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2. Педсовет «Профессиональная компетентность воспитателя»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3. Практическая консультация «Коммуникативные игры в работе с детьми старшего дошкольного возраста»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4. Семинар – практикум «Игры для педагогов и родителей»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5. Консультация «Взаимодействие ДОУ и семьи в контексте ФГОС ДО»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6. Досуг «В гости к бабушке и дедушке»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7. Проект «В гости к нам пришел зайчишка – длинноухий шалунишка»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8. Консультация «Создание развивающей среды на участке»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9. Конспект открытого просмотра ООД «Путешествие в сказку»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10. Конспект ООД «Овощи, фрукты»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11. Консультация для родителей «Дидактическая игра как средство сенсорного развития детей»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12. Конспект ООД «Путешествие в весенний лес»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332656"/>
            <a:ext cx="76328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9.Отзывы о моей педагогической деятельности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BE04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1287822"/>
            <a:ext cx="3816424" cy="47782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Тимофеева Светлана Александровна   педагог  с огромным стажем работы с дошкольниками. Она всегда умеет найти индивидуальный подход к каждому ребенку. Умело использует в работе нетрадиционные методики. Добрая, выдержанная, терпеливая, умеет увлечь детей, заботится об их физическом развитии.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своей педагогической деятельности использует  современные педагогические технологии</a:t>
            </a:r>
            <a:r>
              <a:rPr kumimoji="0" lang="ru-RU" sz="105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здоровьесберегающие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технологии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исследовательской деятельности (инструментарий); игровые,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информационно-коммуникационные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личностно-ориентированные технологии, а так же –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сказкотерапию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ней сочетается огромное трудолюбие, любовь к своей профессии, детям, стремление к постоянному совершенству. Она умело использует свой богатый опыт и знания в работе с детьми, воспитывает в детях все самые необходимые качества: дружить и уважать друг друга, любить окружающий мир, проводит самые разнообразные мероприятия: инсценировки сказок, экскурсии, наблюдения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её группе всегда хороший микроклимат, умеет найти  подход к детям и родителям, проводит интересные собрания в различных формах, помогает родителям советом в вопросах развития и воспитания детей.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вклад в развитие учреждения и достижения в образовательной, инновационной и общественной деятельности неоднократно награждалась грамотами.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Заведующая: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Л.С.Колова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Старший воспитатель: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В.Г.Диттер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788002" y="997717"/>
            <a:ext cx="3744416" cy="440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Тимофеева Светлана Александровна работает воспитателем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 №10  - 25 лет. О Светлане Александровне можно говорить много хороших лестных слов: внимательная, добрая, ласковая, приветливая, жизнерадостная, трудолюбивая. Она очень любит детей, стремится дать им что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 новое, увлекательное, радостное. Дети  любят ее, с радостью бегут к ней в группу, ведь она к каждому относится с уважением и вкладывает в каждого не только знания, но и свою душу.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коллективе пользуется авторитетом, умеет строить отношения с коллегами и родителями детей. Родители ее уважают и доверяют ей своих малышей. Светлана Александровна не случайный человек в детском саду. Побольше бы таких воспитателей приходило к детям! Я очень горжусь тем, что работаю со Светланой Александровной в одном коллективе.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Абрамова В.А., воспитатель первой категории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24528" cy="702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052736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Светлана Александровна – добрый отзывчивый воспитатель. Мой ребенок с удовольствием ходит в детский сад, потому что по утрам его встречает Светлана Александровна с улыбкой, всегда скажет ласковое слово, приласкает. Поэтому  и адаптация прошла у нас быстро.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Мама Иры </a:t>
            </a:r>
            <a:r>
              <a:rPr lang="ru-RU" dirty="0" err="1" smtClean="0">
                <a:solidFill>
                  <a:srgbClr val="7030A0"/>
                </a:solidFill>
              </a:rPr>
              <a:t>Лапшаковой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5" y="332656"/>
            <a:ext cx="4104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Светлана Александровна наш любимый воспитатель, потому что она любит детей, заботится о них как мама. Если мы не пришли в детский сад, позвонит и узнает что случилось. Всегда расскажет как прошел день ребенка, даст ответ на любой наш вопрос. Я рада, что мой сын воспитывается у Светланы Александровны.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Чупрова Лариса Сергеевна,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мама Игната</a:t>
            </a:r>
          </a:p>
          <a:p>
            <a:endParaRPr lang="ru-RU" dirty="0"/>
          </a:p>
        </p:txBody>
      </p:sp>
      <p:pic>
        <p:nvPicPr>
          <p:cNvPr id="28674" name="Picture 2" descr="Картинки по запросу родители с детьми картинки мульт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3016"/>
            <a:ext cx="3672408" cy="266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G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96536" cy="7029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332656"/>
            <a:ext cx="86764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10. Работа по обобщению и распространению опыта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BE04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552" y="1628800"/>
          <a:ext cx="8208912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3312368"/>
                <a:gridCol w="1080120"/>
                <a:gridCol w="3024336"/>
              </a:tblGrid>
              <a:tr h="7625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п\п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Способ распространения</a:t>
                      </a:r>
                      <a:endParaRPr lang="ru-RU" dirty="0"/>
                    </a:p>
                  </a:txBody>
                  <a:tcPr/>
                </a:tc>
              </a:tr>
              <a:tr h="1286851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Открытый просмотр ООД «Социально-личностное развитие детей»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на уровне ДОУ (Наличие в методическом кабинете)</a:t>
                      </a:r>
                      <a:endParaRPr lang="ru-RU" dirty="0"/>
                    </a:p>
                  </a:txBody>
                  <a:tcPr/>
                </a:tc>
              </a:tr>
              <a:tr h="128685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Открытый просмотр ООД по ОО «Речевое развитие» на тему «Домашние животные»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на уровне ДОУ</a:t>
                      </a:r>
                    </a:p>
                    <a:p>
                      <a:r>
                        <a:rPr lang="ru-RU" dirty="0" smtClean="0"/>
                        <a:t>(наличие в методическом кабинете)</a:t>
                      </a:r>
                      <a:endParaRPr lang="ru-RU" dirty="0"/>
                    </a:p>
                  </a:txBody>
                  <a:tcPr/>
                </a:tc>
              </a:tr>
              <a:tr h="1416237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Открытый просмотр ООД «Проектный метод как основа педагогической деятельности с дошкольниками»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на уровне ДОУ</a:t>
                      </a:r>
                    </a:p>
                    <a:p>
                      <a:r>
                        <a:rPr lang="ru-RU" dirty="0" smtClean="0"/>
                        <a:t>(наличие в методическом кабинете)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504040" cy="7029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0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11. Мои достижения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BE04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554" name="Picture 2" descr="G:\тимофеева\дипл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1251">
            <a:off x="611561" y="1124744"/>
            <a:ext cx="3744416" cy="5256584"/>
          </a:xfrm>
          <a:prstGeom prst="rect">
            <a:avLst/>
          </a:prstGeom>
          <a:noFill/>
        </p:spPr>
      </p:pic>
      <p:pic>
        <p:nvPicPr>
          <p:cNvPr id="23555" name="Picture 3" descr="G:\тимофеева\диплом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80728"/>
            <a:ext cx="374441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836712"/>
            <a:ext cx="8172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BE04CC"/>
                </a:solidFill>
              </a:rPr>
              <a:t>МУНИЦИПАЛЬНОЕ</a:t>
            </a:r>
            <a:r>
              <a:rPr lang="ru-RU" sz="1600" dirty="0" smtClean="0">
                <a:solidFill>
                  <a:srgbClr val="BE04CC"/>
                </a:solidFill>
              </a:rPr>
              <a:t>  </a:t>
            </a:r>
            <a:r>
              <a:rPr lang="ru-RU" sz="1400" dirty="0" smtClean="0">
                <a:solidFill>
                  <a:srgbClr val="BE04CC"/>
                </a:solidFill>
              </a:rPr>
              <a:t>БЮДЖЕТНОЕ</a:t>
            </a:r>
            <a:r>
              <a:rPr lang="ru-RU" sz="1600" dirty="0" smtClean="0">
                <a:solidFill>
                  <a:srgbClr val="BE04CC"/>
                </a:solidFill>
              </a:rPr>
              <a:t>  </a:t>
            </a:r>
            <a:r>
              <a:rPr lang="ru-RU" sz="1400" dirty="0" smtClean="0">
                <a:solidFill>
                  <a:srgbClr val="BE04CC"/>
                </a:solidFill>
              </a:rPr>
              <a:t>ДОШКОЛЬНОЕ   ОБРАЗОВАТЕЛЬНОЕ</a:t>
            </a:r>
            <a:r>
              <a:rPr lang="ru-RU" sz="1600" dirty="0" smtClean="0">
                <a:solidFill>
                  <a:srgbClr val="BE04CC"/>
                </a:solidFill>
              </a:rPr>
              <a:t>  </a:t>
            </a:r>
            <a:r>
              <a:rPr lang="ru-RU" sz="1400" dirty="0" smtClean="0">
                <a:solidFill>
                  <a:srgbClr val="BE04CC"/>
                </a:solidFill>
              </a:rPr>
              <a:t>УЧРЕЖДЕНИЕ </a:t>
            </a:r>
          </a:p>
          <a:p>
            <a:pPr algn="ctr"/>
            <a:r>
              <a:rPr lang="ru-RU" sz="1400" dirty="0" smtClean="0">
                <a:solidFill>
                  <a:srgbClr val="BE04CC"/>
                </a:solidFill>
              </a:rPr>
              <a:t> ДЕТСКИЙ  САД  ОБЩЕРАЗВИВАЮЩЕГО  ВИДА №10  </a:t>
            </a:r>
          </a:p>
          <a:p>
            <a:pPr algn="ctr"/>
            <a:r>
              <a:rPr lang="ru-RU" sz="1600" dirty="0" smtClean="0">
                <a:solidFill>
                  <a:srgbClr val="BE04CC"/>
                </a:solidFill>
              </a:rPr>
              <a:t>г.НЕРЧИНСКА  </a:t>
            </a:r>
            <a:endParaRPr lang="ru-RU" sz="1600" dirty="0">
              <a:solidFill>
                <a:srgbClr val="BE04CC"/>
              </a:solidFill>
            </a:endParaRPr>
          </a:p>
        </p:txBody>
      </p:sp>
      <p:pic>
        <p:nvPicPr>
          <p:cNvPr id="2052" name="Picture 4" descr="C:\Users\пк\Desktop\диплом 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5" y="1757363"/>
            <a:ext cx="4320480" cy="303978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80112" y="2204864"/>
            <a:ext cx="29523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Тимофеева</a:t>
            </a:r>
            <a:endParaRPr lang="ru-RU" sz="2400" dirty="0" smtClean="0">
              <a:solidFill>
                <a:srgbClr val="BE04CC"/>
              </a:solidFill>
            </a:endParaRPr>
          </a:p>
          <a:p>
            <a:pPr algn="ctr"/>
            <a:r>
              <a:rPr lang="ru-RU" sz="2400" dirty="0" smtClean="0"/>
              <a:t> 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Светлана</a:t>
            </a:r>
            <a:r>
              <a:rPr lang="ru-RU" sz="2400" dirty="0" smtClean="0"/>
              <a:t> 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Александровна</a:t>
            </a:r>
            <a:endParaRPr lang="ru-RU" sz="2400" dirty="0">
              <a:solidFill>
                <a:srgbClr val="BE04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21328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5301208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 первой младшей группы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BE04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468544" cy="7029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0"/>
            <a:ext cx="61926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12. Фотоальбом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BE04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5601" name="Picture 1" descr="C:\Users\пк\Desktop\наши фото\DSC04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2376264" cy="1872208"/>
          </a:xfrm>
          <a:prstGeom prst="rect">
            <a:avLst/>
          </a:prstGeom>
          <a:noFill/>
        </p:spPr>
      </p:pic>
      <p:pic>
        <p:nvPicPr>
          <p:cNvPr id="25602" name="Picture 2" descr="F:\света\100_4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836712"/>
            <a:ext cx="2952328" cy="2160240"/>
          </a:xfrm>
          <a:prstGeom prst="rect">
            <a:avLst/>
          </a:prstGeom>
          <a:noFill/>
        </p:spPr>
      </p:pic>
      <p:pic>
        <p:nvPicPr>
          <p:cNvPr id="25603" name="Picture 3" descr="F:\света\100_43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6"/>
            <a:ext cx="2952328" cy="1944216"/>
          </a:xfrm>
          <a:prstGeom prst="rect">
            <a:avLst/>
          </a:prstGeom>
          <a:noFill/>
        </p:spPr>
      </p:pic>
      <p:pic>
        <p:nvPicPr>
          <p:cNvPr id="25605" name="Picture 5" descr="F:\света\100_61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4864" y="2348880"/>
            <a:ext cx="3099224" cy="2016224"/>
          </a:xfrm>
          <a:prstGeom prst="rect">
            <a:avLst/>
          </a:prstGeom>
          <a:noFill/>
        </p:spPr>
      </p:pic>
      <p:pic>
        <p:nvPicPr>
          <p:cNvPr id="25606" name="Picture 6" descr="F:\света\100_61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933056"/>
            <a:ext cx="3168352" cy="24482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03848" y="1412776"/>
            <a:ext cx="201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«Век живи -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299695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век учись!»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24528" cy="7029400"/>
          </a:xfrm>
          <a:prstGeom prst="rect">
            <a:avLst/>
          </a:prstGeom>
          <a:noFill/>
        </p:spPr>
      </p:pic>
      <p:pic>
        <p:nvPicPr>
          <p:cNvPr id="5" name="Picture 4" descr="F:\света\100_4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861048"/>
            <a:ext cx="3096344" cy="2487166"/>
          </a:xfrm>
          <a:prstGeom prst="rect">
            <a:avLst/>
          </a:prstGeom>
          <a:noFill/>
        </p:spPr>
      </p:pic>
      <p:pic>
        <p:nvPicPr>
          <p:cNvPr id="24577" name="Picture 1" descr="F:\света\7d72bfda8a51718_663.8250d218a8_g-mid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0648"/>
            <a:ext cx="3168352" cy="2448272"/>
          </a:xfrm>
          <a:prstGeom prst="rect">
            <a:avLst/>
          </a:prstGeom>
          <a:noFill/>
        </p:spPr>
      </p:pic>
      <p:pic>
        <p:nvPicPr>
          <p:cNvPr id="24578" name="Picture 2" descr="F:\света\59ef845ab578635_655.ba762500a1_g-midd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60648"/>
            <a:ext cx="3456384" cy="2448272"/>
          </a:xfrm>
          <a:prstGeom prst="rect">
            <a:avLst/>
          </a:prstGeom>
          <a:noFill/>
        </p:spPr>
      </p:pic>
      <p:pic>
        <p:nvPicPr>
          <p:cNvPr id="24579" name="Picture 3" descr="F:\света\59ef845ab578635_655.ba762500a1_g-midd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05064"/>
            <a:ext cx="3168352" cy="2376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03648" y="2996952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rgbClr val="00B050"/>
                </a:solidFill>
              </a:rPr>
              <a:t>Наши будни и праздники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24528" cy="7029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014384">
            <a:off x="859353" y="860430"/>
            <a:ext cx="6717587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Благодарю</a:t>
            </a:r>
          </a:p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</a:t>
            </a:r>
            <a:endParaRPr lang="ru-RU" sz="8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BE04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</a:t>
            </a:r>
            <a:r>
              <a:rPr lang="ru-RU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ание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BE04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554" name="Picture 2" descr="Картинки по запросу конец презентации картинки мульт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208000" y="4221088"/>
            <a:ext cx="3058395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620688"/>
            <a:ext cx="6912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Разделы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BE04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556792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Общие сведения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Мое педагогическое кредо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Эссе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Результаты педагогической деятельности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Нормативные документы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Повышение квалификации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Кружковая работа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Методическая копилка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Отзывы о педагогической деятельности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Работа по обобщению и распространению педагогического опыта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Мои достижения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Фотоальбом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G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931474" y="620688"/>
            <a:ext cx="52810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Общие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сведения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BE04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1" name="Picture 3" descr="G:\тимофеева\диплом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9"/>
            <a:ext cx="7848872" cy="5040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67544" y="836712"/>
          <a:ext cx="7951887" cy="5616624"/>
        </p:xfrm>
        <a:graphic>
          <a:graphicData uri="http://schemas.openxmlformats.org/presentationml/2006/ole">
            <p:oleObj spid="_x0000_s3074" name="Документ" r:id="rId4" imgW="5935043" imgH="4610326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2606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BE04CC"/>
                </a:solidFill>
              </a:rPr>
              <a:t>2. Мое педагогическое кредо</a:t>
            </a:r>
            <a:endParaRPr lang="ru-RU" sz="3600" b="1" dirty="0">
              <a:solidFill>
                <a:srgbClr val="BE04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1555" y="1340768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72108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476672"/>
            <a:ext cx="7920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Эссе «Воспитатель –это…» это…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BE04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23528" y="1196752"/>
          <a:ext cx="8424936" cy="5400600"/>
        </p:xfrm>
        <a:graphic>
          <a:graphicData uri="http://schemas.openxmlformats.org/presentationml/2006/ole">
            <p:oleObj spid="_x0000_s4098" name="Документ" r:id="rId4" imgW="6087694" imgH="472553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G: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59" y="476672"/>
            <a:ext cx="7632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4. Результаты педагогической деятельности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BE04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2013 – 2014 г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755576" y="1412776"/>
          <a:ext cx="273630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68144" y="9807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2014 – 2015 г</a:t>
            </a:r>
            <a:r>
              <a:rPr lang="ru-RU" b="1" dirty="0" smtClean="0"/>
              <a:t>.</a:t>
            </a:r>
            <a:endParaRPr lang="ru-RU" b="1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644008" y="1412776"/>
          <a:ext cx="367240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23728" y="36450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2015 -2016 г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39552" y="4077072"/>
          <a:ext cx="42484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27984" y="4149080"/>
            <a:ext cx="352839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Вывод:</a:t>
            </a:r>
          </a:p>
          <a:p>
            <a:r>
              <a:rPr lang="ru-RU" sz="1200" dirty="0" smtClean="0">
                <a:solidFill>
                  <a:srgbClr val="7030A0"/>
                </a:solidFill>
              </a:rPr>
              <a:t>Видна динамика роста освоения во всех ООД, что говорит о правильно выбранных методах и приемах, систематически проводимых ООД, индивидуальной работы.</a:t>
            </a:r>
          </a:p>
          <a:p>
            <a:r>
              <a:rPr lang="ru-RU" sz="1200" dirty="0" smtClean="0">
                <a:solidFill>
                  <a:srgbClr val="7030A0"/>
                </a:solidFill>
              </a:rPr>
              <a:t>Причины которые способствовали снижению успеваемости:</a:t>
            </a:r>
          </a:p>
          <a:p>
            <a:r>
              <a:rPr lang="ru-RU" sz="1200" dirty="0" smtClean="0">
                <a:solidFill>
                  <a:srgbClr val="7030A0"/>
                </a:solidFill>
              </a:rPr>
              <a:t>- адаптационный период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7030A0"/>
                </a:solidFill>
              </a:rPr>
              <a:t>Часто болеющие дети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7030A0"/>
                </a:solidFill>
              </a:rPr>
              <a:t>- не регулярное посещение детьми детского сада по разным причинам</a:t>
            </a:r>
            <a:endParaRPr lang="ru-RU" sz="1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 descr="G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61256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" y="404664"/>
            <a:ext cx="8460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5.Нормативные документы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BE04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1268760"/>
            <a:ext cx="84604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70C0"/>
                </a:solidFill>
              </a:rPr>
              <a:t>Конституция Российской Федерации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70C0"/>
                </a:solidFill>
              </a:rPr>
              <a:t>Закон об образовании РФ (от 29.12.2012г.)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70C0"/>
                </a:solidFill>
              </a:rPr>
              <a:t>Конвенция ООН о правах ребенка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70C0"/>
                </a:solidFill>
              </a:rPr>
              <a:t>Семейный кодекс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70C0"/>
                </a:solidFill>
              </a:rPr>
              <a:t>ФГОС дошкольного образования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70C0"/>
                </a:solidFill>
              </a:rPr>
              <a:t>Устав дошкольного учреждения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70C0"/>
                </a:solidFill>
              </a:rPr>
              <a:t>Санитарные правила и нормы государственных учреждений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70C0"/>
                </a:solidFill>
              </a:rPr>
              <a:t>Концепция дошкольного образования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70C0"/>
                </a:solidFill>
              </a:rPr>
              <a:t>Декларация прав ребенка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3120" y="404664"/>
            <a:ext cx="84377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E04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6.Повышение квалификации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BE04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3" name="Picture 3" descr="G:\тимофеева\диплом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784887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1275</Words>
  <Application>Microsoft Office PowerPoint</Application>
  <PresentationFormat>Экран (4:3)</PresentationFormat>
  <Paragraphs>278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63</cp:revision>
  <dcterms:created xsi:type="dcterms:W3CDTF">2017-03-13T05:20:31Z</dcterms:created>
  <dcterms:modified xsi:type="dcterms:W3CDTF">2017-03-29T05:42:28Z</dcterms:modified>
</cp:coreProperties>
</file>