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0" r:id="rId2"/>
    <p:sldId id="276" r:id="rId3"/>
    <p:sldId id="272" r:id="rId4"/>
    <p:sldId id="275" r:id="rId5"/>
    <p:sldId id="302" r:id="rId6"/>
    <p:sldId id="301" r:id="rId7"/>
    <p:sldId id="261" r:id="rId8"/>
    <p:sldId id="303" r:id="rId9"/>
    <p:sldId id="258" r:id="rId10"/>
    <p:sldId id="298" r:id="rId11"/>
    <p:sldId id="304" r:id="rId12"/>
    <p:sldId id="305" r:id="rId13"/>
    <p:sldId id="295" r:id="rId14"/>
    <p:sldId id="299" r:id="rId15"/>
    <p:sldId id="270" r:id="rId16"/>
    <p:sldId id="300" r:id="rId17"/>
    <p:sldId id="281" r:id="rId18"/>
    <p:sldId id="297" r:id="rId19"/>
    <p:sldId id="282" r:id="rId20"/>
    <p:sldId id="289" r:id="rId21"/>
    <p:sldId id="290" r:id="rId22"/>
    <p:sldId id="291" r:id="rId23"/>
    <p:sldId id="283" r:id="rId24"/>
    <p:sldId id="284" r:id="rId25"/>
    <p:sldId id="285" r:id="rId26"/>
    <p:sldId id="278" r:id="rId27"/>
    <p:sldId id="288"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75448" autoAdjust="0"/>
  </p:normalViewPr>
  <p:slideViewPr>
    <p:cSldViewPr>
      <p:cViewPr varScale="1">
        <p:scale>
          <a:sx n="73" d="100"/>
          <a:sy n="73" d="100"/>
        </p:scale>
        <p:origin x="-1038"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ru-RU"/>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05681D2-5F65-4718-873C-C87B0E855AF4}" type="datetimeFigureOut">
              <a:rPr lang="ru-RU"/>
              <a:pPr>
                <a:defRPr/>
              </a:pPr>
              <a:t>09.01.2019</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ru-RU"/>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D26CB7-670E-4172-8601-10DD24535178}" type="slidenum">
              <a:rPr lang="ru-RU"/>
              <a:pPr>
                <a:defRPr/>
              </a:pPr>
              <a:t>‹#›</a:t>
            </a:fld>
            <a:endParaRPr lang="ru-RU"/>
          </a:p>
        </p:txBody>
      </p:sp>
    </p:spTree>
    <p:extLst>
      <p:ext uri="{BB962C8B-B14F-4D97-AF65-F5344CB8AC3E}">
        <p14:creationId xmlns:p14="http://schemas.microsoft.com/office/powerpoint/2010/main" val="1071388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24E1AE9-AA67-4D8B-A3E8-AC0B5FADE451}" type="datetimeFigureOut">
              <a:rPr lang="ru-RU"/>
              <a:pPr>
                <a:defRPr/>
              </a:pPr>
              <a:t>09.01.2019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42F51A-1A4A-4F18-AA94-EF25BD55054E}"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A98D73-25B3-4E8B-A25F-8213E341E185}" type="datetimeFigureOut">
              <a:rPr lang="ru-RU"/>
              <a:pPr>
                <a:defRPr/>
              </a:pPr>
              <a:t>09.01.2019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94770F-4238-441A-B4AF-2A86942054AD}"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A76E34-841C-4C71-A57D-7068B79E0F03}" type="datetimeFigureOut">
              <a:rPr lang="ru-RU"/>
              <a:pPr>
                <a:defRPr/>
              </a:pPr>
              <a:t>09.01.2019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82CD9B-1280-4DF5-BE87-9D3E1FB9C460}"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06FB15C-7378-4F54-BAF7-036F1E84267F}" type="datetimeFigureOut">
              <a:rPr lang="ru-RU"/>
              <a:pPr>
                <a:defRPr/>
              </a:pPr>
              <a:t>09.01.2019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BF3403-B900-4987-B8A0-74F48475B34D}"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527C654-1A2C-4997-B5EF-C1801238FF54}" type="datetimeFigureOut">
              <a:rPr lang="ru-RU"/>
              <a:pPr>
                <a:defRPr/>
              </a:pPr>
              <a:t>09.01.2019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2E9460-6DA1-4D8D-841B-C42137F095DC}" type="slidenum">
              <a:rPr lang="ru-RU"/>
              <a:pPr>
                <a:defRPr/>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9D9A3DD-5F81-45F0-A495-668DC2243163}" type="datetimeFigureOut">
              <a:rPr lang="ru-RU"/>
              <a:pPr>
                <a:defRPr/>
              </a:pPr>
              <a:t>09.01.2019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3C7555-7A08-40D3-A74E-A82518D7EEEB}"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CE939E9-B886-4C3C-9531-226B0754F068}" type="datetimeFigureOut">
              <a:rPr lang="ru-RU"/>
              <a:pPr>
                <a:defRPr/>
              </a:pPr>
              <a:t>09.01.2019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2BFEF45-0F6B-411D-BECD-272D2A58A568}"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B3B7FA0-BB4E-4B6C-B641-A9E7FBA76933}" type="datetimeFigureOut">
              <a:rPr lang="ru-RU"/>
              <a:pPr>
                <a:defRPr/>
              </a:pPr>
              <a:t>09.01.2019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D3266E1-7C98-4711-A527-8B290BFBA030}"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B92DE06-B5E9-4902-A7D7-FC4C951E0284}" type="datetimeFigureOut">
              <a:rPr lang="ru-RU"/>
              <a:pPr>
                <a:defRPr/>
              </a:pPr>
              <a:t>09.01.2019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4635D52-70F1-497F-AA34-48B7B502BADC}"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B5DC7EE-D47A-4C2A-8348-484FEE781C27}" type="datetimeFigureOut">
              <a:rPr lang="ru-RU"/>
              <a:pPr>
                <a:defRPr/>
              </a:pPr>
              <a:t>09.01.2019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5D2F38-C9CD-4CD2-B7B7-3409A59FDBCF}"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B3A86ED-5ECA-419A-8A7B-D11FBD577AB0}" type="datetimeFigureOut">
              <a:rPr lang="ru-RU"/>
              <a:pPr>
                <a:defRPr/>
              </a:pPr>
              <a:t>09.01.2019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9BE7DF7-E010-4502-BA3A-BF8D77D566E5}"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4120C1-3808-43C7-9290-A7E9443DE749}" type="datetimeFigureOut">
              <a:rPr lang="ru-RU"/>
              <a:pPr>
                <a:defRPr/>
              </a:pPr>
              <a:t>09.01.2019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69CECF0-90BA-4B2E-B0F3-7ACC826B35F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457200" y="285750"/>
            <a:ext cx="8229600" cy="357188"/>
          </a:xfrm>
        </p:spPr>
        <p:txBody>
          <a:bodyPr/>
          <a:lstStyle/>
          <a:p>
            <a:r>
              <a:rPr lang="ru-RU" sz="1400" b="1" dirty="0" smtClean="0">
                <a:solidFill>
                  <a:srgbClr val="000000"/>
                </a:solidFill>
                <a:latin typeface="Times New Roman"/>
              </a:rPr>
              <a:t/>
            </a:r>
            <a:br>
              <a:rPr lang="ru-RU" sz="1400" b="1" dirty="0" smtClean="0">
                <a:solidFill>
                  <a:srgbClr val="000000"/>
                </a:solidFill>
                <a:latin typeface="Times New Roman"/>
              </a:rPr>
            </a:br>
            <a:r>
              <a:rPr lang="ru-RU" sz="1400" b="1" dirty="0">
                <a:solidFill>
                  <a:srgbClr val="000000"/>
                </a:solidFill>
                <a:latin typeface="Times New Roman"/>
              </a:rPr>
              <a:t/>
            </a:r>
            <a:br>
              <a:rPr lang="ru-RU" sz="1400" b="1" dirty="0">
                <a:solidFill>
                  <a:srgbClr val="000000"/>
                </a:solidFill>
                <a:latin typeface="Times New Roman"/>
              </a:rPr>
            </a:br>
            <a:r>
              <a:rPr lang="ru-RU" sz="1400" b="1" dirty="0" smtClean="0">
                <a:solidFill>
                  <a:srgbClr val="000000"/>
                </a:solidFill>
                <a:latin typeface="Times New Roman"/>
              </a:rPr>
              <a:t/>
            </a:r>
            <a:br>
              <a:rPr lang="ru-RU" sz="1400" b="1" dirty="0" smtClean="0">
                <a:solidFill>
                  <a:srgbClr val="000000"/>
                </a:solidFill>
                <a:latin typeface="Times New Roman"/>
              </a:rPr>
            </a:br>
            <a:r>
              <a:rPr lang="ru-RU" sz="1400" b="1" dirty="0">
                <a:solidFill>
                  <a:srgbClr val="000000"/>
                </a:solidFill>
                <a:latin typeface="Times New Roman"/>
              </a:rPr>
              <a:t/>
            </a:r>
            <a:br>
              <a:rPr lang="ru-RU" sz="1400" b="1" dirty="0">
                <a:solidFill>
                  <a:srgbClr val="000000"/>
                </a:solidFill>
                <a:latin typeface="Times New Roman"/>
              </a:rPr>
            </a:br>
            <a:r>
              <a:rPr lang="ru-RU" sz="1400" b="1" dirty="0" smtClean="0">
                <a:solidFill>
                  <a:srgbClr val="000000"/>
                </a:solidFill>
                <a:latin typeface="Times New Roman"/>
              </a:rPr>
              <a:t>Муниципальное </a:t>
            </a:r>
            <a:r>
              <a:rPr lang="ru-RU" sz="1400" b="1" dirty="0">
                <a:solidFill>
                  <a:srgbClr val="000000"/>
                </a:solidFill>
                <a:latin typeface="Times New Roman"/>
              </a:rPr>
              <a:t>дошкольное образовательное учреждение комбинированного вида № 2</a:t>
            </a:r>
            <a:r>
              <a:rPr lang="ru-RU" sz="1400" b="1" dirty="0">
                <a:latin typeface="Times New Roman"/>
                <a:ea typeface="Times New Roman"/>
              </a:rPr>
              <a:t/>
            </a:r>
            <a:br>
              <a:rPr lang="ru-RU" sz="1400" b="1" dirty="0">
                <a:latin typeface="Times New Roman"/>
                <a:ea typeface="Times New Roman"/>
              </a:rPr>
            </a:br>
            <a:r>
              <a:rPr lang="ru-RU" sz="1400" b="1" dirty="0" smtClean="0">
                <a:latin typeface="Times New Roman"/>
                <a:ea typeface="Times New Roman"/>
              </a:rPr>
              <a:t/>
            </a:r>
            <a:br>
              <a:rPr lang="ru-RU" sz="1400" b="1" dirty="0" smtClean="0">
                <a:latin typeface="Times New Roman"/>
                <a:ea typeface="Times New Roman"/>
              </a:rPr>
            </a:br>
            <a:r>
              <a:rPr lang="ru-RU" sz="1400" b="1" dirty="0">
                <a:latin typeface="Times New Roman"/>
                <a:ea typeface="Times New Roman"/>
              </a:rPr>
              <a:t/>
            </a:r>
            <a:br>
              <a:rPr lang="ru-RU" sz="1400" b="1" dirty="0">
                <a:latin typeface="Times New Roman"/>
                <a:ea typeface="Times New Roman"/>
              </a:rPr>
            </a:br>
            <a:r>
              <a:rPr lang="ru-RU" sz="1400" b="1" dirty="0" smtClean="0">
                <a:latin typeface="Times New Roman"/>
                <a:ea typeface="Times New Roman"/>
              </a:rPr>
              <a:t/>
            </a:r>
            <a:br>
              <a:rPr lang="ru-RU" sz="1400" b="1" dirty="0" smtClean="0">
                <a:latin typeface="Times New Roman"/>
                <a:ea typeface="Times New Roman"/>
              </a:rPr>
            </a:br>
            <a:endParaRPr lang="ru-RU" sz="1400" b="1" dirty="0" smtClean="0"/>
          </a:p>
        </p:txBody>
      </p:sp>
      <p:sp>
        <p:nvSpPr>
          <p:cNvPr id="14338" name="Содержимое 2"/>
          <p:cNvSpPr>
            <a:spLocks noGrp="1"/>
          </p:cNvSpPr>
          <p:nvPr>
            <p:ph idx="1"/>
          </p:nvPr>
        </p:nvSpPr>
        <p:spPr>
          <a:xfrm>
            <a:off x="457200" y="2428875"/>
            <a:ext cx="8229600" cy="4000500"/>
          </a:xfrm>
        </p:spPr>
        <p:txBody>
          <a:bodyPr/>
          <a:lstStyle/>
          <a:p>
            <a:pPr algn="ctr" eaLnBrk="1" hangingPunct="1">
              <a:buFont typeface="Arial" charset="0"/>
              <a:buNone/>
            </a:pPr>
            <a:r>
              <a:rPr lang="ru-RU" sz="4000" b="1" dirty="0" smtClean="0">
                <a:latin typeface="Times New Roman" pitchFamily="18" charset="0"/>
                <a:cs typeface="Times New Roman" pitchFamily="18" charset="0"/>
              </a:rPr>
              <a:t>Игровой</a:t>
            </a:r>
            <a:r>
              <a:rPr lang="en-US" sz="4000" b="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и точечный </a:t>
            </a:r>
            <a:r>
              <a:rPr lang="ru-RU" sz="4000" b="1" dirty="0" err="1" smtClean="0">
                <a:latin typeface="Times New Roman" pitchFamily="18" charset="0"/>
                <a:cs typeface="Times New Roman" pitchFamily="18" charset="0"/>
              </a:rPr>
              <a:t>самомассаж</a:t>
            </a:r>
            <a:r>
              <a:rPr lang="ru-RU" sz="4000" b="1" dirty="0" smtClean="0">
                <a:latin typeface="Times New Roman" pitchFamily="18" charset="0"/>
                <a:cs typeface="Times New Roman" pitchFamily="18" charset="0"/>
              </a:rPr>
              <a:t> как одна из форм оздоровления детей в детском саду.</a:t>
            </a:r>
            <a:endParaRPr lang="en-US" sz="4000" b="1" dirty="0" smtClean="0">
              <a:latin typeface="Times New Roman" pitchFamily="18" charset="0"/>
              <a:cs typeface="Times New Roman" pitchFamily="18" charset="0"/>
            </a:endParaRPr>
          </a:p>
          <a:p>
            <a:pPr algn="r" eaLnBrk="1" hangingPunct="1">
              <a:buFont typeface="Arial" charset="0"/>
              <a:buNone/>
            </a:pPr>
            <a:endParaRPr lang="ru-RU" sz="2000" b="1" dirty="0" smtClean="0">
              <a:latin typeface="Times New Roman" pitchFamily="18" charset="0"/>
              <a:cs typeface="Times New Roman" pitchFamily="18" charset="0"/>
            </a:endParaRPr>
          </a:p>
          <a:p>
            <a:pPr algn="r" eaLnBrk="1" hangingPunct="1">
              <a:buFont typeface="Arial" charset="0"/>
              <a:buNone/>
            </a:pPr>
            <a:r>
              <a:rPr lang="ru-RU" sz="2000" b="1" dirty="0" smtClean="0">
                <a:latin typeface="Times New Roman" pitchFamily="18" charset="0"/>
                <a:cs typeface="Times New Roman" pitchFamily="18" charset="0"/>
              </a:rPr>
              <a:t>Подготовила: Марченко Ольга </a:t>
            </a:r>
            <a:r>
              <a:rPr lang="ru-RU" sz="2000" b="1" dirty="0" err="1" smtClean="0">
                <a:latin typeface="Times New Roman" pitchFamily="18" charset="0"/>
                <a:cs typeface="Times New Roman" pitchFamily="18" charset="0"/>
              </a:rPr>
              <a:t>Чеславовна</a:t>
            </a:r>
            <a:r>
              <a:rPr lang="ru-RU" sz="2000" b="1" dirty="0" smtClean="0">
                <a:latin typeface="Times New Roman" pitchFamily="18" charset="0"/>
                <a:cs typeface="Times New Roman" pitchFamily="18" charset="0"/>
              </a:rPr>
              <a:t> </a:t>
            </a:r>
            <a:r>
              <a:rPr lang="ru-RU" sz="4000" dirty="0" smtClean="0"/>
              <a:t/>
            </a:r>
            <a:br>
              <a:rPr lang="ru-RU" sz="4000" dirty="0" smtClean="0"/>
            </a:br>
            <a:endParaRPr lang="ru-RU" sz="4000" dirty="0" smtClean="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Игровой </a:t>
            </a:r>
            <a:r>
              <a:rPr lang="ru-RU" dirty="0" err="1" smtClean="0"/>
              <a:t>самомассаж</a:t>
            </a:r>
            <a:endParaRPr lang="ru-RU" dirty="0"/>
          </a:p>
        </p:txBody>
      </p:sp>
      <p:sp>
        <p:nvSpPr>
          <p:cNvPr id="3" name="Содержимое 2"/>
          <p:cNvSpPr>
            <a:spLocks noGrp="1"/>
          </p:cNvSpPr>
          <p:nvPr>
            <p:ph idx="1"/>
          </p:nvPr>
        </p:nvSpPr>
        <p:spPr/>
        <p:txBody>
          <a:bodyPr/>
          <a:lstStyle/>
          <a:p>
            <a:pPr>
              <a:buNone/>
            </a:pPr>
            <a:endParaRPr lang="ru-RU" sz="1400"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 Ириски от киски »</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Массаж глаз (по китайской медицине)</a:t>
            </a:r>
          </a:p>
          <a:p>
            <a:pPr>
              <a:buNone/>
            </a:pPr>
            <a:endParaRPr lang="ru-RU" sz="2000" dirty="0" smtClean="0">
              <a:latin typeface="Times New Roman" pitchFamily="18" charset="0"/>
              <a:cs typeface="Times New Roman" pitchFamily="18" charset="0"/>
            </a:endParaRPr>
          </a:p>
          <a:p>
            <a:pPr>
              <a:buNone/>
            </a:pPr>
            <a:r>
              <a:rPr lang="ru-RU" sz="2000" b="1" dirty="0" smtClean="0">
                <a:latin typeface="Times New Roman" pitchFamily="18" charset="0"/>
                <a:cs typeface="Times New Roman" pitchFamily="18" charset="0"/>
              </a:rPr>
              <a:t>В гости к нам явилась киска.</a:t>
            </a:r>
            <a:r>
              <a:rPr lang="ru-RU" sz="2000" dirty="0" smtClean="0">
                <a:latin typeface="Times New Roman" pitchFamily="18" charset="0"/>
                <a:cs typeface="Times New Roman" pitchFamily="18" charset="0"/>
              </a:rPr>
              <a:t> Потереть друг о друга средние пальцы рук</a:t>
            </a:r>
          </a:p>
          <a:p>
            <a:pPr>
              <a:buNone/>
            </a:pPr>
            <a:r>
              <a:rPr lang="ru-RU" sz="2000" b="1" dirty="0" smtClean="0">
                <a:latin typeface="Times New Roman" pitchFamily="18" charset="0"/>
                <a:cs typeface="Times New Roman" pitchFamily="18" charset="0"/>
              </a:rPr>
              <a:t> Всем дает она ириски:</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Мышке, лебедю, жуку, </a:t>
            </a:r>
            <a:r>
              <a:rPr lang="ru-RU" sz="2000" dirty="0" smtClean="0">
                <a:latin typeface="Times New Roman" pitchFamily="18" charset="0"/>
                <a:cs typeface="Times New Roman" pitchFamily="18" charset="0"/>
              </a:rPr>
              <a:t>Прикрыть неплотно глаза и провести паль-</a:t>
            </a:r>
          </a:p>
          <a:p>
            <a:pPr>
              <a:buNone/>
            </a:pPr>
            <a:r>
              <a:rPr lang="ru-RU" sz="2000" b="1" dirty="0" smtClean="0">
                <a:latin typeface="Times New Roman" pitchFamily="18" charset="0"/>
                <a:cs typeface="Times New Roman" pitchFamily="18" charset="0"/>
              </a:rPr>
              <a:t>Псу, зайчонку, петуху. </a:t>
            </a:r>
            <a:r>
              <a:rPr lang="ru-RU" sz="2000" dirty="0" err="1" smtClean="0">
                <a:latin typeface="Times New Roman" pitchFamily="18" charset="0"/>
                <a:cs typeface="Times New Roman" pitchFamily="18" charset="0"/>
              </a:rPr>
              <a:t>цами</a:t>
            </a:r>
            <a:r>
              <a:rPr lang="ru-RU" sz="2000" dirty="0" smtClean="0">
                <a:latin typeface="Times New Roman" pitchFamily="18" charset="0"/>
                <a:cs typeface="Times New Roman" pitchFamily="18" charset="0"/>
              </a:rPr>
              <a:t>, не надавливая сильно на кожу, от</a:t>
            </a:r>
          </a:p>
          <a:p>
            <a:pPr>
              <a:buNone/>
            </a:pPr>
            <a:r>
              <a:rPr lang="ru-RU" sz="2000" dirty="0" smtClean="0">
                <a:latin typeface="Times New Roman" pitchFamily="18" charset="0"/>
                <a:cs typeface="Times New Roman" pitchFamily="18" charset="0"/>
              </a:rPr>
              <a:t>внутреннего края глаза к внешнему.</a:t>
            </a:r>
          </a:p>
          <a:p>
            <a:pPr>
              <a:buNone/>
            </a:pPr>
            <a:r>
              <a:rPr lang="ru-RU" sz="2000" b="1" dirty="0" smtClean="0">
                <a:latin typeface="Times New Roman" pitchFamily="18" charset="0"/>
                <a:cs typeface="Times New Roman" pitchFamily="18" charset="0"/>
              </a:rPr>
              <a:t>Рады, рады все гостинцам! </a:t>
            </a:r>
            <a:r>
              <a:rPr lang="ru-RU" sz="2000" dirty="0" smtClean="0">
                <a:latin typeface="Times New Roman" pitchFamily="18" charset="0"/>
                <a:cs typeface="Times New Roman" pitchFamily="18" charset="0"/>
              </a:rPr>
              <a:t>Совершать круговые движения зрачками</a:t>
            </a:r>
          </a:p>
          <a:p>
            <a:pPr>
              <a:buNone/>
            </a:pPr>
            <a:r>
              <a:rPr lang="ru-RU" sz="2000" b="1" dirty="0" smtClean="0">
                <a:latin typeface="Times New Roman" pitchFamily="18" charset="0"/>
                <a:cs typeface="Times New Roman" pitchFamily="18" charset="0"/>
              </a:rPr>
              <a:t>Это видим мы по лицам. </a:t>
            </a:r>
            <a:r>
              <a:rPr lang="ru-RU" sz="2000" dirty="0" smtClean="0">
                <a:latin typeface="Times New Roman" pitchFamily="18" charset="0"/>
                <a:cs typeface="Times New Roman" pitchFamily="18" charset="0"/>
              </a:rPr>
              <a:t>глаз вправо и влево</a:t>
            </a:r>
          </a:p>
          <a:p>
            <a:pPr>
              <a:buNone/>
            </a:pPr>
            <a:r>
              <a:rPr lang="ru-RU" sz="2000" b="1" dirty="0" smtClean="0">
                <a:latin typeface="Times New Roman" pitchFamily="18" charset="0"/>
                <a:cs typeface="Times New Roman" pitchFamily="18" charset="0"/>
              </a:rPr>
              <a:t>Все захлопали в ладошки, </a:t>
            </a:r>
            <a:r>
              <a:rPr lang="ru-RU" sz="2000" dirty="0" smtClean="0">
                <a:latin typeface="Times New Roman" pitchFamily="18" charset="0"/>
                <a:cs typeface="Times New Roman" pitchFamily="18" charset="0"/>
              </a:rPr>
              <a:t>Хлопки в ладоши</a:t>
            </a:r>
          </a:p>
          <a:p>
            <a:pPr>
              <a:buNone/>
            </a:pPr>
            <a:r>
              <a:rPr lang="ru-RU" sz="2000" b="1" dirty="0" smtClean="0">
                <a:latin typeface="Times New Roman" pitchFamily="18" charset="0"/>
                <a:cs typeface="Times New Roman" pitchFamily="18" charset="0"/>
              </a:rPr>
              <a:t>Побежали в гости к кошке.</a:t>
            </a:r>
            <a:r>
              <a:rPr lang="ru-RU" sz="2000" dirty="0" smtClean="0">
                <a:latin typeface="Times New Roman" pitchFamily="18" charset="0"/>
                <a:cs typeface="Times New Roman" pitchFamily="18" charset="0"/>
              </a:rPr>
              <a:t> Постучать подушечками пальцев друг о друга.                                                                                                         </a:t>
            </a:r>
          </a:p>
          <a:p>
            <a:endParaRPr lang="ru-RU" dirty="0" smtClean="0"/>
          </a:p>
          <a:p>
            <a:pPr>
              <a:buNone/>
            </a:pPr>
            <a:endParaRPr lang="ru-RU"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t> </a:t>
            </a:r>
            <a:br>
              <a:rPr lang="ru-RU" b="1" dirty="0" smtClean="0"/>
            </a:br>
            <a:r>
              <a:rPr lang="ru-RU" b="1" dirty="0" smtClean="0"/>
              <a:t/>
            </a:r>
            <a:br>
              <a:rPr lang="ru-RU" b="1" dirty="0" smtClean="0"/>
            </a:br>
            <a:r>
              <a:rPr lang="ru-RU" b="1" dirty="0" smtClean="0"/>
              <a:t>Массаж Су - </a:t>
            </a:r>
            <a:r>
              <a:rPr lang="ru-RU" b="1" dirty="0" err="1" smtClean="0"/>
              <a:t>Джок</a:t>
            </a:r>
            <a:r>
              <a:rPr lang="ru-RU" b="1" dirty="0" smtClean="0"/>
              <a:t> шарами.</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sz="half" idx="1"/>
          </p:nvPr>
        </p:nvSpPr>
        <p:spPr/>
        <p:txBody>
          <a:bodyPr/>
          <a:lstStyle/>
          <a:p>
            <a:endParaRPr lang="ru-RU" dirty="0" smtClean="0"/>
          </a:p>
          <a:p>
            <a:pPr>
              <a:lnSpc>
                <a:spcPct val="150000"/>
              </a:lnSpc>
              <a:buNone/>
            </a:pPr>
            <a:r>
              <a:rPr lang="ru-RU" sz="2000" dirty="0" smtClean="0">
                <a:latin typeface="Times New Roman" pitchFamily="18" charset="0"/>
                <a:cs typeface="Times New Roman" pitchFamily="18" charset="0"/>
              </a:rPr>
              <a:t>   Я мячом круги катаю, Взад - вперед его гоняю. Им поглажу я ладошку. Будто я сметаю крошку, И сожму его немножко, Как сжимает лапу кошка, Каждым пальцем мяч прижму, И другой рукой начну.</a:t>
            </a:r>
            <a:br>
              <a:rPr lang="ru-RU" sz="2000" dirty="0" smtClean="0">
                <a:latin typeface="Times New Roman" pitchFamily="18" charset="0"/>
                <a:cs typeface="Times New Roman" pitchFamily="18" charset="0"/>
              </a:rPr>
            </a:br>
            <a:endParaRPr lang="ru-RU" sz="2000" dirty="0" smtClean="0">
              <a:latin typeface="Times New Roman" pitchFamily="18" charset="0"/>
              <a:cs typeface="Times New Roman" pitchFamily="18" charset="0"/>
            </a:endParaRPr>
          </a:p>
          <a:p>
            <a:endParaRPr lang="ru-RU" dirty="0"/>
          </a:p>
        </p:txBody>
      </p:sp>
      <p:pic>
        <p:nvPicPr>
          <p:cNvPr id="6" name="Picture 4" descr="IMG_1918"/>
          <p:cNvPicPr>
            <a:picLocks noGrp="1" noChangeAspect="1" noChangeArrowheads="1"/>
          </p:cNvPicPr>
          <p:nvPr>
            <p:ph sz="half" idx="2"/>
          </p:nvPr>
        </p:nvPicPr>
        <p:blipFill>
          <a:blip r:embed="rId2" cstate="email"/>
          <a:srcRect/>
          <a:stretch>
            <a:fillRect/>
          </a:stretch>
        </p:blipFill>
        <p:spPr bwMode="auto">
          <a:xfrm>
            <a:off x="4648200" y="2371844"/>
            <a:ext cx="4038600" cy="2982674"/>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Самомассаж</a:t>
            </a:r>
            <a:r>
              <a:rPr lang="ru-RU" b="1" dirty="0" smtClean="0"/>
              <a:t> </a:t>
            </a:r>
            <a:r>
              <a:rPr lang="ru-RU" b="1" dirty="0" err="1" smtClean="0"/>
              <a:t>тенисным</a:t>
            </a:r>
            <a:r>
              <a:rPr lang="ru-RU" b="1" dirty="0" smtClean="0"/>
              <a:t> мячом</a:t>
            </a:r>
            <a:endParaRPr lang="ru-RU" b="1" dirty="0"/>
          </a:p>
        </p:txBody>
      </p:sp>
      <p:sp>
        <p:nvSpPr>
          <p:cNvPr id="4" name="Содержимое 3"/>
          <p:cNvSpPr>
            <a:spLocks noGrp="1"/>
          </p:cNvSpPr>
          <p:nvPr>
            <p:ph sz="half" idx="2"/>
          </p:nvPr>
        </p:nvSpPr>
        <p:spPr/>
        <p:txBody>
          <a:bodyPr/>
          <a:lstStyle/>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Исходное положение – стоя. Возьмитесь за спинку стула, мяч поместите под правую ступню. Начинайте медленно катать мячик вправо-влево,  взад-вперед. Сначала необходимо размять ступню, затем можно увеличить темп. Выполняйте упражнение около 2 минут, после чего поменяйте ноги. Сделайте 5 подходов.</a:t>
            </a:r>
            <a:endParaRPr lang="ru-RU" sz="2000" i="1" dirty="0" smtClean="0">
              <a:latin typeface="Times New Roman" pitchFamily="18" charset="0"/>
              <a:cs typeface="Times New Roman" pitchFamily="18" charset="0"/>
            </a:endParaRPr>
          </a:p>
          <a:p>
            <a:endParaRPr lang="ru-RU" dirty="0"/>
          </a:p>
        </p:txBody>
      </p:sp>
      <p:pic>
        <p:nvPicPr>
          <p:cNvPr id="1026" name="Picture 2" descr="C:\Users\Пользователь\Desktop\massaj-stupney-tennisnymi-myachikami-21488-large.jpg"/>
          <p:cNvPicPr>
            <a:picLocks noGrp="1" noChangeAspect="1" noChangeArrowheads="1"/>
          </p:cNvPicPr>
          <p:nvPr>
            <p:ph sz="half" idx="1"/>
          </p:nvPr>
        </p:nvPicPr>
        <p:blipFill>
          <a:blip r:embed="rId2"/>
          <a:srcRect/>
          <a:stretch>
            <a:fillRect/>
          </a:stretch>
        </p:blipFill>
        <p:spPr bwMode="auto">
          <a:xfrm>
            <a:off x="457200" y="2516981"/>
            <a:ext cx="4038600" cy="2692400"/>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457200" y="1785938"/>
            <a:ext cx="8229600" cy="1214437"/>
          </a:xfrm>
        </p:spPr>
        <p:txBody>
          <a:bodyPr/>
          <a:lstStyle/>
          <a:p>
            <a:pPr eaLnBrk="1" hangingPunct="1"/>
            <a:r>
              <a:rPr lang="ru-RU" sz="3200" b="1" smtClean="0">
                <a:latin typeface="Times New Roman" pitchFamily="18" charset="0"/>
                <a:cs typeface="Times New Roman" pitchFamily="18" charset="0"/>
              </a:rPr>
              <a:t>При игровом самомассаже для частей тела используем следующие приемы: </a:t>
            </a:r>
          </a:p>
        </p:txBody>
      </p:sp>
      <p:sp>
        <p:nvSpPr>
          <p:cNvPr id="25602" name="Содержимое 2"/>
          <p:cNvSpPr>
            <a:spLocks noGrp="1"/>
          </p:cNvSpPr>
          <p:nvPr>
            <p:ph idx="1"/>
          </p:nvPr>
        </p:nvSpPr>
        <p:spPr>
          <a:xfrm>
            <a:off x="357158" y="2786058"/>
            <a:ext cx="7000905" cy="3340105"/>
          </a:xfrm>
        </p:spPr>
        <p:txBody>
          <a:bodyPr/>
          <a:lstStyle/>
          <a:p>
            <a:pPr eaLnBrk="1" hangingPunct="1">
              <a:buFont typeface="Arial" charset="0"/>
              <a:buNone/>
            </a:pPr>
            <a:r>
              <a:rPr lang="ru-RU" sz="2400" dirty="0" smtClean="0">
                <a:latin typeface="Times New Roman" pitchFamily="18" charset="0"/>
                <a:cs typeface="Times New Roman" pitchFamily="18" charset="0"/>
              </a:rPr>
              <a:t>1. Поглаживание                                                          2. Растирание </a:t>
            </a:r>
          </a:p>
          <a:p>
            <a:pPr eaLnBrk="1" hangingPunct="1">
              <a:buFont typeface="Arial" charset="0"/>
              <a:buNone/>
            </a:pPr>
            <a:r>
              <a:rPr lang="ru-RU" sz="2400" dirty="0" smtClean="0">
                <a:latin typeface="Times New Roman" pitchFamily="18" charset="0"/>
                <a:cs typeface="Times New Roman" pitchFamily="18" charset="0"/>
              </a:rPr>
              <a:t>         3. Разминание </a:t>
            </a:r>
          </a:p>
          <a:p>
            <a:pPr eaLnBrk="1" hangingPunct="1">
              <a:buFont typeface="Arial" charset="0"/>
              <a:buNone/>
            </a:pPr>
            <a:r>
              <a:rPr lang="ru-RU" sz="2400" dirty="0" smtClean="0">
                <a:latin typeface="Times New Roman" pitchFamily="18" charset="0"/>
                <a:cs typeface="Times New Roman" pitchFamily="18" charset="0"/>
              </a:rPr>
              <a:t>            4. Поколачивание</a:t>
            </a:r>
            <a:endParaRPr lang="en-US" sz="2400" dirty="0" smtClean="0">
              <a:latin typeface="Times New Roman" pitchFamily="18" charset="0"/>
              <a:cs typeface="Times New Roman" pitchFamily="18" charset="0"/>
            </a:endParaRPr>
          </a:p>
          <a:p>
            <a:pPr eaLnBrk="1" hangingPunct="1">
              <a:buFont typeface="Arial" charset="0"/>
              <a:buNone/>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5</a:t>
            </a:r>
            <a:r>
              <a:rPr lang="ru-RU" sz="2400" dirty="0" smtClean="0">
                <a:latin typeface="Times New Roman" pitchFamily="18" charset="0"/>
                <a:cs typeface="Times New Roman" pitchFamily="18" charset="0"/>
              </a:rPr>
              <a:t>.Надавливание</a:t>
            </a:r>
          </a:p>
          <a:p>
            <a:pPr eaLnBrk="1" hangingPunct="1">
              <a:buFont typeface="Arial" charset="0"/>
              <a:buNone/>
            </a:pPr>
            <a:r>
              <a:rPr lang="ru-RU" sz="2400" dirty="0" smtClean="0">
                <a:latin typeface="Times New Roman" pitchFamily="18" charset="0"/>
                <a:cs typeface="Times New Roman" pitchFamily="18" charset="0"/>
              </a:rPr>
              <a:t>                 6.Пощипывание </a:t>
            </a:r>
          </a:p>
          <a:p>
            <a:pPr eaLnBrk="1" hangingPunct="1">
              <a:buNone/>
            </a:pPr>
            <a:r>
              <a:rPr lang="ru-RU" sz="2400" dirty="0" smtClean="0">
                <a:latin typeface="Times New Roman" pitchFamily="18" charset="0"/>
                <a:cs typeface="Times New Roman" pitchFamily="18" charset="0"/>
              </a:rPr>
              <a:t>   7.Сгибание и     разгибание пальцев</a:t>
            </a:r>
          </a:p>
          <a:p>
            <a:pPr eaLnBrk="1" hangingPunct="1"/>
            <a:endParaRPr lang="ru-RU" dirty="0" smtClean="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Техника массажа : В основном используют 6 самых главных приемов:             1. Поглаживание выполняется подушечкой большого (или среднего) пальца с вращательными движениями. 2. Растирание выполняется подушечкой большого или среднего пальца по часовой стрелке. Можно делать это основанием ладони или ее ребром. 3. Разминание (надавливание) выполняется кончиком большого пальца или двумя большими пальцами (на симметричных точках), а также средним или указательным пальцем. При этом производят круговые вращательные движения пальцем — вначале медленно и слабо, постепенно усиливая давление до появления чувства </a:t>
            </a:r>
            <a:r>
              <a:rPr lang="ru-RU" sz="1800" dirty="0" err="1" smtClean="0">
                <a:latin typeface="Times New Roman" pitchFamily="18" charset="0"/>
                <a:cs typeface="Times New Roman" pitchFamily="18" charset="0"/>
              </a:rPr>
              <a:t>распирания</a:t>
            </a:r>
            <a:r>
              <a:rPr lang="ru-RU" sz="1800" dirty="0" smtClean="0">
                <a:latin typeface="Times New Roman" pitchFamily="18" charset="0"/>
                <a:cs typeface="Times New Roman" pitchFamily="18" charset="0"/>
              </a:rPr>
              <a:t> в месте воздействия, затем ослабляют надавливание и т.д. 4. Захватывание (щипок) выполняется тремя пальцами правой кисти (указательным, большим и средним). Движение выполняют быстро, отрывисто 3–4 раза. 5. Прием «укол» выполняется кончиком указательного или большого пальца в быстром темпе. 6. Вибрация выполняется большим или средним пальцем. Колебательные движения делать быстро, не отрывая палец от массируемой точки.</a:t>
            </a:r>
            <a:endParaRPr lang="ru-RU" sz="18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algn="ctr" eaLnBrk="1" hangingPunct="1"/>
            <a:r>
              <a:rPr lang="ru-RU" sz="4400" b="1" dirty="0" smtClean="0">
                <a:latin typeface="Times New Roman" pitchFamily="18" charset="0"/>
                <a:cs typeface="Times New Roman" pitchFamily="18" charset="0"/>
              </a:rPr>
              <a:t>Точечный </a:t>
            </a:r>
            <a:r>
              <a:rPr lang="ru-RU" sz="4400" b="1" dirty="0" err="1" smtClean="0">
                <a:latin typeface="Times New Roman" pitchFamily="18" charset="0"/>
                <a:cs typeface="Times New Roman" pitchFamily="18" charset="0"/>
              </a:rPr>
              <a:t>самомассаж</a:t>
            </a:r>
            <a:endParaRPr lang="ru-RU" sz="4400" b="1" dirty="0" smtClean="0">
              <a:latin typeface="Times New Roman" pitchFamily="18" charset="0"/>
              <a:cs typeface="Times New Roman" pitchFamily="18" charset="0"/>
            </a:endParaRPr>
          </a:p>
        </p:txBody>
      </p:sp>
      <p:sp>
        <p:nvSpPr>
          <p:cNvPr id="5" name="Содержимое 4"/>
          <p:cNvSpPr>
            <a:spLocks noGrp="1"/>
          </p:cNvSpPr>
          <p:nvPr>
            <p:ph sz="half" idx="1"/>
          </p:nvPr>
        </p:nvSpPr>
        <p:spPr/>
        <p:txBody>
          <a:bodyPr/>
          <a:lstStyle/>
          <a:p>
            <a:endParaRPr lang="en-US" sz="2000" dirty="0" smtClean="0">
              <a:solidFill>
                <a:srgbClr val="000000"/>
              </a:solidFill>
              <a:cs typeface="Times New Roman" pitchFamily="18" charset="0"/>
            </a:endParaRPr>
          </a:p>
          <a:p>
            <a:r>
              <a:rPr lang="ru-RU" sz="2000" dirty="0" smtClean="0">
                <a:solidFill>
                  <a:srgbClr val="000000"/>
                </a:solidFill>
                <a:cs typeface="Times New Roman" pitchFamily="18" charset="0"/>
              </a:rPr>
              <a:t>Все знают, что любые методы закаливания необходимо проводить постепенно, чтобы не нанести вреда малышу. Ребенка нужно предварительно подготовить к закаливающим процедурам. Специалисты рекомендуют сделать это с помощью массажа. Наиболее популярным сегодня является точечный массаж биологически активных точек организма по системе профессора </a:t>
            </a:r>
            <a:r>
              <a:rPr lang="ru-RU" sz="2000" dirty="0" smtClean="0">
                <a:solidFill>
                  <a:srgbClr val="000000"/>
                </a:solidFill>
              </a:rPr>
              <a:t/>
            </a:r>
            <a:br>
              <a:rPr lang="ru-RU" sz="2000" dirty="0" smtClean="0">
                <a:solidFill>
                  <a:srgbClr val="000000"/>
                </a:solidFill>
              </a:rPr>
            </a:br>
            <a:r>
              <a:rPr lang="ru-RU" sz="2000" dirty="0" smtClean="0">
                <a:solidFill>
                  <a:srgbClr val="000000"/>
                </a:solidFill>
                <a:cs typeface="Times New Roman" pitchFamily="18" charset="0"/>
              </a:rPr>
              <a:t>Аллы Алексеевны УМАНСКОЙ.</a:t>
            </a:r>
            <a:r>
              <a:rPr lang="ru-RU" sz="2000" dirty="0" smtClean="0"/>
              <a:t> </a:t>
            </a:r>
            <a:endParaRPr lang="ru-RU" sz="2000" dirty="0"/>
          </a:p>
        </p:txBody>
      </p:sp>
      <p:pic>
        <p:nvPicPr>
          <p:cNvPr id="8" name="Picture 6" descr="4"/>
          <p:cNvPicPr>
            <a:picLocks noGrp="1" noChangeAspect="1" noChangeArrowheads="1"/>
          </p:cNvPicPr>
          <p:nvPr>
            <p:ph sz="half" idx="2"/>
          </p:nvPr>
        </p:nvPicPr>
        <p:blipFill>
          <a:blip r:embed="rId2"/>
          <a:srcRect/>
          <a:stretch>
            <a:fillRect/>
          </a:stretch>
        </p:blipFill>
        <p:spPr bwMode="auto">
          <a:xfrm>
            <a:off x="4929190" y="2500306"/>
            <a:ext cx="2547934" cy="3193411"/>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2.jpg"/>
          <p:cNvPicPr>
            <a:picLocks noChangeAspect="1" noChangeArrowheads="1"/>
          </p:cNvPicPr>
          <p:nvPr/>
        </p:nvPicPr>
        <p:blipFill>
          <a:blip r:embed="rId2"/>
          <a:srcRect/>
          <a:stretch>
            <a:fillRect/>
          </a:stretch>
        </p:blipFill>
        <p:spPr bwMode="auto">
          <a:xfrm>
            <a:off x="1428728" y="1928802"/>
            <a:ext cx="6219825" cy="466725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4294967295"/>
          </p:nvPr>
        </p:nvSpPr>
        <p:spPr>
          <a:xfrm>
            <a:off x="0" y="1600200"/>
            <a:ext cx="8229600" cy="4525963"/>
          </a:xfrm>
        </p:spPr>
        <p:txBody>
          <a:bodyPr/>
          <a:lstStyle/>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Суть метода заключается в воздействии пальцами на 9 биоактивных точечных зон на теле малыша. Эти точки – как кнопки на пульте, управляющем всем организмом. Во время проведения пальцевого массажа происходит раздражение рецепторов кожи, мышц, сухожилий, пальцев рук, импульсы от которых проходят одновременно в головной и спинной мозг, а оттуда уже поступает команда включиться в работу различным органам и структурам. Массаж повышает защитные свойства оболочек носоглотки, гортани, трахеи, бронхов и других органов. Под действием массажа организм начинает вырабатывать свои собственные лекарства (например, интерферон), которые очень часто намного эффективнее и безопаснее таблеток.</a:t>
            </a:r>
          </a:p>
          <a:p>
            <a:endParaRPr lang="ru-RU"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Пользователь\Desktop\634749_5.jpeg"/>
          <p:cNvPicPr>
            <a:picLocks noChangeAspect="1" noChangeArrowheads="1"/>
          </p:cNvPicPr>
          <p:nvPr/>
        </p:nvPicPr>
        <p:blipFill>
          <a:blip r:embed="rId2"/>
          <a:srcRect/>
          <a:stretch>
            <a:fillRect/>
          </a:stretch>
        </p:blipFill>
        <p:spPr bwMode="auto">
          <a:xfrm>
            <a:off x="357158" y="2428868"/>
            <a:ext cx="3054146" cy="3929090"/>
          </a:xfrm>
          <a:prstGeom prst="rect">
            <a:avLst/>
          </a:prstGeom>
          <a:noFill/>
        </p:spPr>
      </p:pic>
      <p:pic>
        <p:nvPicPr>
          <p:cNvPr id="1026" name="Picture 2" descr="C:\Users\Пользователь\Desktop\img8.jpg"/>
          <p:cNvPicPr>
            <a:picLocks noChangeAspect="1" noChangeArrowheads="1"/>
          </p:cNvPicPr>
          <p:nvPr/>
        </p:nvPicPr>
        <p:blipFill>
          <a:blip r:embed="rId3"/>
          <a:srcRect/>
          <a:stretch>
            <a:fillRect/>
          </a:stretch>
        </p:blipFill>
        <p:spPr bwMode="auto">
          <a:xfrm>
            <a:off x="3428992" y="2428868"/>
            <a:ext cx="5238755" cy="3929066"/>
          </a:xfrm>
          <a:prstGeom prst="rect">
            <a:avLst/>
          </a:prstGeom>
          <a:noFill/>
        </p:spPr>
      </p:pic>
      <p:sp>
        <p:nvSpPr>
          <p:cNvPr id="5" name="Заголовок 4"/>
          <p:cNvSpPr>
            <a:spLocks noGrp="1"/>
          </p:cNvSpPr>
          <p:nvPr>
            <p:ph type="title"/>
          </p:nvPr>
        </p:nvSpPr>
        <p:spPr/>
        <p:txBody>
          <a:bodyPr/>
          <a:lstStyle/>
          <a:p>
            <a:r>
              <a:rPr lang="ru-RU" dirty="0" smtClean="0"/>
              <a:t>9 точек</a:t>
            </a:r>
            <a:endParaRPr lang="ru-RU" dirty="0"/>
          </a:p>
        </p:txBody>
      </p:sp>
      <p:sp>
        <p:nvSpPr>
          <p:cNvPr id="6" name="Содержимое 5"/>
          <p:cNvSpPr>
            <a:spLocks noGrp="1"/>
          </p:cNvSpPr>
          <p:nvPr>
            <p:ph idx="1"/>
          </p:nvPr>
        </p:nvSpPr>
        <p:spPr/>
        <p:txBody>
          <a:bodyPr/>
          <a:lstStyle/>
          <a:p>
            <a:endParaRPr lang="ru-RU"/>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001156" cy="1569660"/>
          </a:xfrm>
          <a:prstGeom prst="rect">
            <a:avLst/>
          </a:prstGeom>
        </p:spPr>
        <p:txBody>
          <a:bodyPr wrap="square">
            <a:spAutoFit/>
          </a:bodyPr>
          <a:lstStyle/>
          <a:p>
            <a:pPr>
              <a:lnSpc>
                <a:spcPct val="80000"/>
              </a:lnSpc>
            </a:pPr>
            <a:r>
              <a:rPr lang="ru-RU" sz="2000" b="1" i="1" u="sng" dirty="0" smtClean="0"/>
              <a:t>Точка 1</a:t>
            </a:r>
            <a:r>
              <a:rPr lang="ru-RU" sz="2000" dirty="0" smtClean="0"/>
              <a:t> – область всей грудины, которая связана со слизистой оболочкой трахеи, бронхов, а также костным мозгом. При массаже этой точки уменьшается кашель, улучшается кроветворение. </a:t>
            </a:r>
          </a:p>
          <a:p>
            <a:pPr>
              <a:lnSpc>
                <a:spcPct val="80000"/>
              </a:lnSpc>
            </a:pPr>
            <a:r>
              <a:rPr lang="ru-RU" sz="2000" b="1" i="1" u="sng" dirty="0" smtClean="0"/>
              <a:t>Точка 2</a:t>
            </a:r>
            <a:r>
              <a:rPr lang="ru-RU" sz="2000" dirty="0" smtClean="0"/>
              <a:t> - связана со слизистой оболочкой нижних отделов глотки, гортани, а также тимусом (вилочковой железой), регулирующим иммунные функции организма.  </a:t>
            </a:r>
          </a:p>
        </p:txBody>
      </p:sp>
      <p:pic>
        <p:nvPicPr>
          <p:cNvPr id="1026" name="Picture 2"/>
          <p:cNvPicPr>
            <a:picLocks noChangeAspect="1" noChangeArrowheads="1"/>
          </p:cNvPicPr>
          <p:nvPr/>
        </p:nvPicPr>
        <p:blipFill>
          <a:blip r:embed="rId3"/>
          <a:srcRect/>
          <a:stretch>
            <a:fillRect/>
          </a:stretch>
        </p:blipFill>
        <p:spPr bwMode="auto">
          <a:xfrm>
            <a:off x="571472" y="1928802"/>
            <a:ext cx="7620000" cy="400052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eaLnBrk="1" hangingPunct="1"/>
            <a:endParaRPr lang="ru-RU" smtClean="0"/>
          </a:p>
        </p:txBody>
      </p:sp>
      <p:sp>
        <p:nvSpPr>
          <p:cNvPr id="15362" name="Содержимое 2"/>
          <p:cNvSpPr>
            <a:spLocks noGrp="1"/>
          </p:cNvSpPr>
          <p:nvPr>
            <p:ph idx="1"/>
          </p:nvPr>
        </p:nvSpPr>
        <p:spPr/>
        <p:txBody>
          <a:bodyPr/>
          <a:lstStyle/>
          <a:p>
            <a:pPr eaLnBrk="1" hangingPunct="1"/>
            <a:endParaRPr lang="ru-RU" dirty="0" smtClean="0"/>
          </a:p>
          <a:p>
            <a:pPr eaLnBrk="1" hangingPunct="1">
              <a:lnSpc>
                <a:spcPct val="80000"/>
              </a:lnSpc>
            </a:pPr>
            <a:r>
              <a:rPr lang="ru-RU" sz="2400" b="1" dirty="0" smtClean="0"/>
              <a:t>Актуальность: </a:t>
            </a:r>
          </a:p>
          <a:p>
            <a:pPr eaLnBrk="1" hangingPunct="1">
              <a:buFont typeface="Arial" charset="0"/>
              <a:buNone/>
            </a:pPr>
            <a:r>
              <a:rPr lang="ru-RU" sz="2000" dirty="0" smtClean="0">
                <a:latin typeface="Times New Roman" pitchFamily="18" charset="0"/>
                <a:cs typeface="Times New Roman" pitchFamily="18" charset="0"/>
              </a:rPr>
              <a:t>       В последние годы наблюдается ухудшение состояния здоровья детей. И возникла необходимость поиска нетрадиционных путей организации коррекционно-образовательного процесса уже в раннем,  дошкольном возрасте. Одной из основных задач, стоящих перед нами - педагогами, является воспитание здорового подрастающего поколения. Одним из таких направлений является </a:t>
            </a:r>
            <a:r>
              <a:rPr lang="ru-RU" sz="2000" dirty="0" err="1" smtClean="0">
                <a:latin typeface="Times New Roman" pitchFamily="18" charset="0"/>
                <a:cs typeface="Times New Roman" pitchFamily="18" charset="0"/>
              </a:rPr>
              <a:t>самомассаж</a:t>
            </a:r>
            <a:r>
              <a:rPr lang="ru-RU" sz="2000" dirty="0" smtClean="0">
                <a:latin typeface="Times New Roman" pitchFamily="18" charset="0"/>
                <a:cs typeface="Times New Roman" pitchFamily="18" charset="0"/>
              </a:rPr>
              <a:t>. Игровой метод придает учебно-воспитательному процессу привлекательную форму, облегчает процесс запоминания и освоение упражнений, повышает эмоциональный фон занятий, способствует развитию мышления, воображения и творческих способностей ребенка.</a:t>
            </a:r>
          </a:p>
          <a:p>
            <a:pPr eaLnBrk="1" hangingPunct="1"/>
            <a:endParaRPr lang="ru-RU" sz="2200" dirty="0" smtClean="0">
              <a:solidFill>
                <a:srgbClr val="800000"/>
              </a:solidFill>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14290"/>
            <a:ext cx="8358246" cy="1643527"/>
          </a:xfrm>
          <a:prstGeom prst="rect">
            <a:avLst/>
          </a:prstGeom>
        </p:spPr>
        <p:txBody>
          <a:bodyPr wrap="square">
            <a:spAutoFit/>
          </a:bodyPr>
          <a:lstStyle/>
          <a:p>
            <a:pPr>
              <a:lnSpc>
                <a:spcPct val="80000"/>
              </a:lnSpc>
            </a:pPr>
            <a:r>
              <a:rPr lang="ru-RU" b="1" i="1" u="sng" dirty="0" smtClean="0"/>
              <a:t>Точка 3</a:t>
            </a:r>
            <a:r>
              <a:rPr lang="ru-RU" dirty="0" smtClean="0"/>
              <a:t> - связана с особыми образованиями, контролирующими химический состав крови и одновременно повышающими защитные свойства слизистой оболочки глотки и гортани. Массаж этой точки улучшает кровообращение, обмен веществ, выработку гормонов. </a:t>
            </a:r>
          </a:p>
          <a:p>
            <a:pPr>
              <a:lnSpc>
                <a:spcPct val="80000"/>
              </a:lnSpc>
            </a:pPr>
            <a:r>
              <a:rPr lang="ru-RU" b="1" i="1" u="sng" dirty="0" smtClean="0"/>
              <a:t>Точка 4</a:t>
            </a:r>
            <a:r>
              <a:rPr lang="ru-RU" dirty="0" smtClean="0"/>
              <a:t> - связана со слизистой оболочкой задней стенки глотки, гортани и верхним шейным симпатическим нервным узлом. Массаж этой точки активизирует кровоснабжение головы, шеи, туловища.  </a:t>
            </a:r>
          </a:p>
        </p:txBody>
      </p:sp>
      <p:pic>
        <p:nvPicPr>
          <p:cNvPr id="2050" name="Picture 2"/>
          <p:cNvPicPr>
            <a:picLocks noChangeAspect="1" noChangeArrowheads="1"/>
          </p:cNvPicPr>
          <p:nvPr/>
        </p:nvPicPr>
        <p:blipFill>
          <a:blip r:embed="rId3"/>
          <a:srcRect/>
          <a:stretch>
            <a:fillRect/>
          </a:stretch>
        </p:blipFill>
        <p:spPr bwMode="auto">
          <a:xfrm>
            <a:off x="1285852" y="2000240"/>
            <a:ext cx="6562725" cy="4572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14290"/>
            <a:ext cx="8501122" cy="1865126"/>
          </a:xfrm>
          <a:prstGeom prst="rect">
            <a:avLst/>
          </a:prstGeom>
        </p:spPr>
        <p:txBody>
          <a:bodyPr wrap="square">
            <a:spAutoFit/>
          </a:bodyPr>
          <a:lstStyle/>
          <a:p>
            <a:pPr>
              <a:lnSpc>
                <a:spcPct val="80000"/>
              </a:lnSpc>
            </a:pPr>
            <a:r>
              <a:rPr lang="ru-RU" b="1" i="1" u="sng" dirty="0" smtClean="0"/>
              <a:t>Точка 5</a:t>
            </a:r>
            <a:r>
              <a:rPr lang="ru-RU" dirty="0" smtClean="0"/>
              <a:t> - расположена в области 7 шейного и 1 грудного позвонка. Она связана со слизистой оболочкой трахеи, глотки, пищевода, а главное - с нижним шейным симпатическим нервным узлом. Массаж этой точки способствует нормализации деятельности сосудов, сердца, бронхов, легких. </a:t>
            </a:r>
          </a:p>
          <a:p>
            <a:pPr>
              <a:lnSpc>
                <a:spcPct val="80000"/>
              </a:lnSpc>
            </a:pPr>
            <a:r>
              <a:rPr lang="ru-RU" b="1" i="1" u="sng" dirty="0" smtClean="0"/>
              <a:t>Точка 6</a:t>
            </a:r>
            <a:r>
              <a:rPr lang="ru-RU" dirty="0" smtClean="0"/>
              <a:t> - связана с передней и средней долями гипофиза. Массаж этой точки улучшает кровоснабжение слизистой оболочки носа, гайморовых полостей, а главное гипофиза. Дыхание через нос становиться свободным, насморк проходит.  </a:t>
            </a:r>
          </a:p>
        </p:txBody>
      </p:sp>
      <p:pic>
        <p:nvPicPr>
          <p:cNvPr id="1026" name="Picture 2"/>
          <p:cNvPicPr>
            <a:picLocks noChangeAspect="1" noChangeArrowheads="1"/>
          </p:cNvPicPr>
          <p:nvPr/>
        </p:nvPicPr>
        <p:blipFill>
          <a:blip r:embed="rId3"/>
          <a:srcRect/>
          <a:stretch>
            <a:fillRect/>
          </a:stretch>
        </p:blipFill>
        <p:spPr bwMode="auto">
          <a:xfrm>
            <a:off x="1428728" y="2357430"/>
            <a:ext cx="5429288" cy="378617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85728"/>
            <a:ext cx="8358246" cy="313932"/>
          </a:xfrm>
          <a:prstGeom prst="rect">
            <a:avLst/>
          </a:prstGeom>
        </p:spPr>
        <p:txBody>
          <a:bodyPr wrap="square">
            <a:spAutoFit/>
          </a:bodyPr>
          <a:lstStyle/>
          <a:p>
            <a:pPr>
              <a:lnSpc>
                <a:spcPct val="80000"/>
              </a:lnSpc>
            </a:pPr>
            <a:r>
              <a:rPr lang="ru-RU" dirty="0" smtClean="0"/>
              <a:t>  </a:t>
            </a:r>
            <a:endParaRPr lang="ru-RU" dirty="0"/>
          </a:p>
        </p:txBody>
      </p:sp>
      <p:sp>
        <p:nvSpPr>
          <p:cNvPr id="3" name="Прямоугольник 2"/>
          <p:cNvSpPr/>
          <p:nvPr/>
        </p:nvSpPr>
        <p:spPr>
          <a:xfrm>
            <a:off x="285720" y="142853"/>
            <a:ext cx="8643998" cy="2529923"/>
          </a:xfrm>
          <a:prstGeom prst="rect">
            <a:avLst/>
          </a:prstGeom>
        </p:spPr>
        <p:txBody>
          <a:bodyPr wrap="square">
            <a:spAutoFit/>
          </a:bodyPr>
          <a:lstStyle/>
          <a:p>
            <a:pPr>
              <a:lnSpc>
                <a:spcPct val="80000"/>
              </a:lnSpc>
            </a:pPr>
            <a:r>
              <a:rPr lang="ru-RU" b="1" i="1" u="sng" dirty="0" smtClean="0"/>
              <a:t>Точка 7</a:t>
            </a:r>
            <a:r>
              <a:rPr lang="ru-RU" dirty="0" smtClean="0"/>
              <a:t> - связана со слизистой оболочкой решетчатых образований полости носа и лобных пазух, а также с лобными отделами головного мозга. Массаж этой точки улучшает кровообращение слизистой оболочки верхних отделов полости носа, а также области глазного яблока и лобных отделов головного мозга. Улучшается зрение, стимулируется умственное развитие.</a:t>
            </a:r>
          </a:p>
          <a:p>
            <a:pPr>
              <a:lnSpc>
                <a:spcPct val="80000"/>
              </a:lnSpc>
            </a:pPr>
            <a:r>
              <a:rPr lang="ru-RU" b="1" i="1" u="sng" dirty="0" smtClean="0"/>
              <a:t>Точка 8</a:t>
            </a:r>
            <a:r>
              <a:rPr lang="ru-RU" dirty="0" smtClean="0"/>
              <a:t> - массаж этой точки, расположенной в районе ушных козелков, положительно воздействует на орган слуха и вестибулярный аппарат.  </a:t>
            </a:r>
          </a:p>
          <a:p>
            <a:pPr>
              <a:lnSpc>
                <a:spcPct val="80000"/>
              </a:lnSpc>
            </a:pPr>
            <a:r>
              <a:rPr lang="ru-RU" b="1" i="1" u="sng" dirty="0" smtClean="0"/>
              <a:t>Точка 9</a:t>
            </a:r>
            <a:r>
              <a:rPr lang="ru-RU" dirty="0" smtClean="0"/>
              <a:t> - массаж этой зоны на кистях рук  нормализует многие функции организма, т.к. руки человека через шейные отделы спинного мозга и определенные области коры больших полушарий связаны со всеми вышеперечисленными точками.</a:t>
            </a:r>
            <a:endParaRPr lang="ru-RU" dirty="0"/>
          </a:p>
        </p:txBody>
      </p:sp>
      <p:pic>
        <p:nvPicPr>
          <p:cNvPr id="2050" name="Picture 2" descr="C:\Users\Пользователь\Desktop\img11.jpg"/>
          <p:cNvPicPr>
            <a:picLocks noChangeAspect="1" noChangeArrowheads="1"/>
          </p:cNvPicPr>
          <p:nvPr/>
        </p:nvPicPr>
        <p:blipFill>
          <a:blip r:embed="rId3"/>
          <a:srcRect/>
          <a:stretch>
            <a:fillRect/>
          </a:stretch>
        </p:blipFill>
        <p:spPr bwMode="auto">
          <a:xfrm>
            <a:off x="785786" y="2786058"/>
            <a:ext cx="7310462" cy="3500440"/>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500306"/>
            <a:ext cx="2714644" cy="2456057"/>
          </a:xfrm>
          <a:prstGeom prst="rect">
            <a:avLst/>
          </a:prstGeom>
        </p:spPr>
        <p:txBody>
          <a:bodyPr wrap="square">
            <a:spAutoFit/>
          </a:bodyPr>
          <a:lstStyle/>
          <a:p>
            <a:pPr>
              <a:lnSpc>
                <a:spcPct val="80000"/>
              </a:lnSpc>
              <a:buFontTx/>
              <a:buNone/>
            </a:pPr>
            <a:r>
              <a:rPr lang="ru-RU" sz="2400" b="1" dirty="0" smtClean="0">
                <a:latin typeface="Times New Roman" pitchFamily="18" charset="0"/>
                <a:cs typeface="Times New Roman" pitchFamily="18" charset="0"/>
              </a:rPr>
              <a:t>Вышел зайчик </a:t>
            </a:r>
          </a:p>
          <a:p>
            <a:pPr>
              <a:lnSpc>
                <a:spcPct val="80000"/>
              </a:lnSpc>
              <a:buFontTx/>
              <a:buNone/>
            </a:pPr>
            <a:r>
              <a:rPr lang="ru-RU" sz="2400" b="1" dirty="0" smtClean="0">
                <a:latin typeface="Times New Roman" pitchFamily="18" charset="0"/>
                <a:cs typeface="Times New Roman" pitchFamily="18" charset="0"/>
              </a:rPr>
              <a:t>на лужок,</a:t>
            </a:r>
          </a:p>
          <a:p>
            <a:pPr>
              <a:lnSpc>
                <a:spcPct val="80000"/>
              </a:lnSpc>
              <a:buFontTx/>
              <a:buNone/>
            </a:pPr>
            <a:r>
              <a:rPr lang="ru-RU" sz="2400" b="1" dirty="0" smtClean="0">
                <a:latin typeface="Times New Roman" pitchFamily="18" charset="0"/>
                <a:cs typeface="Times New Roman" pitchFamily="18" charset="0"/>
              </a:rPr>
              <a:t>На зеленый бережок.</a:t>
            </a:r>
          </a:p>
          <a:p>
            <a:pPr>
              <a:lnSpc>
                <a:spcPct val="80000"/>
              </a:lnSpc>
              <a:buFontTx/>
              <a:buNone/>
            </a:pPr>
            <a:r>
              <a:rPr lang="ru-RU" sz="2400" b="1" dirty="0" smtClean="0">
                <a:latin typeface="Times New Roman" pitchFamily="18" charset="0"/>
                <a:cs typeface="Times New Roman" pitchFamily="18" charset="0"/>
              </a:rPr>
              <a:t>Потирает зайка нос,</a:t>
            </a:r>
          </a:p>
          <a:p>
            <a:pPr>
              <a:lnSpc>
                <a:spcPct val="80000"/>
              </a:lnSpc>
              <a:buFontTx/>
              <a:buNone/>
            </a:pPr>
            <a:r>
              <a:rPr lang="ru-RU" sz="2400" b="1" dirty="0" smtClean="0">
                <a:latin typeface="Times New Roman" pitchFamily="18" charset="0"/>
                <a:cs typeface="Times New Roman" pitchFamily="18" charset="0"/>
              </a:rPr>
              <a:t>Чтобы носик </a:t>
            </a:r>
          </a:p>
          <a:p>
            <a:pPr>
              <a:lnSpc>
                <a:spcPct val="80000"/>
              </a:lnSpc>
              <a:buFontTx/>
              <a:buNone/>
            </a:pPr>
            <a:r>
              <a:rPr lang="ru-RU" sz="2400" b="1" dirty="0" smtClean="0">
                <a:latin typeface="Times New Roman" pitchFamily="18" charset="0"/>
                <a:cs typeface="Times New Roman" pitchFamily="18" charset="0"/>
              </a:rPr>
              <a:t>не замерз.</a:t>
            </a:r>
            <a:endParaRPr lang="ru-RU"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105835"/>
            <a:ext cx="2857520" cy="1015663"/>
          </a:xfrm>
          <a:prstGeom prst="rect">
            <a:avLst/>
          </a:prstGeom>
        </p:spPr>
        <p:txBody>
          <a:bodyPr wrap="square">
            <a:spAutoFit/>
          </a:bodyPr>
          <a:lstStyle/>
          <a:p>
            <a:pPr>
              <a:buFontTx/>
              <a:buNone/>
            </a:pPr>
            <a:r>
              <a:rPr lang="ru-RU" sz="2000" b="1" dirty="0" smtClean="0">
                <a:latin typeface="Times New Roman" pitchFamily="18" charset="0"/>
                <a:cs typeface="Times New Roman" pitchFamily="18" charset="0"/>
              </a:rPr>
              <a:t>Серый зайчик вместе с нами</a:t>
            </a:r>
          </a:p>
          <a:p>
            <a:pPr>
              <a:buFontTx/>
              <a:buNone/>
            </a:pPr>
            <a:r>
              <a:rPr lang="ru-RU" sz="2000" b="1" dirty="0" smtClean="0">
                <a:latin typeface="Times New Roman" pitchFamily="18" charset="0"/>
                <a:cs typeface="Times New Roman" pitchFamily="18" charset="0"/>
              </a:rPr>
              <a:t>Потирает над бровями.</a:t>
            </a:r>
            <a:endParaRPr lang="ru-RU" sz="20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967335"/>
            <a:ext cx="2286016" cy="1600438"/>
          </a:xfrm>
          <a:prstGeom prst="rect">
            <a:avLst/>
          </a:prstGeom>
        </p:spPr>
        <p:txBody>
          <a:bodyPr wrap="square">
            <a:spAutoFit/>
          </a:bodyPr>
          <a:lstStyle/>
          <a:p>
            <a:pPr>
              <a:buFontTx/>
              <a:buNone/>
            </a:pPr>
            <a:r>
              <a:rPr lang="ru-RU" sz="2000" b="1" dirty="0" smtClean="0">
                <a:latin typeface="Times New Roman" pitchFamily="18" charset="0"/>
                <a:cs typeface="Times New Roman" pitchFamily="18" charset="0"/>
              </a:rPr>
              <a:t>Говорила зайке мать:</a:t>
            </a:r>
          </a:p>
          <a:p>
            <a:pPr>
              <a:buFontTx/>
              <a:buNone/>
            </a:pPr>
            <a:r>
              <a:rPr lang="ru-RU" sz="2000" b="1" dirty="0" smtClean="0">
                <a:latin typeface="Times New Roman" pitchFamily="18" charset="0"/>
                <a:cs typeface="Times New Roman" pitchFamily="18" charset="0"/>
              </a:rPr>
              <a:t>“Надо ушки потирать”.</a:t>
            </a:r>
          </a:p>
          <a:p>
            <a:endParaRPr lang="ru-RU"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r>
              <a:rPr lang="ru-RU" b="1" dirty="0" smtClean="0"/>
              <a:t>Рекомендуемая литература</a:t>
            </a:r>
          </a:p>
        </p:txBody>
      </p:sp>
      <p:sp>
        <p:nvSpPr>
          <p:cNvPr id="30722" name="Содержимое 2"/>
          <p:cNvSpPr>
            <a:spLocks noGrp="1"/>
          </p:cNvSpPr>
          <p:nvPr>
            <p:ph idx="1"/>
          </p:nvPr>
        </p:nvSpPr>
        <p:spPr/>
        <p:txBody>
          <a:bodyPr/>
          <a:lstStyle/>
          <a:p>
            <a:pPr eaLnBrk="1" hangingPunct="1">
              <a:buFont typeface="Arial" charset="0"/>
              <a:buNone/>
            </a:pPr>
            <a:endParaRPr lang="ru-RU" dirty="0" smtClean="0"/>
          </a:p>
          <a:p>
            <a:pPr eaLnBrk="1" hangingPunct="1"/>
            <a:endParaRPr lang="ru-RU" dirty="0" smtClean="0">
              <a:latin typeface="Times New Roman" pitchFamily="18" charset="0"/>
            </a:endParaRPr>
          </a:p>
          <a:p>
            <a:pPr eaLnBrk="1" hangingPunct="1"/>
            <a:endParaRPr lang="ru-RU" dirty="0" smtClean="0"/>
          </a:p>
          <a:p>
            <a:pPr eaLnBrk="1" hangingPunct="1">
              <a:buFont typeface="Arial" charset="0"/>
              <a:buNone/>
            </a:pPr>
            <a:r>
              <a:rPr lang="ru-RU" dirty="0" smtClean="0"/>
              <a:t>    </a:t>
            </a:r>
            <a:endParaRPr lang="ru-RU" b="1" dirty="0" smtClean="0"/>
          </a:p>
        </p:txBody>
      </p:sp>
      <p:pic>
        <p:nvPicPr>
          <p:cNvPr id="3076" name="Picture 4" descr="http://fantasticbook.ru/pict/1007450698.jpg"/>
          <p:cNvPicPr>
            <a:picLocks noChangeAspect="1" noChangeArrowheads="1"/>
          </p:cNvPicPr>
          <p:nvPr/>
        </p:nvPicPr>
        <p:blipFill>
          <a:blip r:embed="rId2"/>
          <a:srcRect/>
          <a:stretch>
            <a:fillRect/>
          </a:stretch>
        </p:blipFill>
        <p:spPr bwMode="auto">
          <a:xfrm>
            <a:off x="142844" y="2000240"/>
            <a:ext cx="1623888" cy="2428892"/>
          </a:xfrm>
          <a:prstGeom prst="rect">
            <a:avLst/>
          </a:prstGeom>
          <a:noFill/>
        </p:spPr>
      </p:pic>
      <p:sp>
        <p:nvSpPr>
          <p:cNvPr id="3078" name="AutoShape 6" descr="http://bikchentaev.ru/photos/lfk-dlya-detey-mladshego-vozrasta-18447-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http://bikchentaev.ru/photos/lfk-dlya-detey-mladshego-vozrasta-18447-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13365633-960d-4353-8cc2-d569340868d9.jpg"/>
          <p:cNvPicPr>
            <a:picLocks noChangeAspect="1"/>
          </p:cNvPicPr>
          <p:nvPr/>
        </p:nvPicPr>
        <p:blipFill>
          <a:blip r:embed="rId3"/>
          <a:stretch>
            <a:fillRect/>
          </a:stretch>
        </p:blipFill>
        <p:spPr>
          <a:xfrm>
            <a:off x="1928794" y="2000240"/>
            <a:ext cx="1630827" cy="2428892"/>
          </a:xfrm>
          <a:prstGeom prst="rect">
            <a:avLst/>
          </a:prstGeom>
        </p:spPr>
      </p:pic>
      <p:pic>
        <p:nvPicPr>
          <p:cNvPr id="11" name="Рисунок 10" descr="363a8ae46dc7cea74fa1f588af57f464f124df01.jpg"/>
          <p:cNvPicPr>
            <a:picLocks noChangeAspect="1"/>
          </p:cNvPicPr>
          <p:nvPr/>
        </p:nvPicPr>
        <p:blipFill>
          <a:blip r:embed="rId4" cstate="print"/>
          <a:stretch>
            <a:fillRect/>
          </a:stretch>
        </p:blipFill>
        <p:spPr>
          <a:xfrm>
            <a:off x="3643306" y="2000240"/>
            <a:ext cx="1631406" cy="2428892"/>
          </a:xfrm>
          <a:prstGeom prst="rect">
            <a:avLst/>
          </a:prstGeom>
        </p:spPr>
      </p:pic>
      <p:pic>
        <p:nvPicPr>
          <p:cNvPr id="12" name="Рисунок 11" descr="massazh-v-detskom-vozraste.jpg"/>
          <p:cNvPicPr>
            <a:picLocks noChangeAspect="1"/>
          </p:cNvPicPr>
          <p:nvPr/>
        </p:nvPicPr>
        <p:blipFill>
          <a:blip r:embed="rId5"/>
          <a:stretch>
            <a:fillRect/>
          </a:stretch>
        </p:blipFill>
        <p:spPr>
          <a:xfrm>
            <a:off x="5286380" y="2071678"/>
            <a:ext cx="1657344" cy="2360460"/>
          </a:xfrm>
          <a:prstGeom prst="rect">
            <a:avLst/>
          </a:prstGeom>
        </p:spPr>
      </p:pic>
      <p:pic>
        <p:nvPicPr>
          <p:cNvPr id="3083" name="Picture 11" descr="http://health-fitnes.ru/cimg/2016/102410/0038149"/>
          <p:cNvPicPr>
            <a:picLocks noChangeAspect="1" noChangeArrowheads="1"/>
          </p:cNvPicPr>
          <p:nvPr/>
        </p:nvPicPr>
        <p:blipFill>
          <a:blip r:embed="rId6"/>
          <a:srcRect/>
          <a:stretch>
            <a:fillRect/>
          </a:stretch>
        </p:blipFill>
        <p:spPr bwMode="auto">
          <a:xfrm>
            <a:off x="7000892" y="2071678"/>
            <a:ext cx="1905000" cy="2943225"/>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post-40370-1213795552"/>
          <p:cNvPicPr>
            <a:picLocks noChangeAspect="1" noChangeArrowheads="1"/>
          </p:cNvPicPr>
          <p:nvPr/>
        </p:nvPicPr>
        <p:blipFill>
          <a:blip r:embed="rId2"/>
          <a:srcRect/>
          <a:stretch>
            <a:fillRect/>
          </a:stretch>
        </p:blipFill>
        <p:spPr bwMode="auto">
          <a:xfrm>
            <a:off x="4572000" y="0"/>
            <a:ext cx="4572000" cy="6858000"/>
          </a:xfrm>
          <a:prstGeom prst="rect">
            <a:avLst/>
          </a:prstGeom>
          <a:noFill/>
        </p:spPr>
      </p:pic>
      <p:sp>
        <p:nvSpPr>
          <p:cNvPr id="40966" name="WordArt 6"/>
          <p:cNvSpPr>
            <a:spLocks noChangeArrowheads="1" noChangeShapeType="1" noTextEdit="1"/>
          </p:cNvSpPr>
          <p:nvPr/>
        </p:nvSpPr>
        <p:spPr bwMode="auto">
          <a:xfrm>
            <a:off x="250825" y="3860800"/>
            <a:ext cx="6842125" cy="1333500"/>
          </a:xfrm>
          <a:prstGeom prst="rect">
            <a:avLst/>
          </a:prstGeom>
        </p:spPr>
        <p:txBody>
          <a:bodyPr wrap="none" fromWordArt="1">
            <a:prstTxWarp prst="textDoubleWave1">
              <a:avLst>
                <a:gd name="adj1" fmla="val 6500"/>
                <a:gd name="adj2" fmla="val 0"/>
              </a:avLst>
            </a:prstTxWarp>
          </a:bodyPr>
          <a:lstStyle/>
          <a:p>
            <a:pPr algn="ctr"/>
            <a:r>
              <a:rPr lang="ru-RU" sz="3600" i="1" kern="10" spc="-360">
                <a:ln w="12700">
                  <a:solidFill>
                    <a:srgbClr val="000099"/>
                  </a:solidFill>
                  <a:round/>
                  <a:headEnd/>
                  <a:tailEnd/>
                </a:ln>
                <a:solidFill>
                  <a:srgbClr val="33CCFF"/>
                </a:solidFill>
                <a:effectLst>
                  <a:outerShdw dist="125724" dir="18900000" algn="ctr" rotWithShape="0">
                    <a:srgbClr val="000099"/>
                  </a:outerShdw>
                </a:effectLst>
                <a:latin typeface="Impact"/>
              </a:rPr>
              <a:t>Спасибо за внимание! </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smtClean="0"/>
          </a:p>
        </p:txBody>
      </p:sp>
      <p:sp>
        <p:nvSpPr>
          <p:cNvPr id="16386" name="Содержимое 2"/>
          <p:cNvSpPr>
            <a:spLocks noGrp="1"/>
          </p:cNvSpPr>
          <p:nvPr>
            <p:ph idx="1"/>
          </p:nvPr>
        </p:nvSpPr>
        <p:spPr/>
        <p:txBody>
          <a:bodyPr/>
          <a:lstStyle/>
          <a:p>
            <a:pPr eaLnBrk="1" hangingPunct="1"/>
            <a:endParaRPr lang="ru-RU" sz="2800" b="1" dirty="0" smtClean="0"/>
          </a:p>
          <a:p>
            <a:pPr eaLnBrk="1" hangingPunct="1">
              <a:lnSpc>
                <a:spcPct val="150000"/>
              </a:lnSpc>
              <a:buNone/>
            </a:pPr>
            <a:r>
              <a:rPr lang="ru-RU" sz="2000" dirty="0" smtClean="0">
                <a:latin typeface="Times New Roman" pitchFamily="18" charset="0"/>
                <a:cs typeface="Times New Roman" pitchFamily="18" charset="0"/>
              </a:rPr>
              <a:t>Использование игрового </a:t>
            </a:r>
            <a:r>
              <a:rPr lang="ru-RU" sz="2000" dirty="0" err="1" smtClean="0">
                <a:latin typeface="Times New Roman" pitchFamily="18" charset="0"/>
                <a:cs typeface="Times New Roman" pitchFamily="18" charset="0"/>
              </a:rPr>
              <a:t>самомассажа</a:t>
            </a:r>
            <a:r>
              <a:rPr lang="ru-RU" sz="2000" dirty="0" smtClean="0">
                <a:latin typeface="Times New Roman" pitchFamily="18" charset="0"/>
                <a:cs typeface="Times New Roman" pitchFamily="18" charset="0"/>
              </a:rPr>
              <a:t> положительно влияет на уровень развития двигательных навыков и физических качеств детей дошкольного возраста.</a:t>
            </a:r>
          </a:p>
          <a:p>
            <a:pPr eaLnBrk="1" hangingPunct="1">
              <a:lnSpc>
                <a:spcPct val="150000"/>
              </a:lnSpc>
            </a:pPr>
            <a:endParaRPr lang="ru-RU" sz="2000" b="1" dirty="0" smtClean="0">
              <a:latin typeface="Times New Roman" pitchFamily="18" charset="0"/>
              <a:cs typeface="Times New Roman" pitchFamily="18" charset="0"/>
            </a:endParaRPr>
          </a:p>
          <a:p>
            <a:pPr eaLnBrk="1" hangingPunct="1">
              <a:lnSpc>
                <a:spcPct val="150000"/>
              </a:lnSpc>
              <a:buNone/>
            </a:pPr>
            <a:r>
              <a:rPr lang="ru-RU" sz="2000" b="1" dirty="0" smtClean="0">
                <a:latin typeface="Times New Roman" pitchFamily="18" charset="0"/>
                <a:cs typeface="Times New Roman" pitchFamily="18" charset="0"/>
              </a:rPr>
              <a:t>Ц е л </a:t>
            </a:r>
            <a:r>
              <a:rPr lang="ru-RU" sz="2000" b="1" dirty="0" err="1" smtClean="0">
                <a:latin typeface="Times New Roman" pitchFamily="18" charset="0"/>
                <a:cs typeface="Times New Roman" pitchFamily="18" charset="0"/>
              </a:rPr>
              <a:t>ь</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Укреплять  и сохранять здоровье детей дошкольного возраста посредством организации игрового и точечного </a:t>
            </a:r>
            <a:r>
              <a:rPr lang="ru-RU" sz="2000" dirty="0" err="1" smtClean="0">
                <a:latin typeface="Times New Roman" pitchFamily="18" charset="0"/>
                <a:cs typeface="Times New Roman" pitchFamily="18" charset="0"/>
              </a:rPr>
              <a:t>самомассажа</a:t>
            </a:r>
            <a:r>
              <a:rPr lang="ru-RU" sz="2000" dirty="0" smtClean="0">
                <a:latin typeface="Times New Roman" pitchFamily="18" charset="0"/>
                <a:cs typeface="Times New Roman" pitchFamily="18" charset="0"/>
              </a:rPr>
              <a:t>.</a:t>
            </a:r>
          </a:p>
          <a:p>
            <a:pPr eaLnBrk="1" hangingPunct="1">
              <a:buFont typeface="Arial" charset="0"/>
              <a:buNone/>
            </a:pPr>
            <a:r>
              <a:rPr lang="ru-RU" sz="2800" dirty="0" smtClean="0"/>
              <a:t/>
            </a:r>
            <a:br>
              <a:rPr lang="ru-RU" sz="2800" dirty="0" smtClean="0"/>
            </a:br>
            <a:endParaRPr lang="ru-RU" sz="2800" dirty="0" smtClean="0"/>
          </a:p>
          <a:p>
            <a:pPr eaLnBrk="1" hangingPunct="1"/>
            <a:endParaRPr lang="ru-RU" sz="2800" dirty="0" smtClean="0"/>
          </a:p>
          <a:p>
            <a:pPr eaLnBrk="1" hangingPunct="1"/>
            <a:endParaRPr lang="ru-RU" sz="2800" dirty="0" smtClean="0"/>
          </a:p>
          <a:p>
            <a:pPr eaLnBrk="1" hangingPunct="1"/>
            <a:endParaRPr lang="ru-RU" sz="2800" dirty="0" smtClean="0"/>
          </a:p>
          <a:p>
            <a:pPr eaLnBrk="1" hangingPunct="1"/>
            <a:r>
              <a:rPr lang="ru-RU" dirty="0" smtClean="0"/>
              <a:t/>
            </a:r>
            <a:br>
              <a:rPr lang="ru-RU" dirty="0" smtClean="0"/>
            </a:br>
            <a:r>
              <a:rPr lang="ru-RU" dirty="0" smtClean="0"/>
              <a:t/>
            </a:r>
            <a:br>
              <a:rPr lang="ru-RU" dirty="0" smtClean="0"/>
            </a:br>
            <a:endParaRPr lang="ru-RU" dirty="0" smtClean="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r>
              <a:rPr lang="ru-RU" b="1" dirty="0" smtClean="0"/>
              <a:t>Значимость </a:t>
            </a:r>
            <a:r>
              <a:rPr lang="ru-RU" b="1" dirty="0" err="1" smtClean="0"/>
              <a:t>самомассажа</a:t>
            </a:r>
            <a:endParaRPr lang="ru-RU" b="1" dirty="0" smtClean="0"/>
          </a:p>
        </p:txBody>
      </p:sp>
      <p:sp>
        <p:nvSpPr>
          <p:cNvPr id="17410" name="Содержимое 2"/>
          <p:cNvSpPr>
            <a:spLocks noGrp="1"/>
          </p:cNvSpPr>
          <p:nvPr>
            <p:ph idx="1"/>
          </p:nvPr>
        </p:nvSpPr>
        <p:spPr/>
        <p:txBody>
          <a:bodyPr/>
          <a:lstStyle/>
          <a:p>
            <a:pPr>
              <a:lnSpc>
                <a:spcPct val="90000"/>
              </a:lnSpc>
            </a:pPr>
            <a:endParaRPr lang="en-US" sz="2800" dirty="0" smtClean="0"/>
          </a:p>
          <a:p>
            <a:pPr>
              <a:lnSpc>
                <a:spcPct val="150000"/>
              </a:lnSpc>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Самомассаж</a:t>
            </a:r>
            <a:r>
              <a:rPr lang="ru-RU" sz="2000" dirty="0" smtClean="0">
                <a:latin typeface="Times New Roman" pitchFamily="18" charset="0"/>
                <a:cs typeface="Times New Roman" pitchFamily="18" charset="0"/>
              </a:rPr>
              <a:t> кистей рук оказывает тонизирующее действие на        центральную нервную систему, улучшает функции рецепторов проводящих путей, активизирует биологически активные точки.</a:t>
            </a:r>
          </a:p>
          <a:p>
            <a:pPr>
              <a:lnSpc>
                <a:spcPct val="150000"/>
              </a:lnSpc>
            </a:pPr>
            <a:r>
              <a:rPr lang="ru-RU" sz="2000" dirty="0" err="1" smtClean="0">
                <a:latin typeface="Times New Roman" pitchFamily="18" charset="0"/>
                <a:cs typeface="Times New Roman" pitchFamily="18" charset="0"/>
              </a:rPr>
              <a:t>Самомассаж</a:t>
            </a:r>
            <a:r>
              <a:rPr lang="ru-RU" sz="2000" dirty="0" smtClean="0">
                <a:latin typeface="Times New Roman" pitchFamily="18" charset="0"/>
                <a:cs typeface="Times New Roman" pitchFamily="18" charset="0"/>
              </a:rPr>
              <a:t> кистей рук является  средством повышения иммунитета, поскольку на ладонях расположены нервные окончания. Если их деятельность активизируется, улучшается функциональное состояние внутренних органов.</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Показания к применению</a:t>
            </a:r>
            <a:endParaRPr lang="ru-RU" dirty="0"/>
          </a:p>
        </p:txBody>
      </p:sp>
      <p:sp>
        <p:nvSpPr>
          <p:cNvPr id="3" name="Содержимое 2"/>
          <p:cNvSpPr>
            <a:spLocks noGrp="1"/>
          </p:cNvSpPr>
          <p:nvPr>
            <p:ph idx="1"/>
          </p:nvPr>
        </p:nvSpPr>
        <p:spPr/>
        <p:txBody>
          <a:bodyPr/>
          <a:lstStyle/>
          <a:p>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В первую очередь массаж нужен здоровым людям для поддержания хорошего самочувствия и профилактики различных заболеваний. Рекомендован при следующих отклонениях: </a:t>
            </a:r>
          </a:p>
          <a:p>
            <a:r>
              <a:rPr lang="ru-RU" sz="2000" dirty="0" smtClean="0">
                <a:latin typeface="Times New Roman" pitchFamily="18" charset="0"/>
                <a:cs typeface="Times New Roman" pitchFamily="18" charset="0"/>
              </a:rPr>
              <a:t>1.плохой сон</a:t>
            </a:r>
          </a:p>
          <a:p>
            <a:r>
              <a:rPr lang="ru-RU" sz="2000" dirty="0" smtClean="0">
                <a:latin typeface="Times New Roman" pitchFamily="18" charset="0"/>
                <a:cs typeface="Times New Roman" pitchFamily="18" charset="0"/>
              </a:rPr>
              <a:t> 2.насморк </a:t>
            </a:r>
          </a:p>
          <a:p>
            <a:r>
              <a:rPr lang="ru-RU" sz="2000" dirty="0" smtClean="0">
                <a:latin typeface="Times New Roman" pitchFamily="18" charset="0"/>
                <a:cs typeface="Times New Roman" pitchFamily="18" charset="0"/>
              </a:rPr>
              <a:t>3.прорезание зубов. </a:t>
            </a:r>
          </a:p>
          <a:p>
            <a:r>
              <a:rPr lang="ru-RU" sz="2000" dirty="0" smtClean="0">
                <a:latin typeface="Times New Roman" pitchFamily="18" charset="0"/>
                <a:cs typeface="Times New Roman" pitchFamily="18" charset="0"/>
              </a:rPr>
              <a:t>4.профилактика сколиоза , формирование правильной осанки. 5.отставание в развитии опорно-двигательного аппарата.</a:t>
            </a:r>
          </a:p>
          <a:p>
            <a:r>
              <a:rPr lang="ru-RU" sz="2000" dirty="0" smtClean="0">
                <a:latin typeface="Times New Roman" pitchFamily="18" charset="0"/>
                <a:cs typeface="Times New Roman" pitchFamily="18" charset="0"/>
              </a:rPr>
              <a:t> 6.частые головные боли. </a:t>
            </a:r>
          </a:p>
          <a:p>
            <a:r>
              <a:rPr lang="ru-RU" sz="2000" dirty="0" smtClean="0">
                <a:latin typeface="Times New Roman" pitchFamily="18" charset="0"/>
                <a:cs typeface="Times New Roman" pitchFamily="18" charset="0"/>
              </a:rPr>
              <a:t>7.нарушение обмена веществ</a:t>
            </a:r>
          </a:p>
          <a:p>
            <a:r>
              <a:rPr lang="ru-RU" sz="2000" dirty="0" smtClean="0">
                <a:latin typeface="Times New Roman" pitchFamily="18" charset="0"/>
                <a:cs typeface="Times New Roman" pitchFamily="18" charset="0"/>
              </a:rPr>
              <a:t> 8.заболевания глаз. </a:t>
            </a:r>
          </a:p>
          <a:p>
            <a:r>
              <a:rPr lang="ru-RU" sz="2000" dirty="0" smtClean="0">
                <a:latin typeface="Times New Roman" pitchFamily="18" charset="0"/>
                <a:cs typeface="Times New Roman" pitchFamily="18" charset="0"/>
              </a:rPr>
              <a:t>9растройства желудка </a:t>
            </a:r>
          </a:p>
          <a:p>
            <a:r>
              <a:rPr lang="ru-RU" sz="2000" dirty="0" smtClean="0">
                <a:latin typeface="Times New Roman" pitchFamily="18" charset="0"/>
                <a:cs typeface="Times New Roman" pitchFamily="18" charset="0"/>
              </a:rPr>
              <a:t>10.неврозы.</a:t>
            </a:r>
            <a:endParaRPr lang="ru-RU" sz="20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Противопоказания к применению</a:t>
            </a:r>
            <a:endParaRPr lang="ru-RU" dirty="0"/>
          </a:p>
        </p:txBody>
      </p:sp>
      <p:sp>
        <p:nvSpPr>
          <p:cNvPr id="3" name="Содержимое 2"/>
          <p:cNvSpPr>
            <a:spLocks noGrp="1"/>
          </p:cNvSpPr>
          <p:nvPr>
            <p:ph idx="1"/>
          </p:nvPr>
        </p:nvSpPr>
        <p:spPr>
          <a:xfrm>
            <a:off x="428596" y="1285860"/>
            <a:ext cx="8229600" cy="4525963"/>
          </a:xfrm>
        </p:spPr>
        <p:txBody>
          <a:bodyPr/>
          <a:lstStyle/>
          <a:p>
            <a:pPr>
              <a:buNone/>
            </a:pP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аппендицит </a:t>
            </a:r>
          </a:p>
          <a:p>
            <a:r>
              <a:rPr lang="ru-RU" sz="2000" dirty="0" smtClean="0">
                <a:latin typeface="Times New Roman" pitchFamily="18" charset="0"/>
                <a:cs typeface="Times New Roman" pitchFamily="18" charset="0"/>
              </a:rPr>
              <a:t>пороки сердца </a:t>
            </a:r>
          </a:p>
          <a:p>
            <a:r>
              <a:rPr lang="ru-RU" sz="2000" dirty="0" smtClean="0">
                <a:latin typeface="Times New Roman" pitchFamily="18" charset="0"/>
                <a:cs typeface="Times New Roman" pitchFamily="18" charset="0"/>
              </a:rPr>
              <a:t>заболевания почек </a:t>
            </a:r>
          </a:p>
          <a:p>
            <a:r>
              <a:rPr lang="ru-RU" sz="2000" dirty="0" smtClean="0">
                <a:latin typeface="Times New Roman" pitchFamily="18" charset="0"/>
                <a:cs typeface="Times New Roman" pitchFamily="18" charset="0"/>
              </a:rPr>
              <a:t>повышенное давление</a:t>
            </a:r>
          </a:p>
          <a:p>
            <a:r>
              <a:rPr lang="ru-RU" sz="2000" dirty="0" smtClean="0">
                <a:latin typeface="Times New Roman" pitchFamily="18" charset="0"/>
                <a:cs typeface="Times New Roman" pitchFamily="18" charset="0"/>
              </a:rPr>
              <a:t>опухоли </a:t>
            </a:r>
          </a:p>
          <a:p>
            <a:r>
              <a:rPr lang="ru-RU" sz="2000" dirty="0" smtClean="0">
                <a:latin typeface="Times New Roman" pitchFamily="18" charset="0"/>
                <a:cs typeface="Times New Roman" pitchFamily="18" charset="0"/>
              </a:rPr>
              <a:t>болезни крови </a:t>
            </a:r>
          </a:p>
          <a:p>
            <a:r>
              <a:rPr lang="ru-RU" sz="2000" dirty="0" smtClean="0">
                <a:latin typeface="Times New Roman" pitchFamily="18" charset="0"/>
                <a:cs typeface="Times New Roman" pitchFamily="18" charset="0"/>
              </a:rPr>
              <a:t>острые </a:t>
            </a:r>
            <a:r>
              <a:rPr lang="ru-RU" sz="2000" dirty="0" err="1" smtClean="0">
                <a:latin typeface="Times New Roman" pitchFamily="18" charset="0"/>
                <a:cs typeface="Times New Roman" pitchFamily="18" charset="0"/>
              </a:rPr>
              <a:t>инф</a:t>
            </a:r>
            <a:r>
              <a:rPr lang="ru-RU" sz="2000" dirty="0" smtClean="0">
                <a:latin typeface="Times New Roman" pitchFamily="18" charset="0"/>
                <a:cs typeface="Times New Roman" pitchFamily="18" charset="0"/>
              </a:rPr>
              <a:t> . заболевания </a:t>
            </a:r>
          </a:p>
          <a:p>
            <a:r>
              <a:rPr lang="ru-RU" sz="2000" dirty="0" smtClean="0">
                <a:latin typeface="Times New Roman" pitchFamily="18" charset="0"/>
                <a:cs typeface="Times New Roman" pitchFamily="18" charset="0"/>
              </a:rPr>
              <a:t>тромбозы </a:t>
            </a:r>
          </a:p>
          <a:p>
            <a:r>
              <a:rPr lang="ru-RU" sz="2000" dirty="0" smtClean="0">
                <a:latin typeface="Times New Roman" pitchFamily="18" charset="0"/>
                <a:cs typeface="Times New Roman" pitchFamily="18" charset="0"/>
              </a:rPr>
              <a:t>резкое истощение </a:t>
            </a:r>
          </a:p>
          <a:p>
            <a:r>
              <a:rPr lang="ru-RU" sz="2000" dirty="0" smtClean="0">
                <a:latin typeface="Times New Roman" pitchFamily="18" charset="0"/>
                <a:cs typeface="Times New Roman" pitchFamily="18" charset="0"/>
              </a:rPr>
              <a:t>-физическое перенапряжение –</a:t>
            </a:r>
          </a:p>
          <a:p>
            <a:r>
              <a:rPr lang="ru-RU" sz="2000" dirty="0" smtClean="0">
                <a:latin typeface="Times New Roman" pitchFamily="18" charset="0"/>
                <a:cs typeface="Times New Roman" pitchFamily="18" charset="0"/>
              </a:rPr>
              <a:t>гнойные поражения кожи ,родинки , бородавки. ,воспалительные процессы в опорно-двигательном аппарате.</a:t>
            </a:r>
            <a:endParaRPr lang="ru-RU" sz="20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914400" y="214290"/>
            <a:ext cx="8229600" cy="1500188"/>
          </a:xfrm>
        </p:spPr>
        <p:txBody>
          <a:bodyPr/>
          <a:lstStyle/>
          <a:p>
            <a:pPr eaLnBrk="1" hangingPunct="1"/>
            <a:r>
              <a:rPr lang="ru-RU" b="1" dirty="0" smtClean="0">
                <a:latin typeface="Times New Roman" pitchFamily="18" charset="0"/>
                <a:cs typeface="Times New Roman" pitchFamily="18" charset="0"/>
              </a:rPr>
              <a:t>Разновидности </a:t>
            </a:r>
            <a:r>
              <a:rPr lang="ru-RU" b="1" dirty="0" err="1" smtClean="0">
                <a:latin typeface="Times New Roman" pitchFamily="18" charset="0"/>
                <a:cs typeface="Times New Roman" pitchFamily="18" charset="0"/>
              </a:rPr>
              <a:t>самомассажа</a:t>
            </a:r>
            <a:endParaRPr lang="ru-RU" b="1" dirty="0" smtClean="0">
              <a:latin typeface="Times New Roman" pitchFamily="18" charset="0"/>
              <a:cs typeface="Times New Roman" pitchFamily="18" charset="0"/>
            </a:endParaRPr>
          </a:p>
        </p:txBody>
      </p:sp>
      <p:sp>
        <p:nvSpPr>
          <p:cNvPr id="18434" name="Содержимое 2"/>
          <p:cNvSpPr>
            <a:spLocks noGrp="1"/>
          </p:cNvSpPr>
          <p:nvPr>
            <p:ph idx="1"/>
          </p:nvPr>
        </p:nvSpPr>
        <p:spPr>
          <a:xfrm>
            <a:off x="500034" y="1928802"/>
            <a:ext cx="8229600" cy="2857500"/>
          </a:xfrm>
        </p:spPr>
        <p:txBody>
          <a:bodyPr/>
          <a:lstStyle/>
          <a:p>
            <a:pPr eaLnBrk="1" hangingPunct="1"/>
            <a:r>
              <a:rPr lang="ru-RU" sz="2000" dirty="0" smtClean="0">
                <a:latin typeface="Times New Roman" pitchFamily="18" charset="0"/>
                <a:cs typeface="Times New Roman" pitchFamily="18" charset="0"/>
              </a:rPr>
              <a:t>Игровой  </a:t>
            </a:r>
            <a:r>
              <a:rPr lang="ru-RU" sz="2000" dirty="0" err="1" smtClean="0">
                <a:latin typeface="Times New Roman" pitchFamily="18" charset="0"/>
                <a:cs typeface="Times New Roman" pitchFamily="18" charset="0"/>
              </a:rPr>
              <a:t>самомассаж</a:t>
            </a:r>
            <a:r>
              <a:rPr lang="ru-RU" sz="2000" dirty="0" smtClean="0">
                <a:latin typeface="Times New Roman" pitchFamily="18" charset="0"/>
                <a:cs typeface="Times New Roman" pitchFamily="18" charset="0"/>
              </a:rPr>
              <a:t> (ручной)</a:t>
            </a:r>
          </a:p>
          <a:p>
            <a:pPr eaLnBrk="1" hangingPunct="1"/>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Самомассаж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Су-джок</a:t>
            </a:r>
            <a:r>
              <a:rPr lang="ru-RU" sz="2000" dirty="0" smtClean="0">
                <a:latin typeface="Times New Roman" pitchFamily="18" charset="0"/>
                <a:cs typeface="Times New Roman" pitchFamily="18" charset="0"/>
              </a:rPr>
              <a:t>(</a:t>
            </a:r>
            <a:r>
              <a:rPr lang="ru-RU" sz="2000" dirty="0" smtClean="0"/>
              <a:t>воздействие на определенные </a:t>
            </a:r>
            <a:r>
              <a:rPr lang="ru-RU" sz="2000" dirty="0" err="1" smtClean="0"/>
              <a:t>билогически-активные</a:t>
            </a:r>
            <a:r>
              <a:rPr lang="ru-RU" sz="2000" dirty="0" smtClean="0"/>
              <a:t> точки кистей и стопы. В переводе с корейского </a:t>
            </a:r>
            <a:r>
              <a:rPr lang="ru-RU" sz="2000" b="1" dirty="0" smtClean="0"/>
              <a:t>Су</a:t>
            </a:r>
            <a:r>
              <a:rPr lang="ru-RU" sz="2000" dirty="0" smtClean="0"/>
              <a:t> — кисть, </a:t>
            </a:r>
            <a:r>
              <a:rPr lang="ru-RU" sz="2000" b="1" dirty="0" err="1" smtClean="0"/>
              <a:t>Джок</a:t>
            </a:r>
            <a:r>
              <a:rPr lang="ru-RU" sz="2000" dirty="0" smtClean="0"/>
              <a:t> — стопа.</a:t>
            </a:r>
          </a:p>
          <a:p>
            <a:pPr eaLnBrk="1" hangingPunct="1"/>
            <a:r>
              <a:rPr lang="ru-RU" sz="2000" dirty="0" err="1" smtClean="0">
                <a:latin typeface="Times New Roman" pitchFamily="18" charset="0"/>
                <a:cs typeface="Times New Roman" pitchFamily="18" charset="0"/>
              </a:rPr>
              <a:t>Самомассаж</a:t>
            </a:r>
            <a:r>
              <a:rPr lang="ru-RU" sz="2000" dirty="0" smtClean="0">
                <a:latin typeface="Times New Roman" pitchFamily="18" charset="0"/>
                <a:cs typeface="Times New Roman" pitchFamily="18" charset="0"/>
              </a:rPr>
              <a:t> массажными и </a:t>
            </a:r>
            <a:r>
              <a:rPr lang="ru-RU" sz="2000" dirty="0" err="1" smtClean="0">
                <a:latin typeface="Times New Roman" pitchFamily="18" charset="0"/>
                <a:cs typeface="Times New Roman" pitchFamily="18" charset="0"/>
              </a:rPr>
              <a:t>тенисными</a:t>
            </a:r>
            <a:r>
              <a:rPr lang="ru-RU" sz="2000" dirty="0" smtClean="0">
                <a:latin typeface="Times New Roman" pitchFamily="18" charset="0"/>
                <a:cs typeface="Times New Roman" pitchFamily="18" charset="0"/>
              </a:rPr>
              <a:t> мячами </a:t>
            </a:r>
          </a:p>
          <a:p>
            <a:pPr eaLnBrk="1" hangingPunct="1"/>
            <a:r>
              <a:rPr lang="ru-RU" sz="2000" b="1" dirty="0" smtClean="0">
                <a:latin typeface="Times New Roman" pitchFamily="18" charset="0"/>
                <a:cs typeface="Times New Roman" pitchFamily="18" charset="0"/>
              </a:rPr>
              <a:t>Точечный </a:t>
            </a:r>
            <a:r>
              <a:rPr lang="ru-RU" sz="2000" b="1" dirty="0" err="1" smtClean="0">
                <a:latin typeface="Times New Roman" pitchFamily="18" charset="0"/>
                <a:cs typeface="Times New Roman" pitchFamily="18" charset="0"/>
              </a:rPr>
              <a:t>самомассаж</a:t>
            </a:r>
            <a:endParaRPr lang="ru-RU" sz="2000" b="1"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a:p>
            <a:pPr eaLnBrk="1" hangingPunct="1"/>
            <a:endParaRPr lang="ru-RU" sz="2000" dirty="0" smtClean="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ru-RU" b="1" dirty="0" smtClean="0"/>
              <a:t>Предметы для </a:t>
            </a:r>
            <a:r>
              <a:rPr lang="ru-RU" b="1" dirty="0" err="1" smtClean="0"/>
              <a:t>самомассажа</a:t>
            </a:r>
            <a:endParaRPr lang="ru-RU" b="1" dirty="0" smtClean="0"/>
          </a:p>
        </p:txBody>
      </p:sp>
      <p:sp>
        <p:nvSpPr>
          <p:cNvPr id="32770" name="Rectangle 3"/>
          <p:cNvSpPr>
            <a:spLocks noGrp="1"/>
          </p:cNvSpPr>
          <p:nvPr>
            <p:ph type="body" idx="1"/>
          </p:nvPr>
        </p:nvSpPr>
        <p:spPr/>
        <p:txBody>
          <a:bodyPr anchor="ctr"/>
          <a:lstStyle/>
          <a:p>
            <a:pPr eaLnBrk="1" hangingPunct="1">
              <a:lnSpc>
                <a:spcPct val="90000"/>
              </a:lnSpc>
              <a:buNone/>
              <a:defRPr/>
            </a:pPr>
            <a:r>
              <a:rPr lang="ru-RU" sz="2400" dirty="0" err="1" smtClean="0"/>
              <a:t>Самомассаж</a:t>
            </a:r>
            <a:r>
              <a:rPr lang="ru-RU" sz="2400" dirty="0" smtClean="0"/>
              <a:t> рук можно проводить не только с использованием специальных мячей, но и помощью прищепок, шишек, орехов, палочек, карандашей. Чем точнее ребенок выполняет движения пальцами, чем тоньше, </a:t>
            </a:r>
            <a:r>
              <a:rPr lang="ru-RU" sz="2400" dirty="0" err="1" smtClean="0"/>
              <a:t>дифференцированнее</a:t>
            </a:r>
            <a:r>
              <a:rPr lang="ru-RU" sz="2400" dirty="0" smtClean="0"/>
              <a:t> работа мышц кистей рук, тем быстрее и лучше развивается речь, а, следовательно, и мышление.</a:t>
            </a:r>
          </a:p>
          <a:p>
            <a:pPr eaLnBrk="1" hangingPunct="1">
              <a:lnSpc>
                <a:spcPct val="90000"/>
              </a:lnSpc>
              <a:buFont typeface="Arial" charset="0"/>
              <a:buNone/>
              <a:defRPr/>
            </a:pPr>
            <a:endParaRPr lang="ru-RU" sz="2400" b="1" dirty="0" smtClean="0">
              <a:latin typeface="Times New Roman" pitchFamily="18" charset="0"/>
            </a:endParaRPr>
          </a:p>
        </p:txBody>
      </p:sp>
      <p:pic>
        <p:nvPicPr>
          <p:cNvPr id="4"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48" y="4857760"/>
            <a:ext cx="2195072" cy="1646304"/>
          </a:xfrm>
          <a:prstGeom prst="rect">
            <a:avLst/>
          </a:prstGeom>
        </p:spPr>
      </p:pic>
      <p:pic>
        <p:nvPicPr>
          <p:cNvPr id="6" name="Объект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16" y="4857760"/>
            <a:ext cx="2182443" cy="1636832"/>
          </a:xfrm>
          <a:prstGeom prst="rect">
            <a:avLst/>
          </a:prstGeom>
          <a:effectLst>
            <a:innerShdw blurRad="63500" dist="50800" dir="10800000">
              <a:prstClr val="black">
                <a:alpha val="50000"/>
              </a:prstClr>
            </a:innerShdw>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00063" y="928688"/>
            <a:ext cx="6115050" cy="428625"/>
          </a:xfrm>
        </p:spPr>
        <p:txBody>
          <a:bodyPr/>
          <a:lstStyle/>
          <a:p>
            <a:pPr eaLnBrk="1" hangingPunct="1"/>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smtClean="0">
              <a:latin typeface="Times New Roman" pitchFamily="18" charset="0"/>
              <a:cs typeface="Times New Roman" pitchFamily="18" charset="0"/>
            </a:endParaRPr>
          </a:p>
        </p:txBody>
      </p:sp>
      <p:sp>
        <p:nvSpPr>
          <p:cNvPr id="4099" name="Содержимое 2"/>
          <p:cNvSpPr>
            <a:spLocks noGrp="1"/>
          </p:cNvSpPr>
          <p:nvPr>
            <p:ph idx="1"/>
          </p:nvPr>
        </p:nvSpPr>
        <p:spPr>
          <a:xfrm>
            <a:off x="428596" y="785794"/>
            <a:ext cx="7318398" cy="5311775"/>
          </a:xfrm>
        </p:spPr>
        <p:txBody>
          <a:bodyPr/>
          <a:lstStyle/>
          <a:p>
            <a:pPr marL="514350" indent="-514350" eaLnBrk="1" hangingPunct="1">
              <a:buFont typeface="Arial" charset="0"/>
              <a:buAutoNum type="arabicPeriod"/>
              <a:defRPr/>
            </a:pPr>
            <a:r>
              <a:rPr lang="ru-RU" sz="2400" b="1" dirty="0" smtClean="0">
                <a:latin typeface="Times New Roman" pitchFamily="18" charset="0"/>
                <a:cs typeface="Times New Roman" pitchFamily="18" charset="0"/>
              </a:rPr>
              <a:t>Игровой </a:t>
            </a:r>
            <a:r>
              <a:rPr lang="ru-RU" sz="2400" b="1" dirty="0" err="1" smtClean="0">
                <a:latin typeface="Times New Roman" pitchFamily="18" charset="0"/>
                <a:cs typeface="Times New Roman" pitchFamily="18" charset="0"/>
              </a:rPr>
              <a:t>самомассаж</a:t>
            </a:r>
            <a:endParaRPr lang="ru-RU" sz="2400" b="1" dirty="0" smtClean="0">
              <a:latin typeface="Times New Roman" pitchFamily="18" charset="0"/>
              <a:cs typeface="Times New Roman" pitchFamily="18" charset="0"/>
            </a:endParaRPr>
          </a:p>
          <a:p>
            <a:pPr marL="514350" indent="-514350" eaLnBrk="1" hangingPunct="1">
              <a:lnSpc>
                <a:spcPct val="150000"/>
              </a:lnSpc>
              <a:buNone/>
              <a:defRPr/>
            </a:pPr>
            <a:r>
              <a:rPr lang="en-US"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При процессе </a:t>
            </a:r>
            <a:r>
              <a:rPr lang="ru-RU" sz="2000" dirty="0" err="1" smtClean="0">
                <a:latin typeface="Times New Roman" pitchFamily="18" charset="0"/>
                <a:cs typeface="Times New Roman" pitchFamily="18" charset="0"/>
              </a:rPr>
              <a:t>самомассажа</a:t>
            </a:r>
            <a:r>
              <a:rPr lang="ru-RU" sz="2000" dirty="0" smtClean="0">
                <a:latin typeface="Times New Roman" pitchFamily="18" charset="0"/>
                <a:cs typeface="Times New Roman" pitchFamily="18" charset="0"/>
              </a:rPr>
              <a:t> укрепляются мышцы, суставы и связки не только массируемой, но и массирующей кисти. Помимо этого </a:t>
            </a:r>
            <a:r>
              <a:rPr lang="ru-RU" sz="2000" dirty="0" err="1" smtClean="0">
                <a:latin typeface="Times New Roman" pitchFamily="18" charset="0"/>
                <a:cs typeface="Times New Roman" pitchFamily="18" charset="0"/>
              </a:rPr>
              <a:t>самомассаж</a:t>
            </a:r>
            <a:r>
              <a:rPr lang="ru-RU" sz="2000" dirty="0" smtClean="0">
                <a:latin typeface="Times New Roman" pitchFamily="18" charset="0"/>
                <a:cs typeface="Times New Roman" pitchFamily="18" charset="0"/>
              </a:rPr>
              <a:t> рук – важная составляющая сенсорного воспитания: ощущения, возникающие одновременно в обеих кистях рук ребенка, отличаются друг от друга не только происхождением, но и разными условиями восприятия, потому что массируемая рука пассивно воспринимает механические раздражения, а массирующая рука еще и создает их.</a:t>
            </a:r>
            <a:r>
              <a:rPr lang="en-US"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514350" indent="-514350" eaLnBrk="1" hangingPunct="1">
              <a:buFont typeface="Arial" charset="0"/>
              <a:buAutoNum type="arabicPeriod"/>
              <a:defRPr/>
            </a:pPr>
            <a:endParaRPr lang="ru-RU" dirty="0" smtClean="0">
              <a:latin typeface="Times New Roman" pitchFamily="18" charset="0"/>
              <a:cs typeface="Times New Roman" pitchFamily="18" charset="0"/>
            </a:endParaRPr>
          </a:p>
          <a:p>
            <a:pPr marL="514350" indent="-514350" eaLnBrk="1" hangingPunct="1">
              <a:buFont typeface="Arial" charset="0"/>
              <a:buAutoNum type="arabicPeriod"/>
              <a:defRPr/>
            </a:pPr>
            <a:endParaRPr lang="ru-RU" dirty="0" smtClean="0">
              <a:latin typeface="Times New Roman" pitchFamily="18" charset="0"/>
              <a:cs typeface="Times New Roman" pitchFamily="18" charset="0"/>
            </a:endParaRPr>
          </a:p>
          <a:p>
            <a:pPr marL="514350" indent="-514350" eaLnBrk="1" hangingPunct="1">
              <a:buFont typeface="Arial" charset="0"/>
              <a:buAutoNum type="arabicPeriod"/>
              <a:defRPr/>
            </a:pPr>
            <a:endParaRPr lang="ru-RU" dirty="0" smtClean="0">
              <a:latin typeface="Times New Roman" pitchFamily="18" charset="0"/>
              <a:cs typeface="Times New Roman" pitchFamily="18" charset="0"/>
            </a:endParaRPr>
          </a:p>
          <a:p>
            <a:pPr marL="514350" indent="-514350" eaLnBrk="1" hangingPunct="1">
              <a:buFont typeface="Arial" charset="0"/>
              <a:buAutoNum type="arabicPeriod"/>
              <a:defRPr/>
            </a:pPr>
            <a:endParaRPr lang="ru-RU" dirty="0" smtClean="0">
              <a:latin typeface="Times New Roman" pitchFamily="18" charset="0"/>
              <a:cs typeface="Times New Roman" pitchFamily="18" charset="0"/>
            </a:endParaRPr>
          </a:p>
          <a:p>
            <a:pPr eaLnBrk="1" hangingPunct="1">
              <a:buFont typeface="Arial" charset="0"/>
              <a:buNone/>
              <a:defRPr/>
            </a:pPr>
            <a:r>
              <a:rPr lang="ru-RU" dirty="0" smtClean="0">
                <a:latin typeface="Times New Roman" pitchFamily="18" charset="0"/>
                <a:cs typeface="Times New Roman" pitchFamily="18" charset="0"/>
              </a:rPr>
              <a:t>. </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Шаблон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690</TotalTime>
  <Words>1205</Words>
  <Application>Microsoft Office PowerPoint</Application>
  <PresentationFormat>Экран (4:3)</PresentationFormat>
  <Paragraphs>120</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Шаблон 2</vt:lpstr>
      <vt:lpstr>    Муниципальное дошкольное образовательное учреждение комбинированного вида № 2    </vt:lpstr>
      <vt:lpstr>Презентация PowerPoint</vt:lpstr>
      <vt:lpstr>Презентация PowerPoint</vt:lpstr>
      <vt:lpstr>Значимость самомассажа</vt:lpstr>
      <vt:lpstr>Показания к применению</vt:lpstr>
      <vt:lpstr>Противопоказания к применению</vt:lpstr>
      <vt:lpstr>Разновидности самомассажа</vt:lpstr>
      <vt:lpstr>Предметы для самомассажа</vt:lpstr>
      <vt:lpstr>  </vt:lpstr>
      <vt:lpstr>Игровой самомассаж</vt:lpstr>
      <vt:lpstr>   Массаж Су - Джок шарами.  </vt:lpstr>
      <vt:lpstr>Самомассаж тенисным мячом</vt:lpstr>
      <vt:lpstr>При игровом самомассаже для частей тела используем следующие приемы: </vt:lpstr>
      <vt:lpstr>Презентация PowerPoint</vt:lpstr>
      <vt:lpstr>Точечный самомассаж</vt:lpstr>
      <vt:lpstr>Презентация PowerPoint</vt:lpstr>
      <vt:lpstr>Презентация PowerPoint</vt:lpstr>
      <vt:lpstr>9 точек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Рекомендуемая литература</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ТЕХНИКА САМОМАССАЖА</dc:title>
  <dc:creator>Admin</dc:creator>
  <cp:lastModifiedBy>asus</cp:lastModifiedBy>
  <cp:revision>89</cp:revision>
  <dcterms:created xsi:type="dcterms:W3CDTF">2014-03-03T02:59:08Z</dcterms:created>
  <dcterms:modified xsi:type="dcterms:W3CDTF">2019-01-09T11:07:59Z</dcterms:modified>
</cp:coreProperties>
</file>