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7" r:id="rId3"/>
    <p:sldId id="258" r:id="rId4"/>
    <p:sldId id="300" r:id="rId5"/>
    <p:sldId id="281" r:id="rId6"/>
    <p:sldId id="273" r:id="rId7"/>
    <p:sldId id="283" r:id="rId8"/>
    <p:sldId id="288" r:id="rId9"/>
    <p:sldId id="262" r:id="rId10"/>
    <p:sldId id="274" r:id="rId11"/>
    <p:sldId id="276" r:id="rId12"/>
    <p:sldId id="272" r:id="rId13"/>
    <p:sldId id="259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9" r:id="rId24"/>
    <p:sldId id="298" r:id="rId25"/>
    <p:sldId id="278" r:id="rId26"/>
    <p:sldId id="279" r:id="rId27"/>
    <p:sldId id="285" r:id="rId28"/>
    <p:sldId id="280" r:id="rId29"/>
    <p:sldId id="284" r:id="rId30"/>
    <p:sldId id="275" r:id="rId31"/>
    <p:sldId id="277" r:id="rId32"/>
    <p:sldId id="282" r:id="rId33"/>
    <p:sldId id="271" r:id="rId34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86380" autoAdjust="0"/>
  </p:normalViewPr>
  <p:slideViewPr>
    <p:cSldViewPr>
      <p:cViewPr>
        <p:scale>
          <a:sx n="51" d="100"/>
          <a:sy n="51" d="100"/>
        </p:scale>
        <p:origin x="-1596" y="-25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264" y="5814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E36C09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E36C09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19555" y="1984248"/>
            <a:ext cx="7098030" cy="29222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645663" y="2487930"/>
            <a:ext cx="3986784" cy="15841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79753" y="2024634"/>
            <a:ext cx="6985000" cy="2809240"/>
          </a:xfrm>
          <a:custGeom>
            <a:avLst/>
            <a:gdLst/>
            <a:ahLst/>
            <a:cxnLst/>
            <a:rect l="l" t="t" r="r" b="b"/>
            <a:pathLst>
              <a:path w="6985000" h="2809240">
                <a:moveTo>
                  <a:pt x="5020056" y="0"/>
                </a:moveTo>
                <a:lnTo>
                  <a:pt x="1964436" y="0"/>
                </a:lnTo>
                <a:lnTo>
                  <a:pt x="1906372" y="4184"/>
                </a:lnTo>
                <a:lnTo>
                  <a:pt x="1854214" y="15992"/>
                </a:lnTo>
                <a:lnTo>
                  <a:pt x="1810035" y="34305"/>
                </a:lnTo>
                <a:lnTo>
                  <a:pt x="1775911" y="58006"/>
                </a:lnTo>
                <a:lnTo>
                  <a:pt x="1746123" y="117093"/>
                </a:lnTo>
                <a:lnTo>
                  <a:pt x="1746123" y="468121"/>
                </a:lnTo>
                <a:lnTo>
                  <a:pt x="0" y="468121"/>
                </a:lnTo>
                <a:lnTo>
                  <a:pt x="872997" y="1638427"/>
                </a:lnTo>
                <a:lnTo>
                  <a:pt x="0" y="2808732"/>
                </a:lnTo>
                <a:lnTo>
                  <a:pt x="2400935" y="2808732"/>
                </a:lnTo>
                <a:lnTo>
                  <a:pt x="2458945" y="2804547"/>
                </a:lnTo>
                <a:lnTo>
                  <a:pt x="2511067" y="2792739"/>
                </a:lnTo>
                <a:lnTo>
                  <a:pt x="2555224" y="2774426"/>
                </a:lnTo>
                <a:lnTo>
                  <a:pt x="2589337" y="2750725"/>
                </a:lnTo>
                <a:lnTo>
                  <a:pt x="2619121" y="2691638"/>
                </a:lnTo>
                <a:lnTo>
                  <a:pt x="2611328" y="2660572"/>
                </a:lnTo>
                <a:lnTo>
                  <a:pt x="2555224" y="2608960"/>
                </a:lnTo>
                <a:lnTo>
                  <a:pt x="2511067" y="2590658"/>
                </a:lnTo>
                <a:lnTo>
                  <a:pt x="2458945" y="2578854"/>
                </a:lnTo>
                <a:lnTo>
                  <a:pt x="2400935" y="2574671"/>
                </a:lnTo>
                <a:lnTo>
                  <a:pt x="1964436" y="2574671"/>
                </a:lnTo>
                <a:lnTo>
                  <a:pt x="1906372" y="2570486"/>
                </a:lnTo>
                <a:lnTo>
                  <a:pt x="1854214" y="2558678"/>
                </a:lnTo>
                <a:lnTo>
                  <a:pt x="1810035" y="2540365"/>
                </a:lnTo>
                <a:lnTo>
                  <a:pt x="1775911" y="2516664"/>
                </a:lnTo>
                <a:lnTo>
                  <a:pt x="1746123" y="2457577"/>
                </a:lnTo>
                <a:lnTo>
                  <a:pt x="1753915" y="2426467"/>
                </a:lnTo>
                <a:lnTo>
                  <a:pt x="1810035" y="2374852"/>
                </a:lnTo>
                <a:lnTo>
                  <a:pt x="1854214" y="2356569"/>
                </a:lnTo>
                <a:lnTo>
                  <a:pt x="1906372" y="2344785"/>
                </a:lnTo>
                <a:lnTo>
                  <a:pt x="1964436" y="2340610"/>
                </a:lnTo>
                <a:lnTo>
                  <a:pt x="5020056" y="2340610"/>
                </a:lnTo>
                <a:lnTo>
                  <a:pt x="5078119" y="2344793"/>
                </a:lnTo>
                <a:lnTo>
                  <a:pt x="5130277" y="2356597"/>
                </a:lnTo>
                <a:lnTo>
                  <a:pt x="5174456" y="2374899"/>
                </a:lnTo>
                <a:lnTo>
                  <a:pt x="5208580" y="2398578"/>
                </a:lnTo>
                <a:lnTo>
                  <a:pt x="5238369" y="2457577"/>
                </a:lnTo>
                <a:lnTo>
                  <a:pt x="5230576" y="2488696"/>
                </a:lnTo>
                <a:lnTo>
                  <a:pt x="5174456" y="2540365"/>
                </a:lnTo>
                <a:lnTo>
                  <a:pt x="5130277" y="2558678"/>
                </a:lnTo>
                <a:lnTo>
                  <a:pt x="5078119" y="2570486"/>
                </a:lnTo>
                <a:lnTo>
                  <a:pt x="5020056" y="2574671"/>
                </a:lnTo>
                <a:lnTo>
                  <a:pt x="4583557" y="2574671"/>
                </a:lnTo>
                <a:lnTo>
                  <a:pt x="4525537" y="2578854"/>
                </a:lnTo>
                <a:lnTo>
                  <a:pt x="4473391" y="2590658"/>
                </a:lnTo>
                <a:lnTo>
                  <a:pt x="4429204" y="2608960"/>
                </a:lnTo>
                <a:lnTo>
                  <a:pt x="4395060" y="2632639"/>
                </a:lnTo>
                <a:lnTo>
                  <a:pt x="4365244" y="2691638"/>
                </a:lnTo>
                <a:lnTo>
                  <a:pt x="4373045" y="2722757"/>
                </a:lnTo>
                <a:lnTo>
                  <a:pt x="4429204" y="2774426"/>
                </a:lnTo>
                <a:lnTo>
                  <a:pt x="4473391" y="2792739"/>
                </a:lnTo>
                <a:lnTo>
                  <a:pt x="4525537" y="2804547"/>
                </a:lnTo>
                <a:lnTo>
                  <a:pt x="4583557" y="2808732"/>
                </a:lnTo>
                <a:lnTo>
                  <a:pt x="6984492" y="2808732"/>
                </a:lnTo>
                <a:lnTo>
                  <a:pt x="6111367" y="1638427"/>
                </a:lnTo>
                <a:lnTo>
                  <a:pt x="6984492" y="468121"/>
                </a:lnTo>
                <a:lnTo>
                  <a:pt x="5238369" y="468121"/>
                </a:lnTo>
                <a:lnTo>
                  <a:pt x="5238369" y="117093"/>
                </a:lnTo>
                <a:lnTo>
                  <a:pt x="5230576" y="85974"/>
                </a:lnTo>
                <a:lnTo>
                  <a:pt x="5208580" y="58006"/>
                </a:lnTo>
                <a:lnTo>
                  <a:pt x="5174456" y="34305"/>
                </a:lnTo>
                <a:lnTo>
                  <a:pt x="5130277" y="15992"/>
                </a:lnTo>
                <a:lnTo>
                  <a:pt x="5078119" y="4184"/>
                </a:lnTo>
                <a:lnTo>
                  <a:pt x="5020056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825876" y="4365244"/>
            <a:ext cx="3492500" cy="351155"/>
          </a:xfrm>
          <a:custGeom>
            <a:avLst/>
            <a:gdLst/>
            <a:ahLst/>
            <a:cxnLst/>
            <a:rect l="l" t="t" r="r" b="b"/>
            <a:pathLst>
              <a:path w="3492500" h="351154">
                <a:moveTo>
                  <a:pt x="872998" y="0"/>
                </a:moveTo>
                <a:lnTo>
                  <a:pt x="218312" y="0"/>
                </a:lnTo>
                <a:lnTo>
                  <a:pt x="160249" y="4175"/>
                </a:lnTo>
                <a:lnTo>
                  <a:pt x="108091" y="15959"/>
                </a:lnTo>
                <a:lnTo>
                  <a:pt x="63912" y="34242"/>
                </a:lnTo>
                <a:lnTo>
                  <a:pt x="29788" y="57912"/>
                </a:lnTo>
                <a:lnTo>
                  <a:pt x="0" y="116966"/>
                </a:lnTo>
                <a:lnTo>
                  <a:pt x="7792" y="148086"/>
                </a:lnTo>
                <a:lnTo>
                  <a:pt x="63912" y="199755"/>
                </a:lnTo>
                <a:lnTo>
                  <a:pt x="108091" y="218068"/>
                </a:lnTo>
                <a:lnTo>
                  <a:pt x="160249" y="229876"/>
                </a:lnTo>
                <a:lnTo>
                  <a:pt x="218312" y="234060"/>
                </a:lnTo>
                <a:lnTo>
                  <a:pt x="654812" y="234060"/>
                </a:lnTo>
                <a:lnTo>
                  <a:pt x="712822" y="238244"/>
                </a:lnTo>
                <a:lnTo>
                  <a:pt x="764944" y="250048"/>
                </a:lnTo>
                <a:lnTo>
                  <a:pt x="809101" y="268350"/>
                </a:lnTo>
                <a:lnTo>
                  <a:pt x="843214" y="292029"/>
                </a:lnTo>
                <a:lnTo>
                  <a:pt x="872998" y="351027"/>
                </a:lnTo>
                <a:lnTo>
                  <a:pt x="872998" y="0"/>
                </a:lnTo>
                <a:close/>
              </a:path>
              <a:path w="3492500" h="351154">
                <a:moveTo>
                  <a:pt x="3273933" y="0"/>
                </a:moveTo>
                <a:lnTo>
                  <a:pt x="2619121" y="0"/>
                </a:lnTo>
                <a:lnTo>
                  <a:pt x="2619121" y="351027"/>
                </a:lnTo>
                <a:lnTo>
                  <a:pt x="2626922" y="319962"/>
                </a:lnTo>
                <a:lnTo>
                  <a:pt x="2648937" y="292029"/>
                </a:lnTo>
                <a:lnTo>
                  <a:pt x="2683081" y="268350"/>
                </a:lnTo>
                <a:lnTo>
                  <a:pt x="2727268" y="250048"/>
                </a:lnTo>
                <a:lnTo>
                  <a:pt x="2779414" y="238244"/>
                </a:lnTo>
                <a:lnTo>
                  <a:pt x="2837434" y="234060"/>
                </a:lnTo>
                <a:lnTo>
                  <a:pt x="3273933" y="234060"/>
                </a:lnTo>
                <a:lnTo>
                  <a:pt x="3331996" y="229876"/>
                </a:lnTo>
                <a:lnTo>
                  <a:pt x="3384154" y="218068"/>
                </a:lnTo>
                <a:lnTo>
                  <a:pt x="3428333" y="199755"/>
                </a:lnTo>
                <a:lnTo>
                  <a:pt x="3462457" y="176054"/>
                </a:lnTo>
                <a:lnTo>
                  <a:pt x="3492246" y="116966"/>
                </a:lnTo>
                <a:lnTo>
                  <a:pt x="3484453" y="85857"/>
                </a:lnTo>
                <a:lnTo>
                  <a:pt x="3462457" y="57912"/>
                </a:lnTo>
                <a:lnTo>
                  <a:pt x="3428333" y="34242"/>
                </a:lnTo>
                <a:lnTo>
                  <a:pt x="3384154" y="15959"/>
                </a:lnTo>
                <a:lnTo>
                  <a:pt x="3331996" y="4175"/>
                </a:lnTo>
                <a:lnTo>
                  <a:pt x="3273933" y="0"/>
                </a:lnTo>
                <a:close/>
              </a:path>
            </a:pathLst>
          </a:custGeom>
          <a:solidFill>
            <a:srgbClr val="7C9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079753" y="2024634"/>
            <a:ext cx="6985000" cy="2809240"/>
          </a:xfrm>
          <a:custGeom>
            <a:avLst/>
            <a:gdLst/>
            <a:ahLst/>
            <a:cxnLst/>
            <a:rect l="l" t="t" r="r" b="b"/>
            <a:pathLst>
              <a:path w="6985000" h="2809240">
                <a:moveTo>
                  <a:pt x="0" y="2808732"/>
                </a:moveTo>
                <a:lnTo>
                  <a:pt x="872997" y="1638427"/>
                </a:lnTo>
                <a:lnTo>
                  <a:pt x="0" y="468121"/>
                </a:lnTo>
                <a:lnTo>
                  <a:pt x="1746123" y="468121"/>
                </a:lnTo>
                <a:lnTo>
                  <a:pt x="1746123" y="117093"/>
                </a:lnTo>
                <a:lnTo>
                  <a:pt x="1753915" y="85974"/>
                </a:lnTo>
                <a:lnTo>
                  <a:pt x="1810035" y="34305"/>
                </a:lnTo>
                <a:lnTo>
                  <a:pt x="1854214" y="15992"/>
                </a:lnTo>
                <a:lnTo>
                  <a:pt x="1906372" y="4184"/>
                </a:lnTo>
                <a:lnTo>
                  <a:pt x="1964436" y="0"/>
                </a:lnTo>
                <a:lnTo>
                  <a:pt x="5020056" y="0"/>
                </a:lnTo>
                <a:lnTo>
                  <a:pt x="5078119" y="4184"/>
                </a:lnTo>
                <a:lnTo>
                  <a:pt x="5130277" y="15992"/>
                </a:lnTo>
                <a:lnTo>
                  <a:pt x="5174456" y="34305"/>
                </a:lnTo>
                <a:lnTo>
                  <a:pt x="5208580" y="58006"/>
                </a:lnTo>
                <a:lnTo>
                  <a:pt x="5238369" y="117093"/>
                </a:lnTo>
                <a:lnTo>
                  <a:pt x="5238369" y="468121"/>
                </a:lnTo>
                <a:lnTo>
                  <a:pt x="6984492" y="468121"/>
                </a:lnTo>
                <a:lnTo>
                  <a:pt x="6111367" y="1638427"/>
                </a:lnTo>
                <a:lnTo>
                  <a:pt x="6984492" y="2808732"/>
                </a:lnTo>
                <a:lnTo>
                  <a:pt x="4583557" y="2808732"/>
                </a:lnTo>
                <a:lnTo>
                  <a:pt x="4525537" y="2804547"/>
                </a:lnTo>
                <a:lnTo>
                  <a:pt x="4473391" y="2792739"/>
                </a:lnTo>
                <a:lnTo>
                  <a:pt x="4429204" y="2774426"/>
                </a:lnTo>
                <a:lnTo>
                  <a:pt x="4395060" y="2750725"/>
                </a:lnTo>
                <a:lnTo>
                  <a:pt x="4365244" y="2691638"/>
                </a:lnTo>
                <a:lnTo>
                  <a:pt x="4373045" y="2660572"/>
                </a:lnTo>
                <a:lnTo>
                  <a:pt x="4429204" y="2608960"/>
                </a:lnTo>
                <a:lnTo>
                  <a:pt x="4473391" y="2590658"/>
                </a:lnTo>
                <a:lnTo>
                  <a:pt x="4525537" y="2578854"/>
                </a:lnTo>
                <a:lnTo>
                  <a:pt x="4583557" y="2574671"/>
                </a:lnTo>
                <a:lnTo>
                  <a:pt x="5020056" y="2574671"/>
                </a:lnTo>
                <a:lnTo>
                  <a:pt x="5078119" y="2570486"/>
                </a:lnTo>
                <a:lnTo>
                  <a:pt x="5130277" y="2558678"/>
                </a:lnTo>
                <a:lnTo>
                  <a:pt x="5174456" y="2540365"/>
                </a:lnTo>
                <a:lnTo>
                  <a:pt x="5208580" y="2516664"/>
                </a:lnTo>
                <a:lnTo>
                  <a:pt x="5238369" y="2457577"/>
                </a:lnTo>
                <a:lnTo>
                  <a:pt x="5230576" y="2426467"/>
                </a:lnTo>
                <a:lnTo>
                  <a:pt x="5174456" y="2374852"/>
                </a:lnTo>
                <a:lnTo>
                  <a:pt x="5130277" y="2356569"/>
                </a:lnTo>
                <a:lnTo>
                  <a:pt x="5078119" y="2344785"/>
                </a:lnTo>
                <a:lnTo>
                  <a:pt x="5020056" y="2340610"/>
                </a:lnTo>
                <a:lnTo>
                  <a:pt x="1964436" y="2340610"/>
                </a:lnTo>
                <a:lnTo>
                  <a:pt x="1906372" y="2344793"/>
                </a:lnTo>
                <a:lnTo>
                  <a:pt x="1854214" y="2356597"/>
                </a:lnTo>
                <a:lnTo>
                  <a:pt x="1810035" y="2374899"/>
                </a:lnTo>
                <a:lnTo>
                  <a:pt x="1775911" y="2398578"/>
                </a:lnTo>
                <a:lnTo>
                  <a:pt x="1746123" y="2457577"/>
                </a:lnTo>
                <a:lnTo>
                  <a:pt x="1753915" y="2488696"/>
                </a:lnTo>
                <a:lnTo>
                  <a:pt x="1810035" y="2540365"/>
                </a:lnTo>
                <a:lnTo>
                  <a:pt x="1854214" y="2558678"/>
                </a:lnTo>
                <a:lnTo>
                  <a:pt x="1906372" y="2570486"/>
                </a:lnTo>
                <a:lnTo>
                  <a:pt x="1964436" y="2574671"/>
                </a:lnTo>
                <a:lnTo>
                  <a:pt x="2400935" y="2574671"/>
                </a:lnTo>
                <a:lnTo>
                  <a:pt x="2458945" y="2578854"/>
                </a:lnTo>
                <a:lnTo>
                  <a:pt x="2511067" y="2590658"/>
                </a:lnTo>
                <a:lnTo>
                  <a:pt x="2555224" y="2608960"/>
                </a:lnTo>
                <a:lnTo>
                  <a:pt x="2589337" y="2632639"/>
                </a:lnTo>
                <a:lnTo>
                  <a:pt x="2619121" y="2691638"/>
                </a:lnTo>
                <a:lnTo>
                  <a:pt x="2611328" y="2722757"/>
                </a:lnTo>
                <a:lnTo>
                  <a:pt x="2555224" y="2774426"/>
                </a:lnTo>
                <a:lnTo>
                  <a:pt x="2511067" y="2792739"/>
                </a:lnTo>
                <a:lnTo>
                  <a:pt x="2458945" y="2804547"/>
                </a:lnTo>
                <a:lnTo>
                  <a:pt x="2400935" y="2808732"/>
                </a:lnTo>
                <a:lnTo>
                  <a:pt x="0" y="2808732"/>
                </a:lnTo>
                <a:close/>
              </a:path>
              <a:path w="6985000" h="2809240">
                <a:moveTo>
                  <a:pt x="2619121" y="2340610"/>
                </a:moveTo>
                <a:lnTo>
                  <a:pt x="2619121" y="2691638"/>
                </a:lnTo>
              </a:path>
              <a:path w="6985000" h="2809240">
                <a:moveTo>
                  <a:pt x="4365244" y="2691638"/>
                </a:moveTo>
                <a:lnTo>
                  <a:pt x="4365244" y="2340610"/>
                </a:lnTo>
              </a:path>
              <a:path w="6985000" h="2809240">
                <a:moveTo>
                  <a:pt x="1746123" y="2457577"/>
                </a:moveTo>
                <a:lnTo>
                  <a:pt x="1746123" y="468121"/>
                </a:lnTo>
              </a:path>
              <a:path w="6985000" h="2809240">
                <a:moveTo>
                  <a:pt x="5238369" y="468121"/>
                </a:moveTo>
                <a:lnTo>
                  <a:pt x="5238369" y="2457577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E36C09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48685" y="2610358"/>
            <a:ext cx="3246628" cy="1122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E36C09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1733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2000" y="1620012"/>
            <a:ext cx="7620000" cy="345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sz="3200" b="1" i="1" spc="-5" dirty="0">
                <a:solidFill>
                  <a:srgbClr val="6F2F9F"/>
                </a:solidFill>
                <a:latin typeface="Monotype Corsiva"/>
                <a:cs typeface="Monotype Corsiva"/>
              </a:rPr>
              <a:t>Доклад-презентация</a:t>
            </a:r>
            <a:endParaRPr sz="3200">
              <a:latin typeface="Monotype Corsiva"/>
              <a:cs typeface="Monotype Corsiva"/>
            </a:endParaRPr>
          </a:p>
          <a:p>
            <a:pPr marL="1905" algn="ctr">
              <a:lnSpc>
                <a:spcPct val="100000"/>
              </a:lnSpc>
            </a:pPr>
            <a:r>
              <a:rPr sz="3200" b="1" i="1" dirty="0">
                <a:solidFill>
                  <a:srgbClr val="6F2F9F"/>
                </a:solidFill>
                <a:latin typeface="Monotype Corsiva"/>
                <a:cs typeface="Monotype Corsiva"/>
              </a:rPr>
              <a:t>«Мой успешный</a:t>
            </a:r>
            <a:r>
              <a:rPr sz="3200" b="1" i="1" spc="-20" dirty="0">
                <a:solidFill>
                  <a:srgbClr val="6F2F9F"/>
                </a:solidFill>
                <a:latin typeface="Monotype Corsiva"/>
                <a:cs typeface="Monotype Corsiva"/>
              </a:rPr>
              <a:t> </a:t>
            </a:r>
            <a:r>
              <a:rPr sz="3200" b="1" i="1" dirty="0">
                <a:solidFill>
                  <a:srgbClr val="6F2F9F"/>
                </a:solidFill>
                <a:latin typeface="Monotype Corsiva"/>
                <a:cs typeface="Monotype Corsiva"/>
              </a:rPr>
              <a:t>проект».</a:t>
            </a:r>
            <a:endParaRPr sz="3200">
              <a:latin typeface="Monotype Corsiva"/>
              <a:cs typeface="Monotype Corsiva"/>
            </a:endParaRPr>
          </a:p>
          <a:p>
            <a:pPr algn="ctr">
              <a:lnSpc>
                <a:spcPct val="100000"/>
              </a:lnSpc>
            </a:pPr>
            <a:r>
              <a:rPr sz="3200" b="1" i="1" spc="-5" smtClean="0">
                <a:solidFill>
                  <a:srgbClr val="6F2F9F"/>
                </a:solidFill>
                <a:latin typeface="Monotype Corsiva"/>
                <a:cs typeface="Monotype Corsiva"/>
              </a:rPr>
              <a:t>воспитателя </a:t>
            </a:r>
            <a:r>
              <a:rPr lang="ru-RU" sz="3200" b="1" i="1" spc="-5" dirty="0" smtClean="0">
                <a:solidFill>
                  <a:srgbClr val="6F2F9F"/>
                </a:solidFill>
                <a:latin typeface="Monotype Corsiva"/>
                <a:cs typeface="Monotype Corsiva"/>
              </a:rPr>
              <a:t> МБДОУ «Малышок» </a:t>
            </a:r>
          </a:p>
          <a:p>
            <a:pPr algn="ctr">
              <a:lnSpc>
                <a:spcPct val="100000"/>
              </a:lnSpc>
            </a:pPr>
            <a:r>
              <a:rPr lang="ru-RU" sz="3200" b="1" i="1" spc="-5" dirty="0" smtClean="0">
                <a:solidFill>
                  <a:srgbClr val="6F2F9F"/>
                </a:solidFill>
                <a:latin typeface="Monotype Corsiva"/>
                <a:cs typeface="Monotype Corsiva"/>
              </a:rPr>
              <a:t>с. Доброе </a:t>
            </a:r>
            <a:r>
              <a:rPr lang="ru-RU" sz="3200" b="1" i="1" spc="-5" dirty="0" smtClean="0">
                <a:solidFill>
                  <a:srgbClr val="6F2F9F"/>
                </a:solidFill>
                <a:latin typeface="в"/>
                <a:cs typeface="Monotype Corsiva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ru-RU" sz="3200" b="1" i="1" spc="-5" dirty="0" err="1" smtClean="0">
                <a:solidFill>
                  <a:srgbClr val="6F2F9F"/>
                </a:solidFill>
                <a:latin typeface="Monotype Corsiva" pitchFamily="66" charset="0"/>
                <a:cs typeface="Monotype Corsiva"/>
              </a:rPr>
              <a:t>Добровского</a:t>
            </a:r>
            <a:r>
              <a:rPr lang="ru-RU" sz="3200" b="1" i="1" spc="-5" dirty="0" smtClean="0">
                <a:solidFill>
                  <a:srgbClr val="6F2F9F"/>
                </a:solidFill>
                <a:latin typeface="Monotype Corsiva" pitchFamily="66" charset="0"/>
                <a:cs typeface="Monotype Corsiva"/>
              </a:rPr>
              <a:t>  муниципального района </a:t>
            </a:r>
          </a:p>
          <a:p>
            <a:pPr algn="ctr">
              <a:lnSpc>
                <a:spcPct val="100000"/>
              </a:lnSpc>
            </a:pPr>
            <a:r>
              <a:rPr lang="ru-RU" sz="3200" b="1" i="1" spc="-5" dirty="0" smtClean="0">
                <a:solidFill>
                  <a:srgbClr val="6F2F9F"/>
                </a:solidFill>
                <a:latin typeface="Monotype Corsiva" pitchFamily="66" charset="0"/>
                <a:cs typeface="Monotype Corsiva"/>
              </a:rPr>
              <a:t>Липецкой области</a:t>
            </a:r>
          </a:p>
          <a:p>
            <a:pPr algn="ctr">
              <a:lnSpc>
                <a:spcPct val="100000"/>
              </a:lnSpc>
            </a:pPr>
            <a:r>
              <a:rPr lang="ru-RU" sz="3200" b="1" i="1" spc="-5" dirty="0" smtClean="0">
                <a:solidFill>
                  <a:srgbClr val="6F2F9F"/>
                </a:solidFill>
                <a:latin typeface="Monotype Corsiva" pitchFamily="66" charset="0"/>
                <a:cs typeface="Calibri"/>
              </a:rPr>
              <a:t>Бычковой Наталии Алексеевны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0136" y="474472"/>
            <a:ext cx="7978775" cy="4534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Тип проекта:  творческий</a:t>
            </a:r>
          </a:p>
          <a:p>
            <a:pPr marL="3810" algn="ctr">
              <a:lnSpc>
                <a:spcPct val="100000"/>
              </a:lnSpc>
              <a:spcBef>
                <a:spcPts val="100"/>
              </a:spcBef>
            </a:pPr>
            <a:endParaRPr lang="ru-RU" sz="3200" b="1" dirty="0" smtClean="0">
              <a:solidFill>
                <a:srgbClr val="7030A0"/>
              </a:solidFill>
              <a:latin typeface="Monotype Corsiva" pitchFamily="66" charset="0"/>
              <a:cs typeface="Monotype Corsiva"/>
            </a:endParaRPr>
          </a:p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  <a:cs typeface="Monotype Corsiva"/>
              </a:rPr>
              <a:t>Продолжительность проекта: краткосрочный </a:t>
            </a:r>
          </a:p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  <a:cs typeface="Monotype Corsiva"/>
              </a:rPr>
              <a:t>(2 недели)</a:t>
            </a:r>
          </a:p>
          <a:p>
            <a:pPr marL="3810" algn="ctr">
              <a:lnSpc>
                <a:spcPct val="100000"/>
              </a:lnSpc>
              <a:spcBef>
                <a:spcPts val="100"/>
              </a:spcBef>
            </a:pPr>
            <a:endParaRPr lang="ru-RU" sz="3200" b="1" dirty="0" smtClean="0">
              <a:solidFill>
                <a:srgbClr val="7030A0"/>
              </a:solidFill>
              <a:latin typeface="Monotype Corsiva" pitchFamily="66" charset="0"/>
              <a:cs typeface="Monotype Corsiva"/>
            </a:endParaRPr>
          </a:p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  <a:cs typeface="Monotype Corsiva"/>
              </a:rPr>
              <a:t>Участники  проекта: дети младшей группы, воспитатели, родители</a:t>
            </a:r>
          </a:p>
          <a:p>
            <a:pPr marL="3810" algn="ctr">
              <a:lnSpc>
                <a:spcPct val="100000"/>
              </a:lnSpc>
              <a:spcBef>
                <a:spcPts val="100"/>
              </a:spcBef>
            </a:pPr>
            <a:endParaRPr lang="ru-RU" sz="3200" b="1" dirty="0" smtClean="0">
              <a:solidFill>
                <a:srgbClr val="7030A0"/>
              </a:solidFill>
              <a:latin typeface="Monotype Corsiva" pitchFamily="66" charset="0"/>
              <a:cs typeface="Monotype Corsiva"/>
            </a:endParaRPr>
          </a:p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  <a:cs typeface="Monotype Corsiva"/>
              </a:rPr>
              <a:t>Возраст детей: 3-4 года.</a:t>
            </a:r>
            <a:endParaRPr sz="3200" b="1">
              <a:solidFill>
                <a:srgbClr val="7030A0"/>
              </a:solidFill>
              <a:latin typeface="Monotype Corsiva" pitchFamily="66" charset="0"/>
              <a:cs typeface="Monotype Corsi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6F2F9F"/>
                </a:solidFill>
                <a:latin typeface="Monotype Corsiva"/>
                <a:cs typeface="Monotype Corsiva"/>
              </a:rPr>
              <a:t>Задачи  проекта:</a:t>
            </a:r>
            <a:br>
              <a:rPr lang="ru-RU" i="1" dirty="0" smtClean="0">
                <a:solidFill>
                  <a:srgbClr val="6F2F9F"/>
                </a:solidFill>
                <a:latin typeface="Monotype Corsiva"/>
                <a:cs typeface="Monotype Corsiva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304800" y="838201"/>
            <a:ext cx="8534400" cy="6186309"/>
          </a:xfrm>
        </p:spPr>
        <p:txBody>
          <a:bodyPr/>
          <a:lstStyle/>
          <a:p>
            <a:pPr lvl="0" fontAlgn="base"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Формировать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 у </a:t>
            </a: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детей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навык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игровых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действий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, </a:t>
            </a: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которые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отражают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известные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жизненные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ситуации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. </a:t>
            </a:r>
            <a:endParaRPr lang="ru-RU" sz="2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lvl="0" fontAlgn="base"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Научить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детей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играть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дружно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, </a:t>
            </a: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бережно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относиться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 к </a:t>
            </a: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играм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 и </a:t>
            </a: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игрушкам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. </a:t>
            </a:r>
            <a:endParaRPr lang="ru-RU" sz="2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lvl="0" fontAlgn="base"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Активизировать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речевое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общение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.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, коммуникативные  навыки</a:t>
            </a:r>
          </a:p>
          <a:p>
            <a:pPr lvl="0" fontAlgn="base"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Развивать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умение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играть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 с </a:t>
            </a: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игрушками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, </a:t>
            </a: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использовать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игрушку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по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назначению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.  </a:t>
            </a:r>
            <a:endParaRPr lang="ru-RU" sz="2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lvl="0" fontAlgn="base"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Развивать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эмоциональный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отклик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на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любимое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литературное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произведение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посредством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сюжетно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- </a:t>
            </a: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отобразительной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игры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. </a:t>
            </a:r>
            <a:endParaRPr lang="ru-RU" sz="2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lvl="0" fontAlgn="base"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Воспитывать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эмоционально-эстетическое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 и  </a:t>
            </a: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бережное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отношение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 к </a:t>
            </a: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игрушкам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.  </a:t>
            </a:r>
            <a:endParaRPr lang="ru-RU" sz="2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lvl="0" fontAlgn="base"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Прививать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умение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играть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дружно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, </a:t>
            </a: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вместе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, </a:t>
            </a: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слаженно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. </a:t>
            </a:r>
            <a:endParaRPr lang="ru-RU" sz="2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lvl="0" fontAlgn="base"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Воспитывать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нравственные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качества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: </a:t>
            </a: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взаимопомощь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, </a:t>
            </a: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умение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общаться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,  </a:t>
            </a: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бережное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отношение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 к </a:t>
            </a: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результатам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своего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труда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. </a:t>
            </a:r>
            <a:endParaRPr lang="ru-RU" sz="2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lvl="0" fontAlgn="base"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Способствовать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активному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вовлечению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родителей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 в </a:t>
            </a: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совместную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деятельность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 с </a:t>
            </a: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ребенком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 в </a:t>
            </a: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условиях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семьи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 и </a:t>
            </a: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детского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сада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. </a:t>
            </a:r>
            <a:endParaRPr lang="ru-RU" sz="2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55399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Осуществление проекта:</a:t>
            </a:r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37" name="Picture 5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10800001" flipV="1">
            <a:off x="5334000" y="1371600"/>
            <a:ext cx="3352801" cy="3733800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>
            <a:off x="1143000" y="990600"/>
            <a:ext cx="3352800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Подготовительный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1295400" y="2514600"/>
            <a:ext cx="3276600" cy="144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Основной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1219200" y="4114800"/>
            <a:ext cx="3505200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Заключительный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55399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Пути реализации основного  этапа:</a:t>
            </a:r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1371600" y="914400"/>
            <a:ext cx="6858000" cy="615553"/>
          </a:xfrm>
        </p:spPr>
        <p:txBody>
          <a:bodyPr/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Выставка книг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s://little.com.ua/images/stories/news/80469-02.jpg"/>
          <p:cNvPicPr>
            <a:picLocks noChangeAspect="1" noChangeArrowheads="1"/>
          </p:cNvPicPr>
          <p:nvPr/>
        </p:nvPicPr>
        <p:blipFill>
          <a:blip r:embed="rId2"/>
          <a:srcRect r="12000"/>
          <a:stretch>
            <a:fillRect/>
          </a:stretch>
        </p:blipFill>
        <p:spPr bwMode="auto">
          <a:xfrm>
            <a:off x="1600200" y="2057400"/>
            <a:ext cx="6019800" cy="4221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846659"/>
          </a:xfrm>
        </p:spPr>
        <p:txBody>
          <a:bodyPr/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Беседы на тему «Моя любимая игрушка», «Из чего сделаны игрушки», «Зачем нужны игрушки»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1371600" y="914400"/>
            <a:ext cx="6858000" cy="492443"/>
          </a:xfrm>
        </p:spPr>
        <p:txBody>
          <a:bodyPr/>
          <a:lstStyle/>
          <a:p>
            <a:pPr algn="ctr"/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19296" t="5000" r="14759" b="16639"/>
          <a:stretch>
            <a:fillRect/>
          </a:stretch>
        </p:blipFill>
        <p:spPr bwMode="auto">
          <a:xfrm>
            <a:off x="304800" y="1524000"/>
            <a:ext cx="4495800" cy="3365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19600" y="3810000"/>
            <a:ext cx="4495800" cy="284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984885"/>
          </a:xfrm>
        </p:spPr>
        <p:txBody>
          <a:bodyPr/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Просмотр презентации «Загадки об игрушках»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1371600" y="914400"/>
            <a:ext cx="6858000" cy="492443"/>
          </a:xfrm>
        </p:spPr>
        <p:txBody>
          <a:bodyPr/>
          <a:lstStyle/>
          <a:p>
            <a:pPr algn="ctr"/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mages.myshared.ru/24/1276074/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95400"/>
            <a:ext cx="4267200" cy="3200400"/>
          </a:xfrm>
          <a:prstGeom prst="rect">
            <a:avLst/>
          </a:prstGeom>
          <a:noFill/>
        </p:spPr>
      </p:pic>
      <p:pic>
        <p:nvPicPr>
          <p:cNvPr id="1027" name="Picture 3" descr="C:\Users\Малышок\Desktop\бычкова фото\IMG-20201130-WA0007 —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981200"/>
            <a:ext cx="3209925" cy="3815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430887"/>
          </a:xfrm>
        </p:spPr>
        <p:txBody>
          <a:bodyPr/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Игровая деятельность</a:t>
            </a:r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1371600" y="914400"/>
            <a:ext cx="6858000" cy="492443"/>
          </a:xfrm>
        </p:spPr>
        <p:txBody>
          <a:bodyPr/>
          <a:lstStyle/>
          <a:p>
            <a:pPr algn="ctr"/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C:\Users\Малышок\Desktop\бычкова фото\игрушки2\20201209_1107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4660686" cy="2971800"/>
          </a:xfrm>
          <a:prstGeom prst="rect">
            <a:avLst/>
          </a:prstGeom>
          <a:noFill/>
        </p:spPr>
      </p:pic>
      <p:pic>
        <p:nvPicPr>
          <p:cNvPr id="7" name="Picture 2" descr="C:\Users\Малышок\Desktop\бычкова фото\игрушки2\20201209_11073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67200" y="3200399"/>
            <a:ext cx="4572000" cy="3403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430887"/>
          </a:xfrm>
        </p:spPr>
        <p:txBody>
          <a:bodyPr/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1371600" y="914400"/>
            <a:ext cx="6858000" cy="492443"/>
          </a:xfrm>
        </p:spPr>
        <p:txBody>
          <a:bodyPr/>
          <a:lstStyle/>
          <a:p>
            <a:pPr algn="ctr"/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3295" t="19286" r="25198" b="37857"/>
          <a:stretch>
            <a:fillRect/>
          </a:stretch>
        </p:blipFill>
        <p:spPr bwMode="auto">
          <a:xfrm>
            <a:off x="228600" y="1447800"/>
            <a:ext cx="8686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228601"/>
            <a:ext cx="5867400" cy="861774"/>
          </a:xfrm>
        </p:spPr>
        <p:txBody>
          <a:bodyPr/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Образовательная деятельность</a:t>
            </a:r>
            <a:b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Аппликация «Колеса для паровоза»</a:t>
            </a:r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7" name="Содержимое 6" descr="IMG-20201209-WA000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1905000"/>
            <a:ext cx="3978275" cy="3733800"/>
          </a:xfrm>
        </p:spPr>
      </p:pic>
      <p:pic>
        <p:nvPicPr>
          <p:cNvPr id="8" name="Содержимое 7" descr="IMG-20201209-WA0015.jpg"/>
          <p:cNvPicPr>
            <a:picLocks noGrp="1" noChangeAspect="1"/>
          </p:cNvPicPr>
          <p:nvPr>
            <p:ph sz="half" idx="3"/>
          </p:nvPr>
        </p:nvPicPr>
        <p:blipFill>
          <a:blip r:embed="rId3"/>
          <a:stretch>
            <a:fillRect/>
          </a:stretch>
        </p:blipFill>
        <p:spPr>
          <a:xfrm>
            <a:off x="4708525" y="1905000"/>
            <a:ext cx="3978275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228601"/>
            <a:ext cx="5867400" cy="861774"/>
          </a:xfrm>
        </p:spPr>
        <p:txBody>
          <a:bodyPr/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Образовательная деятельность</a:t>
            </a:r>
            <a:b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Аппликация «Мячик для котика»</a:t>
            </a:r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7" name="Содержимое 6" descr="IMG-20201209-WA000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90600" y="1314450"/>
            <a:ext cx="7010400" cy="5257800"/>
          </a:xfrm>
        </p:spPr>
      </p:pic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1733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2000" y="1620012"/>
            <a:ext cx="7620000" cy="61369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endParaRPr lang="ru-RU" sz="3200" b="1" i="1" spc="-5" dirty="0" smtClean="0">
              <a:solidFill>
                <a:srgbClr val="6F2F9F"/>
              </a:solidFill>
              <a:latin typeface="Monotype Corsiva"/>
              <a:cs typeface="Monotype Corsiva"/>
            </a:endParaRPr>
          </a:p>
          <a:p>
            <a:pPr marL="1905" algn="ctr">
              <a:lnSpc>
                <a:spcPct val="100000"/>
              </a:lnSpc>
              <a:spcBef>
                <a:spcPts val="95"/>
              </a:spcBef>
            </a:pPr>
            <a:endParaRPr lang="ru-RU" sz="3200" b="1" i="1" spc="-5" dirty="0" smtClean="0">
              <a:solidFill>
                <a:srgbClr val="6F2F9F"/>
              </a:solidFill>
              <a:latin typeface="Monotype Corsiva"/>
              <a:cs typeface="Monotype Corsiva"/>
            </a:endParaRPr>
          </a:p>
          <a:p>
            <a:pPr marL="1905" algn="ctr">
              <a:lnSpc>
                <a:spcPct val="100000"/>
              </a:lnSpc>
              <a:spcBef>
                <a:spcPts val="95"/>
              </a:spcBef>
            </a:pPr>
            <a:endParaRPr lang="ru-RU" sz="3200" b="1" i="1" spc="-5" dirty="0" smtClean="0">
              <a:solidFill>
                <a:srgbClr val="6F2F9F"/>
              </a:solidFill>
              <a:latin typeface="Monotype Corsiva"/>
              <a:cs typeface="Monotype Corsiva"/>
            </a:endParaRPr>
          </a:p>
          <a:p>
            <a:pPr marL="1905" algn="ctr">
              <a:lnSpc>
                <a:spcPct val="100000"/>
              </a:lnSpc>
              <a:spcBef>
                <a:spcPts val="95"/>
              </a:spcBef>
            </a:pPr>
            <a:endParaRPr lang="ru-RU" sz="3200" b="1" i="1" spc="-5" dirty="0" smtClean="0">
              <a:solidFill>
                <a:srgbClr val="6F2F9F"/>
              </a:solidFill>
              <a:latin typeface="Monotype Corsiva"/>
              <a:cs typeface="Monotype Corsiva"/>
            </a:endParaRPr>
          </a:p>
          <a:p>
            <a:pPr marL="1905" algn="ctr">
              <a:lnSpc>
                <a:spcPct val="100000"/>
              </a:lnSpc>
              <a:spcBef>
                <a:spcPts val="95"/>
              </a:spcBef>
            </a:pPr>
            <a:endParaRPr lang="ru-RU" sz="3200" b="1" i="1" spc="-5" dirty="0" smtClean="0">
              <a:solidFill>
                <a:srgbClr val="6F2F9F"/>
              </a:solidFill>
              <a:latin typeface="Monotype Corsiva"/>
              <a:cs typeface="Monotype Corsiva"/>
            </a:endParaRPr>
          </a:p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lang="ru-RU" sz="3200" b="1" i="1" spc="-5" dirty="0" smtClean="0">
                <a:solidFill>
                  <a:srgbClr val="6F2F9F"/>
                </a:solidFill>
                <a:latin typeface="Monotype Corsiva"/>
                <a:cs typeface="Monotype Corsiva"/>
              </a:rPr>
              <a:t>Проект  на тему : «Игрушки»</a:t>
            </a:r>
          </a:p>
          <a:p>
            <a:pPr marL="1905" algn="ctr">
              <a:lnSpc>
                <a:spcPct val="100000"/>
              </a:lnSpc>
              <a:spcBef>
                <a:spcPts val="95"/>
              </a:spcBef>
            </a:pPr>
            <a:endParaRPr lang="ru-RU" sz="3200" b="1" i="1" spc="-5" dirty="0" smtClean="0">
              <a:solidFill>
                <a:srgbClr val="6F2F9F"/>
              </a:solidFill>
              <a:latin typeface="Monotype Corsiva"/>
              <a:cs typeface="Calibri"/>
            </a:endParaRPr>
          </a:p>
          <a:p>
            <a:pPr marL="12065" marR="5080" algn="r">
              <a:spcBef>
                <a:spcPts val="335"/>
              </a:spcBef>
              <a:tabLst>
                <a:tab pos="449580" algn="l"/>
                <a:tab pos="4992370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Главная задача взрослых состоит в том, чтобы </a:t>
            </a:r>
            <a:b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научить ребенка действовать с игрушками.</a:t>
            </a:r>
          </a:p>
          <a:p>
            <a:pPr marL="12065" marR="5080" algn="r">
              <a:lnSpc>
                <a:spcPts val="5200"/>
              </a:lnSpc>
              <a:spcBef>
                <a:spcPts val="335"/>
              </a:spcBef>
              <a:tabLst>
                <a:tab pos="449580" algn="l"/>
                <a:tab pos="4992370" algn="l"/>
              </a:tabLst>
            </a:pPr>
            <a:r>
              <a:rPr lang="ru-RU" sz="2800" b="1" i="1" dirty="0" err="1" smtClean="0">
                <a:solidFill>
                  <a:srgbClr val="C00000"/>
                </a:solidFill>
                <a:latin typeface="Monotype Corsiva" pitchFamily="66" charset="0"/>
              </a:rPr>
              <a:t>Урунтаева</a:t>
            </a:r>
            <a:r>
              <a:rPr lang="ru-RU" sz="2800" b="1" i="1" dirty="0" smtClean="0">
                <a:solidFill>
                  <a:srgbClr val="C00000"/>
                </a:solidFill>
                <a:latin typeface="Monotype Corsiva" pitchFamily="66" charset="0"/>
              </a:rPr>
              <a:t> Г.А</a:t>
            </a:r>
            <a:r>
              <a:rPr lang="ru-RU" sz="2800" i="1" dirty="0" smtClean="0">
                <a:solidFill>
                  <a:srgbClr val="C00000"/>
                </a:solidFill>
              </a:rPr>
              <a:t>.</a:t>
            </a:r>
            <a:endParaRPr lang="ru-RU" sz="2800" dirty="0" smtClean="0">
              <a:solidFill>
                <a:srgbClr val="C00000"/>
              </a:solidFill>
              <a:latin typeface="Monotype Corsiva" pitchFamily="66" charset="0"/>
              <a:cs typeface="Monotype Corsiva"/>
            </a:endParaRPr>
          </a:p>
          <a:p>
            <a:pPr marL="12065" marR="5080" algn="ctr">
              <a:lnSpc>
                <a:spcPts val="5200"/>
              </a:lnSpc>
              <a:spcBef>
                <a:spcPts val="335"/>
              </a:spcBef>
              <a:tabLst>
                <a:tab pos="449580" algn="l"/>
                <a:tab pos="4992370" algn="l"/>
              </a:tabLst>
            </a:pPr>
            <a:endParaRPr lang="ru-RU" b="1" i="1" dirty="0" smtClean="0">
              <a:solidFill>
                <a:srgbClr val="7030A0"/>
              </a:solidFill>
              <a:latin typeface="Monotype Corsiva" pitchFamily="66" charset="0"/>
              <a:cs typeface="Monotype Corsiva"/>
            </a:endParaRPr>
          </a:p>
          <a:p>
            <a:pPr marL="1905" algn="ctr">
              <a:lnSpc>
                <a:spcPct val="100000"/>
              </a:lnSpc>
              <a:spcBef>
                <a:spcPts val="95"/>
              </a:spcBef>
            </a:pPr>
            <a:endParaRPr sz="1800">
              <a:latin typeface="Calibri"/>
              <a:cs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533400"/>
            <a:ext cx="5867399" cy="326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228601"/>
            <a:ext cx="5867400" cy="861774"/>
          </a:xfrm>
        </p:spPr>
        <p:txBody>
          <a:bodyPr/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Образовательная деятельность</a:t>
            </a:r>
            <a:b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Лепка «Баранки для куклы Маши»</a:t>
            </a:r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7" name="Содержимое 6" descr="IMG-20201209-WA000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8600" y="1066800"/>
            <a:ext cx="3978275" cy="2983706"/>
          </a:xfrm>
        </p:spPr>
      </p:pic>
      <p:pic>
        <p:nvPicPr>
          <p:cNvPr id="8" name="Содержимое 7" descr="IMG-20201209-WA0015.jpg"/>
          <p:cNvPicPr>
            <a:picLocks noGrp="1" noChangeAspect="1"/>
          </p:cNvPicPr>
          <p:nvPr>
            <p:ph sz="half" idx="3"/>
          </p:nvPr>
        </p:nvPicPr>
        <p:blipFill>
          <a:blip r:embed="rId3"/>
          <a:stretch>
            <a:fillRect/>
          </a:stretch>
        </p:blipFill>
        <p:spPr>
          <a:xfrm>
            <a:off x="4724400" y="1066800"/>
            <a:ext cx="3978275" cy="2983706"/>
          </a:xfrm>
        </p:spPr>
      </p:pic>
      <p:pic>
        <p:nvPicPr>
          <p:cNvPr id="5" name="Содержимое 7" descr="IMG-20201209-WA00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3810000"/>
            <a:ext cx="3825874" cy="2869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228601"/>
            <a:ext cx="5867400" cy="861774"/>
          </a:xfrm>
        </p:spPr>
        <p:txBody>
          <a:bodyPr/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Образовательная деятельность</a:t>
            </a:r>
            <a:b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Лепка «Неваляшка»</a:t>
            </a:r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7" name="Содержимое 6" descr="IMG-20201209-WA000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66800" y="1447800"/>
            <a:ext cx="7162800" cy="4876799"/>
          </a:xfrm>
        </p:spPr>
      </p:pic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228601"/>
            <a:ext cx="5867400" cy="861774"/>
          </a:xfrm>
        </p:spPr>
        <p:txBody>
          <a:bodyPr/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Образовательная деятельность</a:t>
            </a:r>
            <a:b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Рисование «Наряди матрешку»</a:t>
            </a:r>
            <a:endParaRPr lang="ru-RU" sz="28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7" name="Содержимое 6" descr="IMG-20201209-WA000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8600" y="1905000"/>
            <a:ext cx="3978274" cy="3657600"/>
          </a:xfrm>
        </p:spPr>
      </p:pic>
      <p:pic>
        <p:nvPicPr>
          <p:cNvPr id="5" name="Содержимое 7" descr="IMG-20201209-WA00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799" y="1905000"/>
            <a:ext cx="4152477" cy="37338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sz="half" idx="3"/>
          </p:nvPr>
        </p:nvSpPr>
        <p:spPr>
          <a:xfrm>
            <a:off x="4724400" y="1524000"/>
            <a:ext cx="3977640" cy="452628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382000" cy="861774"/>
          </a:xfrm>
        </p:spPr>
        <p:txBody>
          <a:bodyPr/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Образовательная деятельность</a:t>
            </a:r>
            <a:b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речи «Вот веселые игрушки»</a:t>
            </a:r>
            <a:endParaRPr lang="ru-RU" sz="28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Малышок\Desktop\бычкова фото\IMG-20201130-WA0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371850"/>
            <a:ext cx="4648200" cy="3486150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3"/>
          <a:srcRect t="7212" r="24503" b="17738"/>
          <a:stretch>
            <a:fillRect/>
          </a:stretch>
        </p:blipFill>
        <p:spPr bwMode="auto">
          <a:xfrm>
            <a:off x="228600" y="1295400"/>
            <a:ext cx="5105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430887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Разучивание стихотворений А. </a:t>
            </a:r>
            <a:r>
              <a:rPr lang="ru-RU" sz="2800" dirty="0" err="1" smtClean="0">
                <a:solidFill>
                  <a:srgbClr val="7030A0"/>
                </a:solidFill>
                <a:latin typeface="Monotype Corsiva" pitchFamily="66" charset="0"/>
              </a:rPr>
              <a:t>Барто</a:t>
            </a:r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  «Игрушки»</a:t>
            </a:r>
            <a:endParaRPr lang="ru-RU" sz="28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43000" y="1371600"/>
            <a:ext cx="7391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68580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>Чтение художественной литературы</a:t>
            </a:r>
            <a:endParaRPr lang="ru-RU" sz="32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19765" t="15952" r="20380" b="4695"/>
          <a:stretch>
            <a:fillRect/>
          </a:stretch>
        </p:blipFill>
        <p:spPr bwMode="auto">
          <a:xfrm>
            <a:off x="457200" y="1066800"/>
            <a:ext cx="4724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034665" y="2819400"/>
            <a:ext cx="488073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19229" t="13809" r="20648" b="6829"/>
          <a:stretch>
            <a:fillRect/>
          </a:stretch>
        </p:blipFill>
        <p:spPr bwMode="auto">
          <a:xfrm>
            <a:off x="381000" y="304800"/>
            <a:ext cx="8458199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492443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>Досуг  «В гостях у куклы  Кати»</a:t>
            </a:r>
            <a:endParaRPr lang="ru-RU" sz="32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4818" name="Picture 2" descr="http://a2b2.ru/storage/images/person/145351/gallery/33619/266156_preview_IMG_20200306_18504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066800"/>
            <a:ext cx="3892378" cy="2743200"/>
          </a:xfrm>
          <a:prstGeom prst="rect">
            <a:avLst/>
          </a:prstGeom>
          <a:noFill/>
        </p:spPr>
      </p:pic>
      <p:pic>
        <p:nvPicPr>
          <p:cNvPr id="34820" name="Picture 4" descr="http://a2b2.ru/storage/images/person/145351/gallery/33619/266157_preview_IMG_20200306_18493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600200"/>
            <a:ext cx="3277516" cy="2590800"/>
          </a:xfrm>
          <a:prstGeom prst="rect">
            <a:avLst/>
          </a:prstGeom>
          <a:noFill/>
        </p:spPr>
      </p:pic>
      <p:pic>
        <p:nvPicPr>
          <p:cNvPr id="34822" name="Picture 6" descr="http://a2b2.ru/storage/images/person/145351/gallery/33619/266158_preview_IMG-20200310-WA0007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4343400"/>
            <a:ext cx="3505200" cy="2278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430887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Фотовыставка «Моя любимая игрушка»</a:t>
            </a:r>
            <a:endParaRPr lang="ru-RU" sz="28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5" name="Picture 1" descr="C:\Users\Малышок\Desktop\бычкова фото\игрушки2\IMG-20201209-WA0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66800"/>
            <a:ext cx="3556000" cy="2667000"/>
          </a:xfrm>
          <a:prstGeom prst="rect">
            <a:avLst/>
          </a:prstGeom>
          <a:noFill/>
        </p:spPr>
      </p:pic>
      <p:pic>
        <p:nvPicPr>
          <p:cNvPr id="9" name="Picture 1" descr="C:\Users\Малышок\Desktop\бычкова фото\игрушки2\IMG-20201209-WA0016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48200" y="1066800"/>
            <a:ext cx="3556000" cy="2667000"/>
          </a:xfrm>
          <a:prstGeom prst="rect">
            <a:avLst/>
          </a:prstGeom>
          <a:noFill/>
        </p:spPr>
      </p:pic>
      <p:pic>
        <p:nvPicPr>
          <p:cNvPr id="10" name="Picture 1" descr="C:\Users\Малышок\Desktop\бычкова фото\игрушки2\IMG-20201209-WA0016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09600" y="3962400"/>
            <a:ext cx="3556000" cy="2667000"/>
          </a:xfrm>
          <a:prstGeom prst="rect">
            <a:avLst/>
          </a:prstGeom>
          <a:noFill/>
        </p:spPr>
      </p:pic>
      <p:pic>
        <p:nvPicPr>
          <p:cNvPr id="11" name="Picture 1" descr="C:\Users\Малышок\Desktop\бычкова фото\игрушки2\IMG-20201209-WA0016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724400" y="3886200"/>
            <a:ext cx="35560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861774"/>
          </a:xfrm>
        </p:spPr>
        <p:txBody>
          <a:bodyPr/>
          <a:lstStyle/>
          <a:p>
            <a:pPr algn="ctr"/>
            <a:r>
              <a:rPr lang="ru-RU" sz="2800" i="1" dirty="0" smtClean="0">
                <a:solidFill>
                  <a:srgbClr val="7030A0"/>
                </a:solidFill>
                <a:latin typeface="Monotype Corsiva" pitchFamily="66" charset="0"/>
              </a:rPr>
              <a:t>Диагностика детей  младшей группы  на конец проекта  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endParaRPr lang="ru-RU" sz="28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322" name="Rectangle 5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1265" name="Group 45371"/>
          <p:cNvGrpSpPr>
            <a:grpSpLocks/>
          </p:cNvGrpSpPr>
          <p:nvPr/>
        </p:nvGrpSpPr>
        <p:grpSpPr bwMode="auto">
          <a:xfrm>
            <a:off x="838200" y="1219200"/>
            <a:ext cx="7315200" cy="5181600"/>
            <a:chOff x="0" y="0"/>
            <a:chExt cx="6167692" cy="4724906"/>
          </a:xfrm>
        </p:grpSpPr>
        <p:sp>
          <p:nvSpPr>
            <p:cNvPr id="6354" name="Rectangle 6354"/>
            <p:cNvSpPr>
              <a:spLocks noChangeArrowheads="1"/>
            </p:cNvSpPr>
            <p:nvPr/>
          </p:nvSpPr>
          <p:spPr bwMode="auto">
            <a:xfrm>
              <a:off x="6136005" y="4582097"/>
              <a:ext cx="42144" cy="18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5" name="Shape 6385"/>
            <p:cNvSpPr>
              <a:spLocks/>
            </p:cNvSpPr>
            <p:nvPr/>
          </p:nvSpPr>
          <p:spPr bwMode="auto">
            <a:xfrm>
              <a:off x="565785" y="2561907"/>
              <a:ext cx="4768596" cy="0"/>
            </a:xfrm>
            <a:custGeom>
              <a:avLst/>
              <a:gdLst>
                <a:gd name="T0" fmla="*/ 0 w 4768596"/>
                <a:gd name="T1" fmla="*/ 4768596 w 4768596"/>
                <a:gd name="T2" fmla="*/ 0 w 4768596"/>
                <a:gd name="T3" fmla="*/ 4768596 w 476859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T2" t="0" r="T3" b="0"/>
              <a:pathLst>
                <a:path w="4768596">
                  <a:moveTo>
                    <a:pt x="0" y="0"/>
                  </a:moveTo>
                  <a:lnTo>
                    <a:pt x="4768596" y="0"/>
                  </a:lnTo>
                </a:path>
              </a:pathLst>
            </a:custGeom>
            <a:noFill/>
            <a:ln w="9144">
              <a:solidFill>
                <a:srgbClr val="86868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86" name="Shape 6386"/>
            <p:cNvSpPr>
              <a:spLocks/>
            </p:cNvSpPr>
            <p:nvPr/>
          </p:nvSpPr>
          <p:spPr bwMode="auto">
            <a:xfrm>
              <a:off x="565785" y="2168716"/>
              <a:ext cx="4768596" cy="0"/>
            </a:xfrm>
            <a:custGeom>
              <a:avLst/>
              <a:gdLst>
                <a:gd name="T0" fmla="*/ 0 w 4768596"/>
                <a:gd name="T1" fmla="*/ 4768596 w 4768596"/>
                <a:gd name="T2" fmla="*/ 0 w 4768596"/>
                <a:gd name="T3" fmla="*/ 4768596 w 476859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T2" t="0" r="T3" b="0"/>
              <a:pathLst>
                <a:path w="4768596">
                  <a:moveTo>
                    <a:pt x="0" y="0"/>
                  </a:moveTo>
                  <a:lnTo>
                    <a:pt x="4768596" y="0"/>
                  </a:lnTo>
                </a:path>
              </a:pathLst>
            </a:custGeom>
            <a:noFill/>
            <a:ln w="9144">
              <a:solidFill>
                <a:srgbClr val="86868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87" name="Shape 6387"/>
            <p:cNvSpPr>
              <a:spLocks/>
            </p:cNvSpPr>
            <p:nvPr/>
          </p:nvSpPr>
          <p:spPr bwMode="auto">
            <a:xfrm>
              <a:off x="565785" y="1777047"/>
              <a:ext cx="4768596" cy="0"/>
            </a:xfrm>
            <a:custGeom>
              <a:avLst/>
              <a:gdLst>
                <a:gd name="T0" fmla="*/ 0 w 4768596"/>
                <a:gd name="T1" fmla="*/ 4768596 w 4768596"/>
                <a:gd name="T2" fmla="*/ 0 w 4768596"/>
                <a:gd name="T3" fmla="*/ 4768596 w 476859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T2" t="0" r="T3" b="0"/>
              <a:pathLst>
                <a:path w="4768596">
                  <a:moveTo>
                    <a:pt x="0" y="0"/>
                  </a:moveTo>
                  <a:lnTo>
                    <a:pt x="4768596" y="0"/>
                  </a:lnTo>
                </a:path>
              </a:pathLst>
            </a:custGeom>
            <a:noFill/>
            <a:ln w="9144">
              <a:solidFill>
                <a:srgbClr val="86868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88" name="Shape 6388"/>
            <p:cNvSpPr>
              <a:spLocks/>
            </p:cNvSpPr>
            <p:nvPr/>
          </p:nvSpPr>
          <p:spPr bwMode="auto">
            <a:xfrm>
              <a:off x="565785" y="1383856"/>
              <a:ext cx="4768596" cy="0"/>
            </a:xfrm>
            <a:custGeom>
              <a:avLst/>
              <a:gdLst>
                <a:gd name="T0" fmla="*/ 0 w 4768596"/>
                <a:gd name="T1" fmla="*/ 4768596 w 4768596"/>
                <a:gd name="T2" fmla="*/ 0 w 4768596"/>
                <a:gd name="T3" fmla="*/ 4768596 w 476859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T2" t="0" r="T3" b="0"/>
              <a:pathLst>
                <a:path w="4768596">
                  <a:moveTo>
                    <a:pt x="0" y="0"/>
                  </a:moveTo>
                  <a:lnTo>
                    <a:pt x="4768596" y="0"/>
                  </a:lnTo>
                </a:path>
              </a:pathLst>
            </a:custGeom>
            <a:noFill/>
            <a:ln w="9144">
              <a:solidFill>
                <a:srgbClr val="86868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89" name="Shape 6389"/>
            <p:cNvSpPr>
              <a:spLocks/>
            </p:cNvSpPr>
            <p:nvPr/>
          </p:nvSpPr>
          <p:spPr bwMode="auto">
            <a:xfrm>
              <a:off x="565785" y="990663"/>
              <a:ext cx="4768596" cy="0"/>
            </a:xfrm>
            <a:custGeom>
              <a:avLst/>
              <a:gdLst>
                <a:gd name="T0" fmla="*/ 0 w 4768596"/>
                <a:gd name="T1" fmla="*/ 4768596 w 4768596"/>
                <a:gd name="T2" fmla="*/ 0 w 4768596"/>
                <a:gd name="T3" fmla="*/ 4768596 w 476859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T2" t="0" r="T3" b="0"/>
              <a:pathLst>
                <a:path w="4768596">
                  <a:moveTo>
                    <a:pt x="0" y="0"/>
                  </a:moveTo>
                  <a:lnTo>
                    <a:pt x="4768596" y="0"/>
                  </a:lnTo>
                </a:path>
              </a:pathLst>
            </a:custGeom>
            <a:noFill/>
            <a:ln w="9144">
              <a:solidFill>
                <a:srgbClr val="86868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90" name="Shape 6390"/>
            <p:cNvSpPr>
              <a:spLocks/>
            </p:cNvSpPr>
            <p:nvPr/>
          </p:nvSpPr>
          <p:spPr bwMode="auto">
            <a:xfrm>
              <a:off x="565785" y="597471"/>
              <a:ext cx="4768596" cy="0"/>
            </a:xfrm>
            <a:custGeom>
              <a:avLst/>
              <a:gdLst>
                <a:gd name="T0" fmla="*/ 0 w 4768596"/>
                <a:gd name="T1" fmla="*/ 4768596 w 4768596"/>
                <a:gd name="T2" fmla="*/ 0 w 4768596"/>
                <a:gd name="T3" fmla="*/ 4768596 w 476859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T2" t="0" r="T3" b="0"/>
              <a:pathLst>
                <a:path w="4768596">
                  <a:moveTo>
                    <a:pt x="0" y="0"/>
                  </a:moveTo>
                  <a:lnTo>
                    <a:pt x="4768596" y="0"/>
                  </a:lnTo>
                </a:path>
              </a:pathLst>
            </a:custGeom>
            <a:noFill/>
            <a:ln w="9144">
              <a:solidFill>
                <a:srgbClr val="86868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91" name="Shape 6391"/>
            <p:cNvSpPr>
              <a:spLocks/>
            </p:cNvSpPr>
            <p:nvPr/>
          </p:nvSpPr>
          <p:spPr bwMode="auto">
            <a:xfrm>
              <a:off x="565785" y="204280"/>
              <a:ext cx="4768596" cy="0"/>
            </a:xfrm>
            <a:custGeom>
              <a:avLst/>
              <a:gdLst>
                <a:gd name="T0" fmla="*/ 0 w 4768596"/>
                <a:gd name="T1" fmla="*/ 4768596 w 4768596"/>
                <a:gd name="T2" fmla="*/ 0 w 4768596"/>
                <a:gd name="T3" fmla="*/ 4768596 w 476859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T2" t="0" r="T3" b="0"/>
              <a:pathLst>
                <a:path w="4768596">
                  <a:moveTo>
                    <a:pt x="0" y="0"/>
                  </a:moveTo>
                  <a:lnTo>
                    <a:pt x="4768596" y="0"/>
                  </a:lnTo>
                </a:path>
              </a:pathLst>
            </a:custGeom>
            <a:noFill/>
            <a:ln w="9144">
              <a:solidFill>
                <a:srgbClr val="86868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76" name="Shape 48376"/>
            <p:cNvSpPr>
              <a:spLocks/>
            </p:cNvSpPr>
            <p:nvPr/>
          </p:nvSpPr>
          <p:spPr bwMode="auto">
            <a:xfrm>
              <a:off x="1029081" y="2798128"/>
              <a:ext cx="265176" cy="156972"/>
            </a:xfrm>
            <a:custGeom>
              <a:avLst/>
              <a:gdLst>
                <a:gd name="T0" fmla="*/ 0 w 265176"/>
                <a:gd name="T1" fmla="*/ 0 h 156972"/>
                <a:gd name="T2" fmla="*/ 265176 w 265176"/>
                <a:gd name="T3" fmla="*/ 0 h 156972"/>
                <a:gd name="T4" fmla="*/ 265176 w 265176"/>
                <a:gd name="T5" fmla="*/ 156972 h 156972"/>
                <a:gd name="T6" fmla="*/ 0 w 265176"/>
                <a:gd name="T7" fmla="*/ 156972 h 156972"/>
                <a:gd name="T8" fmla="*/ 0 w 265176"/>
                <a:gd name="T9" fmla="*/ 0 h 156972"/>
                <a:gd name="T10" fmla="*/ 0 w 265176"/>
                <a:gd name="T11" fmla="*/ 0 h 156972"/>
                <a:gd name="T12" fmla="*/ 265176 w 265176"/>
                <a:gd name="T13" fmla="*/ 156972 h 156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65176" h="156972">
                  <a:moveTo>
                    <a:pt x="0" y="0"/>
                  </a:moveTo>
                  <a:lnTo>
                    <a:pt x="265176" y="0"/>
                  </a:lnTo>
                  <a:lnTo>
                    <a:pt x="265176" y="156972"/>
                  </a:lnTo>
                  <a:lnTo>
                    <a:pt x="0" y="156972"/>
                  </a:lnTo>
                  <a:lnTo>
                    <a:pt x="0" y="0"/>
                  </a:lnTo>
                </a:path>
              </a:pathLst>
            </a:custGeom>
            <a:solidFill>
              <a:srgbClr val="C0504D"/>
            </a:solidFill>
            <a:ln w="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77" name="Shape 48377"/>
            <p:cNvSpPr>
              <a:spLocks/>
            </p:cNvSpPr>
            <p:nvPr/>
          </p:nvSpPr>
          <p:spPr bwMode="auto">
            <a:xfrm>
              <a:off x="3414141" y="2641156"/>
              <a:ext cx="265176" cy="313944"/>
            </a:xfrm>
            <a:custGeom>
              <a:avLst/>
              <a:gdLst>
                <a:gd name="T0" fmla="*/ 0 w 265176"/>
                <a:gd name="T1" fmla="*/ 0 h 313944"/>
                <a:gd name="T2" fmla="*/ 265176 w 265176"/>
                <a:gd name="T3" fmla="*/ 0 h 313944"/>
                <a:gd name="T4" fmla="*/ 265176 w 265176"/>
                <a:gd name="T5" fmla="*/ 313944 h 313944"/>
                <a:gd name="T6" fmla="*/ 0 w 265176"/>
                <a:gd name="T7" fmla="*/ 313944 h 313944"/>
                <a:gd name="T8" fmla="*/ 0 w 265176"/>
                <a:gd name="T9" fmla="*/ 0 h 313944"/>
                <a:gd name="T10" fmla="*/ 0 w 265176"/>
                <a:gd name="T11" fmla="*/ 0 h 313944"/>
                <a:gd name="T12" fmla="*/ 265176 w 265176"/>
                <a:gd name="T13" fmla="*/ 313944 h 313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65176" h="313944">
                  <a:moveTo>
                    <a:pt x="0" y="0"/>
                  </a:moveTo>
                  <a:lnTo>
                    <a:pt x="265176" y="0"/>
                  </a:lnTo>
                  <a:lnTo>
                    <a:pt x="265176" y="313944"/>
                  </a:lnTo>
                  <a:lnTo>
                    <a:pt x="0" y="313944"/>
                  </a:lnTo>
                  <a:lnTo>
                    <a:pt x="0" y="0"/>
                  </a:lnTo>
                </a:path>
              </a:pathLst>
            </a:custGeom>
            <a:solidFill>
              <a:srgbClr val="C0504D"/>
            </a:solidFill>
            <a:ln w="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78" name="Shape 48378"/>
            <p:cNvSpPr>
              <a:spLocks/>
            </p:cNvSpPr>
            <p:nvPr/>
          </p:nvSpPr>
          <p:spPr bwMode="auto">
            <a:xfrm>
              <a:off x="2220849" y="2090992"/>
              <a:ext cx="265176" cy="864108"/>
            </a:xfrm>
            <a:custGeom>
              <a:avLst/>
              <a:gdLst>
                <a:gd name="T0" fmla="*/ 0 w 265176"/>
                <a:gd name="T1" fmla="*/ 0 h 864108"/>
                <a:gd name="T2" fmla="*/ 265176 w 265176"/>
                <a:gd name="T3" fmla="*/ 0 h 864108"/>
                <a:gd name="T4" fmla="*/ 265176 w 265176"/>
                <a:gd name="T5" fmla="*/ 864108 h 864108"/>
                <a:gd name="T6" fmla="*/ 0 w 265176"/>
                <a:gd name="T7" fmla="*/ 864108 h 864108"/>
                <a:gd name="T8" fmla="*/ 0 w 265176"/>
                <a:gd name="T9" fmla="*/ 0 h 864108"/>
                <a:gd name="T10" fmla="*/ 0 w 265176"/>
                <a:gd name="T11" fmla="*/ 0 h 864108"/>
                <a:gd name="T12" fmla="*/ 265176 w 265176"/>
                <a:gd name="T13" fmla="*/ 864108 h 864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65176" h="864108">
                  <a:moveTo>
                    <a:pt x="0" y="0"/>
                  </a:moveTo>
                  <a:lnTo>
                    <a:pt x="265176" y="0"/>
                  </a:lnTo>
                  <a:lnTo>
                    <a:pt x="265176" y="864108"/>
                  </a:lnTo>
                  <a:lnTo>
                    <a:pt x="0" y="864108"/>
                  </a:lnTo>
                  <a:lnTo>
                    <a:pt x="0" y="0"/>
                  </a:lnTo>
                </a:path>
              </a:pathLst>
            </a:custGeom>
            <a:solidFill>
              <a:srgbClr val="C0504D"/>
            </a:solidFill>
            <a:ln w="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79" name="Shape 48379"/>
            <p:cNvSpPr>
              <a:spLocks/>
            </p:cNvSpPr>
            <p:nvPr/>
          </p:nvSpPr>
          <p:spPr bwMode="auto">
            <a:xfrm>
              <a:off x="2486025" y="1304607"/>
              <a:ext cx="265176" cy="1650492"/>
            </a:xfrm>
            <a:custGeom>
              <a:avLst/>
              <a:gdLst>
                <a:gd name="T0" fmla="*/ 0 w 265176"/>
                <a:gd name="T1" fmla="*/ 0 h 1650492"/>
                <a:gd name="T2" fmla="*/ 265176 w 265176"/>
                <a:gd name="T3" fmla="*/ 0 h 1650492"/>
                <a:gd name="T4" fmla="*/ 265176 w 265176"/>
                <a:gd name="T5" fmla="*/ 1650492 h 1650492"/>
                <a:gd name="T6" fmla="*/ 0 w 265176"/>
                <a:gd name="T7" fmla="*/ 1650492 h 1650492"/>
                <a:gd name="T8" fmla="*/ 0 w 265176"/>
                <a:gd name="T9" fmla="*/ 0 h 1650492"/>
                <a:gd name="T10" fmla="*/ 0 w 265176"/>
                <a:gd name="T11" fmla="*/ 0 h 1650492"/>
                <a:gd name="T12" fmla="*/ 265176 w 265176"/>
                <a:gd name="T13" fmla="*/ 1650492 h 1650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65176" h="1650492">
                  <a:moveTo>
                    <a:pt x="0" y="0"/>
                  </a:moveTo>
                  <a:lnTo>
                    <a:pt x="265176" y="0"/>
                  </a:lnTo>
                  <a:lnTo>
                    <a:pt x="265176" y="1650492"/>
                  </a:lnTo>
                  <a:lnTo>
                    <a:pt x="0" y="1650492"/>
                  </a:lnTo>
                  <a:lnTo>
                    <a:pt x="0" y="0"/>
                  </a:lnTo>
                </a:path>
              </a:pathLst>
            </a:custGeom>
            <a:solidFill>
              <a:srgbClr val="9BBB59"/>
            </a:solidFill>
            <a:ln w="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80" name="Shape 48380"/>
            <p:cNvSpPr>
              <a:spLocks/>
            </p:cNvSpPr>
            <p:nvPr/>
          </p:nvSpPr>
          <p:spPr bwMode="auto">
            <a:xfrm>
              <a:off x="3679317" y="754444"/>
              <a:ext cx="265176" cy="2200656"/>
            </a:xfrm>
            <a:custGeom>
              <a:avLst/>
              <a:gdLst>
                <a:gd name="T0" fmla="*/ 0 w 265176"/>
                <a:gd name="T1" fmla="*/ 0 h 2200656"/>
                <a:gd name="T2" fmla="*/ 265176 w 265176"/>
                <a:gd name="T3" fmla="*/ 0 h 2200656"/>
                <a:gd name="T4" fmla="*/ 265176 w 265176"/>
                <a:gd name="T5" fmla="*/ 2200656 h 2200656"/>
                <a:gd name="T6" fmla="*/ 0 w 265176"/>
                <a:gd name="T7" fmla="*/ 2200656 h 2200656"/>
                <a:gd name="T8" fmla="*/ 0 w 265176"/>
                <a:gd name="T9" fmla="*/ 0 h 2200656"/>
                <a:gd name="T10" fmla="*/ 0 w 265176"/>
                <a:gd name="T11" fmla="*/ 0 h 2200656"/>
                <a:gd name="T12" fmla="*/ 265176 w 265176"/>
                <a:gd name="T13" fmla="*/ 2200656 h 2200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65176" h="2200656">
                  <a:moveTo>
                    <a:pt x="0" y="0"/>
                  </a:moveTo>
                  <a:lnTo>
                    <a:pt x="265176" y="0"/>
                  </a:lnTo>
                  <a:lnTo>
                    <a:pt x="265176" y="2200656"/>
                  </a:lnTo>
                  <a:lnTo>
                    <a:pt x="0" y="2200656"/>
                  </a:lnTo>
                  <a:lnTo>
                    <a:pt x="0" y="0"/>
                  </a:lnTo>
                </a:path>
              </a:pathLst>
            </a:custGeom>
            <a:solidFill>
              <a:srgbClr val="9BBB59"/>
            </a:solidFill>
            <a:ln w="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81" name="Shape 48381"/>
            <p:cNvSpPr>
              <a:spLocks/>
            </p:cNvSpPr>
            <p:nvPr/>
          </p:nvSpPr>
          <p:spPr bwMode="auto">
            <a:xfrm>
              <a:off x="1294257" y="597471"/>
              <a:ext cx="265176" cy="2357628"/>
            </a:xfrm>
            <a:custGeom>
              <a:avLst/>
              <a:gdLst>
                <a:gd name="T0" fmla="*/ 0 w 265176"/>
                <a:gd name="T1" fmla="*/ 0 h 2357628"/>
                <a:gd name="T2" fmla="*/ 265176 w 265176"/>
                <a:gd name="T3" fmla="*/ 0 h 2357628"/>
                <a:gd name="T4" fmla="*/ 265176 w 265176"/>
                <a:gd name="T5" fmla="*/ 2357628 h 2357628"/>
                <a:gd name="T6" fmla="*/ 0 w 265176"/>
                <a:gd name="T7" fmla="*/ 2357628 h 2357628"/>
                <a:gd name="T8" fmla="*/ 0 w 265176"/>
                <a:gd name="T9" fmla="*/ 0 h 2357628"/>
                <a:gd name="T10" fmla="*/ 0 w 265176"/>
                <a:gd name="T11" fmla="*/ 0 h 2357628"/>
                <a:gd name="T12" fmla="*/ 265176 w 265176"/>
                <a:gd name="T13" fmla="*/ 2357628 h 2357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65176" h="2357628">
                  <a:moveTo>
                    <a:pt x="0" y="0"/>
                  </a:moveTo>
                  <a:lnTo>
                    <a:pt x="265176" y="0"/>
                  </a:lnTo>
                  <a:lnTo>
                    <a:pt x="265176" y="2357628"/>
                  </a:lnTo>
                  <a:lnTo>
                    <a:pt x="0" y="2357628"/>
                  </a:lnTo>
                  <a:lnTo>
                    <a:pt x="0" y="0"/>
                  </a:lnTo>
                </a:path>
              </a:pathLst>
            </a:custGeom>
            <a:solidFill>
              <a:srgbClr val="9BBB59"/>
            </a:solidFill>
            <a:ln w="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98" name="Shape 6398"/>
            <p:cNvSpPr>
              <a:spLocks/>
            </p:cNvSpPr>
            <p:nvPr/>
          </p:nvSpPr>
          <p:spPr bwMode="auto">
            <a:xfrm>
              <a:off x="565785" y="204280"/>
              <a:ext cx="0" cy="2750820"/>
            </a:xfrm>
            <a:custGeom>
              <a:avLst/>
              <a:gdLst>
                <a:gd name="T0" fmla="*/ 2750820 h 2750820"/>
                <a:gd name="T1" fmla="*/ 0 h 2750820"/>
                <a:gd name="T2" fmla="*/ 0 h 2750820"/>
                <a:gd name="T3" fmla="*/ 2750820 h 27508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T2" r="0" b="T3"/>
              <a:pathLst>
                <a:path h="2750820">
                  <a:moveTo>
                    <a:pt x="0" y="2750820"/>
                  </a:moveTo>
                  <a:lnTo>
                    <a:pt x="0" y="0"/>
                  </a:lnTo>
                </a:path>
              </a:pathLst>
            </a:custGeom>
            <a:noFill/>
            <a:ln w="9144">
              <a:solidFill>
                <a:srgbClr val="86868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99" name="Shape 6399"/>
            <p:cNvSpPr>
              <a:spLocks/>
            </p:cNvSpPr>
            <p:nvPr/>
          </p:nvSpPr>
          <p:spPr bwMode="auto">
            <a:xfrm>
              <a:off x="524637" y="2955100"/>
              <a:ext cx="41148" cy="0"/>
            </a:xfrm>
            <a:custGeom>
              <a:avLst/>
              <a:gdLst>
                <a:gd name="T0" fmla="*/ 0 w 41148"/>
                <a:gd name="T1" fmla="*/ 41148 w 41148"/>
                <a:gd name="T2" fmla="*/ 0 w 41148"/>
                <a:gd name="T3" fmla="*/ 41148 w 411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T2" t="0" r="T3" b="0"/>
              <a:pathLst>
                <a:path w="41148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noFill/>
            <a:ln w="9144">
              <a:solidFill>
                <a:srgbClr val="86868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00" name="Shape 6400"/>
            <p:cNvSpPr>
              <a:spLocks/>
            </p:cNvSpPr>
            <p:nvPr/>
          </p:nvSpPr>
          <p:spPr bwMode="auto">
            <a:xfrm>
              <a:off x="524637" y="2561907"/>
              <a:ext cx="41148" cy="0"/>
            </a:xfrm>
            <a:custGeom>
              <a:avLst/>
              <a:gdLst>
                <a:gd name="T0" fmla="*/ 0 w 41148"/>
                <a:gd name="T1" fmla="*/ 41148 w 41148"/>
                <a:gd name="T2" fmla="*/ 0 w 41148"/>
                <a:gd name="T3" fmla="*/ 41148 w 411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T2" t="0" r="T3" b="0"/>
              <a:pathLst>
                <a:path w="41148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noFill/>
            <a:ln w="9144">
              <a:solidFill>
                <a:srgbClr val="86868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01" name="Shape 6401"/>
            <p:cNvSpPr>
              <a:spLocks/>
            </p:cNvSpPr>
            <p:nvPr/>
          </p:nvSpPr>
          <p:spPr bwMode="auto">
            <a:xfrm>
              <a:off x="524637" y="2168716"/>
              <a:ext cx="41148" cy="0"/>
            </a:xfrm>
            <a:custGeom>
              <a:avLst/>
              <a:gdLst>
                <a:gd name="T0" fmla="*/ 0 w 41148"/>
                <a:gd name="T1" fmla="*/ 41148 w 41148"/>
                <a:gd name="T2" fmla="*/ 0 w 41148"/>
                <a:gd name="T3" fmla="*/ 41148 w 411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T2" t="0" r="T3" b="0"/>
              <a:pathLst>
                <a:path w="41148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noFill/>
            <a:ln w="9144">
              <a:solidFill>
                <a:srgbClr val="86868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02" name="Shape 6402"/>
            <p:cNvSpPr>
              <a:spLocks/>
            </p:cNvSpPr>
            <p:nvPr/>
          </p:nvSpPr>
          <p:spPr bwMode="auto">
            <a:xfrm>
              <a:off x="524637" y="1777047"/>
              <a:ext cx="41148" cy="0"/>
            </a:xfrm>
            <a:custGeom>
              <a:avLst/>
              <a:gdLst>
                <a:gd name="T0" fmla="*/ 0 w 41148"/>
                <a:gd name="T1" fmla="*/ 41148 w 41148"/>
                <a:gd name="T2" fmla="*/ 0 w 41148"/>
                <a:gd name="T3" fmla="*/ 41148 w 411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T2" t="0" r="T3" b="0"/>
              <a:pathLst>
                <a:path w="41148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noFill/>
            <a:ln w="9144">
              <a:solidFill>
                <a:srgbClr val="86868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03" name="Shape 6403"/>
            <p:cNvSpPr>
              <a:spLocks/>
            </p:cNvSpPr>
            <p:nvPr/>
          </p:nvSpPr>
          <p:spPr bwMode="auto">
            <a:xfrm>
              <a:off x="524637" y="1383856"/>
              <a:ext cx="41148" cy="0"/>
            </a:xfrm>
            <a:custGeom>
              <a:avLst/>
              <a:gdLst>
                <a:gd name="T0" fmla="*/ 0 w 41148"/>
                <a:gd name="T1" fmla="*/ 41148 w 41148"/>
                <a:gd name="T2" fmla="*/ 0 w 41148"/>
                <a:gd name="T3" fmla="*/ 41148 w 411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T2" t="0" r="T3" b="0"/>
              <a:pathLst>
                <a:path w="41148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noFill/>
            <a:ln w="9144">
              <a:solidFill>
                <a:srgbClr val="86868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04" name="Shape 6404"/>
            <p:cNvSpPr>
              <a:spLocks/>
            </p:cNvSpPr>
            <p:nvPr/>
          </p:nvSpPr>
          <p:spPr bwMode="auto">
            <a:xfrm>
              <a:off x="524637" y="990663"/>
              <a:ext cx="41148" cy="0"/>
            </a:xfrm>
            <a:custGeom>
              <a:avLst/>
              <a:gdLst>
                <a:gd name="T0" fmla="*/ 0 w 41148"/>
                <a:gd name="T1" fmla="*/ 41148 w 41148"/>
                <a:gd name="T2" fmla="*/ 0 w 41148"/>
                <a:gd name="T3" fmla="*/ 41148 w 411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T2" t="0" r="T3" b="0"/>
              <a:pathLst>
                <a:path w="41148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noFill/>
            <a:ln w="9144">
              <a:solidFill>
                <a:srgbClr val="86868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05" name="Shape 6405"/>
            <p:cNvSpPr>
              <a:spLocks/>
            </p:cNvSpPr>
            <p:nvPr/>
          </p:nvSpPr>
          <p:spPr bwMode="auto">
            <a:xfrm>
              <a:off x="524637" y="597471"/>
              <a:ext cx="41148" cy="0"/>
            </a:xfrm>
            <a:custGeom>
              <a:avLst/>
              <a:gdLst>
                <a:gd name="T0" fmla="*/ 0 w 41148"/>
                <a:gd name="T1" fmla="*/ 41148 w 41148"/>
                <a:gd name="T2" fmla="*/ 0 w 41148"/>
                <a:gd name="T3" fmla="*/ 41148 w 411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T2" t="0" r="T3" b="0"/>
              <a:pathLst>
                <a:path w="41148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noFill/>
            <a:ln w="9144">
              <a:solidFill>
                <a:srgbClr val="86868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06" name="Shape 6406"/>
            <p:cNvSpPr>
              <a:spLocks/>
            </p:cNvSpPr>
            <p:nvPr/>
          </p:nvSpPr>
          <p:spPr bwMode="auto">
            <a:xfrm>
              <a:off x="524637" y="204280"/>
              <a:ext cx="41148" cy="0"/>
            </a:xfrm>
            <a:custGeom>
              <a:avLst/>
              <a:gdLst>
                <a:gd name="T0" fmla="*/ 0 w 41148"/>
                <a:gd name="T1" fmla="*/ 41148 w 41148"/>
                <a:gd name="T2" fmla="*/ 0 w 41148"/>
                <a:gd name="T3" fmla="*/ 41148 w 411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T2" t="0" r="T3" b="0"/>
              <a:pathLst>
                <a:path w="41148">
                  <a:moveTo>
                    <a:pt x="0" y="0"/>
                  </a:moveTo>
                  <a:lnTo>
                    <a:pt x="41148" y="0"/>
                  </a:lnTo>
                </a:path>
              </a:pathLst>
            </a:custGeom>
            <a:noFill/>
            <a:ln w="9144">
              <a:solidFill>
                <a:srgbClr val="86868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07" name="Shape 6407"/>
            <p:cNvSpPr>
              <a:spLocks/>
            </p:cNvSpPr>
            <p:nvPr/>
          </p:nvSpPr>
          <p:spPr bwMode="auto">
            <a:xfrm>
              <a:off x="565785" y="2955100"/>
              <a:ext cx="4768596" cy="0"/>
            </a:xfrm>
            <a:custGeom>
              <a:avLst/>
              <a:gdLst>
                <a:gd name="T0" fmla="*/ 0 w 4768596"/>
                <a:gd name="T1" fmla="*/ 4768596 w 4768596"/>
                <a:gd name="T2" fmla="*/ 0 w 4768596"/>
                <a:gd name="T3" fmla="*/ 4768596 w 476859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T2" t="0" r="T3" b="0"/>
              <a:pathLst>
                <a:path w="4768596">
                  <a:moveTo>
                    <a:pt x="0" y="0"/>
                  </a:moveTo>
                  <a:lnTo>
                    <a:pt x="4768596" y="0"/>
                  </a:lnTo>
                </a:path>
              </a:pathLst>
            </a:custGeom>
            <a:noFill/>
            <a:ln w="9144">
              <a:solidFill>
                <a:srgbClr val="86868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08" name="Shape 6408"/>
            <p:cNvSpPr>
              <a:spLocks/>
            </p:cNvSpPr>
            <p:nvPr/>
          </p:nvSpPr>
          <p:spPr bwMode="auto">
            <a:xfrm>
              <a:off x="565785" y="2955100"/>
              <a:ext cx="0" cy="39624"/>
            </a:xfrm>
            <a:custGeom>
              <a:avLst/>
              <a:gdLst>
                <a:gd name="T0" fmla="*/ 0 h 39624"/>
                <a:gd name="T1" fmla="*/ 39624 h 39624"/>
                <a:gd name="T2" fmla="*/ 0 h 39624"/>
                <a:gd name="T3" fmla="*/ 39624 h 3962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T2" r="0" b="T3"/>
              <a:pathLst>
                <a:path h="3962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noFill/>
            <a:ln w="9144">
              <a:solidFill>
                <a:srgbClr val="86868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09" name="Shape 6409"/>
            <p:cNvSpPr>
              <a:spLocks/>
            </p:cNvSpPr>
            <p:nvPr/>
          </p:nvSpPr>
          <p:spPr bwMode="auto">
            <a:xfrm>
              <a:off x="1757553" y="2955100"/>
              <a:ext cx="0" cy="39624"/>
            </a:xfrm>
            <a:custGeom>
              <a:avLst/>
              <a:gdLst>
                <a:gd name="T0" fmla="*/ 0 h 39624"/>
                <a:gd name="T1" fmla="*/ 39624 h 39624"/>
                <a:gd name="T2" fmla="*/ 0 h 39624"/>
                <a:gd name="T3" fmla="*/ 39624 h 3962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T2" r="0" b="T3"/>
              <a:pathLst>
                <a:path h="3962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noFill/>
            <a:ln w="9144">
              <a:solidFill>
                <a:srgbClr val="86868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10" name="Shape 6410"/>
            <p:cNvSpPr>
              <a:spLocks/>
            </p:cNvSpPr>
            <p:nvPr/>
          </p:nvSpPr>
          <p:spPr bwMode="auto">
            <a:xfrm>
              <a:off x="2950845" y="2955100"/>
              <a:ext cx="0" cy="39624"/>
            </a:xfrm>
            <a:custGeom>
              <a:avLst/>
              <a:gdLst>
                <a:gd name="T0" fmla="*/ 0 h 39624"/>
                <a:gd name="T1" fmla="*/ 39624 h 39624"/>
                <a:gd name="T2" fmla="*/ 0 h 39624"/>
                <a:gd name="T3" fmla="*/ 39624 h 3962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T2" r="0" b="T3"/>
              <a:pathLst>
                <a:path h="3962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noFill/>
            <a:ln w="9144">
              <a:solidFill>
                <a:srgbClr val="86868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11" name="Shape 6411"/>
            <p:cNvSpPr>
              <a:spLocks/>
            </p:cNvSpPr>
            <p:nvPr/>
          </p:nvSpPr>
          <p:spPr bwMode="auto">
            <a:xfrm>
              <a:off x="4142613" y="2955100"/>
              <a:ext cx="0" cy="39624"/>
            </a:xfrm>
            <a:custGeom>
              <a:avLst/>
              <a:gdLst>
                <a:gd name="T0" fmla="*/ 0 h 39624"/>
                <a:gd name="T1" fmla="*/ 39624 h 39624"/>
                <a:gd name="T2" fmla="*/ 0 h 39624"/>
                <a:gd name="T3" fmla="*/ 39624 h 3962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T2" r="0" b="T3"/>
              <a:pathLst>
                <a:path h="3962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noFill/>
            <a:ln w="9144">
              <a:solidFill>
                <a:srgbClr val="86868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12" name="Shape 6412"/>
            <p:cNvSpPr>
              <a:spLocks/>
            </p:cNvSpPr>
            <p:nvPr/>
          </p:nvSpPr>
          <p:spPr bwMode="auto">
            <a:xfrm>
              <a:off x="5334381" y="2955100"/>
              <a:ext cx="0" cy="39624"/>
            </a:xfrm>
            <a:custGeom>
              <a:avLst/>
              <a:gdLst>
                <a:gd name="T0" fmla="*/ 0 h 39624"/>
                <a:gd name="T1" fmla="*/ 39624 h 39624"/>
                <a:gd name="T2" fmla="*/ 0 h 39624"/>
                <a:gd name="T3" fmla="*/ 39624 h 3962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T2" r="0" b="T3"/>
              <a:pathLst>
                <a:path h="3962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noFill/>
            <a:ln w="9144">
              <a:solidFill>
                <a:srgbClr val="86868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13" name="Rectangle 6413"/>
            <p:cNvSpPr>
              <a:spLocks noChangeArrowheads="1"/>
            </p:cNvSpPr>
            <p:nvPr/>
          </p:nvSpPr>
          <p:spPr bwMode="auto">
            <a:xfrm>
              <a:off x="1129030" y="2610930"/>
              <a:ext cx="85295" cy="171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4" name="Rectangle 6414"/>
            <p:cNvSpPr>
              <a:spLocks noChangeArrowheads="1"/>
            </p:cNvSpPr>
            <p:nvPr/>
          </p:nvSpPr>
          <p:spPr bwMode="auto">
            <a:xfrm>
              <a:off x="2289683" y="1903794"/>
              <a:ext cx="170426" cy="171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11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5" name="Rectangle 6415"/>
            <p:cNvSpPr>
              <a:spLocks noChangeArrowheads="1"/>
            </p:cNvSpPr>
            <p:nvPr/>
          </p:nvSpPr>
          <p:spPr bwMode="auto">
            <a:xfrm>
              <a:off x="3514471" y="2453577"/>
              <a:ext cx="85295" cy="171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4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6" name="Rectangle 6416"/>
            <p:cNvSpPr>
              <a:spLocks noChangeArrowheads="1"/>
            </p:cNvSpPr>
            <p:nvPr/>
          </p:nvSpPr>
          <p:spPr bwMode="auto">
            <a:xfrm>
              <a:off x="1361948" y="410909"/>
              <a:ext cx="170426" cy="171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30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7" name="Rectangle 6417"/>
            <p:cNvSpPr>
              <a:spLocks noChangeArrowheads="1"/>
            </p:cNvSpPr>
            <p:nvPr/>
          </p:nvSpPr>
          <p:spPr bwMode="auto">
            <a:xfrm>
              <a:off x="2554859" y="1118045"/>
              <a:ext cx="170426" cy="171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21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8" name="Rectangle 6418"/>
            <p:cNvSpPr>
              <a:spLocks noChangeArrowheads="1"/>
            </p:cNvSpPr>
            <p:nvPr/>
          </p:nvSpPr>
          <p:spPr bwMode="auto">
            <a:xfrm>
              <a:off x="3747643" y="567881"/>
              <a:ext cx="170426" cy="171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28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9" name="Rectangle 6419"/>
            <p:cNvSpPr>
              <a:spLocks noChangeArrowheads="1"/>
            </p:cNvSpPr>
            <p:nvPr/>
          </p:nvSpPr>
          <p:spPr bwMode="auto">
            <a:xfrm>
              <a:off x="381991" y="2895537"/>
              <a:ext cx="85295" cy="171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20" name="Rectangle 6420"/>
            <p:cNvSpPr>
              <a:spLocks noChangeArrowheads="1"/>
            </p:cNvSpPr>
            <p:nvPr/>
          </p:nvSpPr>
          <p:spPr bwMode="auto">
            <a:xfrm>
              <a:off x="381991" y="2502726"/>
              <a:ext cx="85295" cy="171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21" name="Rectangle 6421"/>
            <p:cNvSpPr>
              <a:spLocks noChangeArrowheads="1"/>
            </p:cNvSpPr>
            <p:nvPr/>
          </p:nvSpPr>
          <p:spPr bwMode="auto">
            <a:xfrm>
              <a:off x="317678" y="2109788"/>
              <a:ext cx="170426" cy="171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10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22" name="Rectangle 6422"/>
            <p:cNvSpPr>
              <a:spLocks noChangeArrowheads="1"/>
            </p:cNvSpPr>
            <p:nvPr/>
          </p:nvSpPr>
          <p:spPr bwMode="auto">
            <a:xfrm>
              <a:off x="317678" y="1716977"/>
              <a:ext cx="170426" cy="171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15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23" name="Rectangle 6423"/>
            <p:cNvSpPr>
              <a:spLocks noChangeArrowheads="1"/>
            </p:cNvSpPr>
            <p:nvPr/>
          </p:nvSpPr>
          <p:spPr bwMode="auto">
            <a:xfrm>
              <a:off x="317678" y="1324039"/>
              <a:ext cx="170426" cy="171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20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24" name="Rectangle 6424"/>
            <p:cNvSpPr>
              <a:spLocks noChangeArrowheads="1"/>
            </p:cNvSpPr>
            <p:nvPr/>
          </p:nvSpPr>
          <p:spPr bwMode="auto">
            <a:xfrm>
              <a:off x="317678" y="931100"/>
              <a:ext cx="170426" cy="171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25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25" name="Rectangle 6425"/>
            <p:cNvSpPr>
              <a:spLocks noChangeArrowheads="1"/>
            </p:cNvSpPr>
            <p:nvPr/>
          </p:nvSpPr>
          <p:spPr bwMode="auto">
            <a:xfrm>
              <a:off x="317678" y="538290"/>
              <a:ext cx="170426" cy="171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30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26" name="Rectangle 6426"/>
            <p:cNvSpPr>
              <a:spLocks noChangeArrowheads="1"/>
            </p:cNvSpPr>
            <p:nvPr/>
          </p:nvSpPr>
          <p:spPr bwMode="auto">
            <a:xfrm>
              <a:off x="317678" y="145352"/>
              <a:ext cx="170426" cy="171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35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27" name="Rectangle 6427"/>
            <p:cNvSpPr>
              <a:spLocks noChangeArrowheads="1"/>
            </p:cNvSpPr>
            <p:nvPr/>
          </p:nvSpPr>
          <p:spPr bwMode="auto">
            <a:xfrm>
              <a:off x="399974" y="3097975"/>
              <a:ext cx="2058852" cy="171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Умение играть рядом друг с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28" name="Rectangle 6428"/>
            <p:cNvSpPr>
              <a:spLocks noChangeArrowheads="1"/>
            </p:cNvSpPr>
            <p:nvPr/>
          </p:nvSpPr>
          <p:spPr bwMode="auto">
            <a:xfrm>
              <a:off x="965708" y="3253422"/>
              <a:ext cx="520349" cy="1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другом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29" name="Rectangle 6429"/>
            <p:cNvSpPr>
              <a:spLocks noChangeArrowheads="1"/>
            </p:cNvSpPr>
            <p:nvPr/>
          </p:nvSpPr>
          <p:spPr bwMode="auto">
            <a:xfrm>
              <a:off x="1603629" y="3097975"/>
              <a:ext cx="2033953" cy="171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Умение взаимодействовать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30" name="Rectangle 6430"/>
            <p:cNvSpPr>
              <a:spLocks noChangeArrowheads="1"/>
            </p:cNvSpPr>
            <p:nvPr/>
          </p:nvSpPr>
          <p:spPr bwMode="auto">
            <a:xfrm>
              <a:off x="1978533" y="3253422"/>
              <a:ext cx="999144" cy="1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со взрослыми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31" name="Rectangle 6431"/>
            <p:cNvSpPr>
              <a:spLocks noChangeArrowheads="1"/>
            </p:cNvSpPr>
            <p:nvPr/>
          </p:nvSpPr>
          <p:spPr bwMode="auto">
            <a:xfrm>
              <a:off x="2912110" y="3097975"/>
              <a:ext cx="1723056" cy="171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Бережное отношение к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32" name="Rectangle 6432"/>
            <p:cNvSpPr>
              <a:spLocks noChangeArrowheads="1"/>
            </p:cNvSpPr>
            <p:nvPr/>
          </p:nvSpPr>
          <p:spPr bwMode="auto">
            <a:xfrm>
              <a:off x="3023362" y="3253422"/>
              <a:ext cx="1389111" cy="1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игрушкам и книгам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382" name="Shape 48382"/>
            <p:cNvSpPr>
              <a:spLocks/>
            </p:cNvSpPr>
            <p:nvPr/>
          </p:nvSpPr>
          <p:spPr bwMode="auto">
            <a:xfrm>
              <a:off x="4650105" y="3031300"/>
              <a:ext cx="70104" cy="70104"/>
            </a:xfrm>
            <a:custGeom>
              <a:avLst/>
              <a:gdLst>
                <a:gd name="T0" fmla="*/ 0 w 70104"/>
                <a:gd name="T1" fmla="*/ 0 h 70104"/>
                <a:gd name="T2" fmla="*/ 70104 w 70104"/>
                <a:gd name="T3" fmla="*/ 0 h 70104"/>
                <a:gd name="T4" fmla="*/ 70104 w 70104"/>
                <a:gd name="T5" fmla="*/ 70104 h 70104"/>
                <a:gd name="T6" fmla="*/ 0 w 70104"/>
                <a:gd name="T7" fmla="*/ 70104 h 70104"/>
                <a:gd name="T8" fmla="*/ 0 w 70104"/>
                <a:gd name="T9" fmla="*/ 0 h 70104"/>
                <a:gd name="T10" fmla="*/ 0 w 70104"/>
                <a:gd name="T11" fmla="*/ 0 h 70104"/>
                <a:gd name="T12" fmla="*/ 70104 w 70104"/>
                <a:gd name="T13" fmla="*/ 70104 h 70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70104" h="70104">
                  <a:moveTo>
                    <a:pt x="0" y="0"/>
                  </a:moveTo>
                  <a:lnTo>
                    <a:pt x="70104" y="0"/>
                  </a:lnTo>
                  <a:lnTo>
                    <a:pt x="70104" y="70104"/>
                  </a:lnTo>
                  <a:lnTo>
                    <a:pt x="0" y="70104"/>
                  </a:lnTo>
                  <a:lnTo>
                    <a:pt x="0" y="0"/>
                  </a:lnTo>
                </a:path>
              </a:pathLst>
            </a:custGeom>
            <a:solidFill>
              <a:srgbClr val="4F81BD"/>
            </a:solidFill>
            <a:ln w="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34" name="Rectangle 6434"/>
            <p:cNvSpPr>
              <a:spLocks noChangeArrowheads="1"/>
            </p:cNvSpPr>
            <p:nvPr/>
          </p:nvSpPr>
          <p:spPr bwMode="auto">
            <a:xfrm>
              <a:off x="4750689" y="3007805"/>
              <a:ext cx="1755525" cy="171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Ниже среднего уровень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383" name="Shape 48383"/>
            <p:cNvSpPr>
              <a:spLocks/>
            </p:cNvSpPr>
            <p:nvPr/>
          </p:nvSpPr>
          <p:spPr bwMode="auto">
            <a:xfrm>
              <a:off x="4650105" y="3261424"/>
              <a:ext cx="70104" cy="70104"/>
            </a:xfrm>
            <a:custGeom>
              <a:avLst/>
              <a:gdLst>
                <a:gd name="T0" fmla="*/ 0 w 70104"/>
                <a:gd name="T1" fmla="*/ 0 h 70104"/>
                <a:gd name="T2" fmla="*/ 70104 w 70104"/>
                <a:gd name="T3" fmla="*/ 0 h 70104"/>
                <a:gd name="T4" fmla="*/ 70104 w 70104"/>
                <a:gd name="T5" fmla="*/ 70104 h 70104"/>
                <a:gd name="T6" fmla="*/ 0 w 70104"/>
                <a:gd name="T7" fmla="*/ 70104 h 70104"/>
                <a:gd name="T8" fmla="*/ 0 w 70104"/>
                <a:gd name="T9" fmla="*/ 0 h 70104"/>
                <a:gd name="T10" fmla="*/ 0 w 70104"/>
                <a:gd name="T11" fmla="*/ 0 h 70104"/>
                <a:gd name="T12" fmla="*/ 70104 w 70104"/>
                <a:gd name="T13" fmla="*/ 70104 h 70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70104" h="70104">
                  <a:moveTo>
                    <a:pt x="0" y="0"/>
                  </a:moveTo>
                  <a:lnTo>
                    <a:pt x="70104" y="0"/>
                  </a:lnTo>
                  <a:lnTo>
                    <a:pt x="70104" y="70104"/>
                  </a:lnTo>
                  <a:lnTo>
                    <a:pt x="0" y="70104"/>
                  </a:lnTo>
                  <a:lnTo>
                    <a:pt x="0" y="0"/>
                  </a:lnTo>
                </a:path>
              </a:pathLst>
            </a:custGeom>
            <a:solidFill>
              <a:srgbClr val="C0504D"/>
            </a:solidFill>
            <a:ln w="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36" name="Rectangle 6436"/>
            <p:cNvSpPr>
              <a:spLocks noChangeArrowheads="1"/>
            </p:cNvSpPr>
            <p:nvPr/>
          </p:nvSpPr>
          <p:spPr bwMode="auto">
            <a:xfrm>
              <a:off x="4750689" y="3237294"/>
              <a:ext cx="1253851" cy="171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Средний уровень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384" name="Shape 48384"/>
            <p:cNvSpPr>
              <a:spLocks/>
            </p:cNvSpPr>
            <p:nvPr/>
          </p:nvSpPr>
          <p:spPr bwMode="auto">
            <a:xfrm>
              <a:off x="4650105" y="3491548"/>
              <a:ext cx="70104" cy="70104"/>
            </a:xfrm>
            <a:custGeom>
              <a:avLst/>
              <a:gdLst>
                <a:gd name="T0" fmla="*/ 0 w 70104"/>
                <a:gd name="T1" fmla="*/ 0 h 70104"/>
                <a:gd name="T2" fmla="*/ 70104 w 70104"/>
                <a:gd name="T3" fmla="*/ 0 h 70104"/>
                <a:gd name="T4" fmla="*/ 70104 w 70104"/>
                <a:gd name="T5" fmla="*/ 70104 h 70104"/>
                <a:gd name="T6" fmla="*/ 0 w 70104"/>
                <a:gd name="T7" fmla="*/ 70104 h 70104"/>
                <a:gd name="T8" fmla="*/ 0 w 70104"/>
                <a:gd name="T9" fmla="*/ 0 h 70104"/>
                <a:gd name="T10" fmla="*/ 0 w 70104"/>
                <a:gd name="T11" fmla="*/ 0 h 70104"/>
                <a:gd name="T12" fmla="*/ 70104 w 70104"/>
                <a:gd name="T13" fmla="*/ 70104 h 70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70104" h="70104">
                  <a:moveTo>
                    <a:pt x="0" y="0"/>
                  </a:moveTo>
                  <a:lnTo>
                    <a:pt x="70104" y="0"/>
                  </a:lnTo>
                  <a:lnTo>
                    <a:pt x="70104" y="70104"/>
                  </a:lnTo>
                  <a:lnTo>
                    <a:pt x="0" y="70104"/>
                  </a:lnTo>
                  <a:lnTo>
                    <a:pt x="0" y="0"/>
                  </a:lnTo>
                </a:path>
              </a:pathLst>
            </a:custGeom>
            <a:solidFill>
              <a:srgbClr val="9BBB59"/>
            </a:solidFill>
            <a:ln w="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38" name="Rectangle 6438"/>
            <p:cNvSpPr>
              <a:spLocks noChangeArrowheads="1"/>
            </p:cNvSpPr>
            <p:nvPr/>
          </p:nvSpPr>
          <p:spPr bwMode="auto">
            <a:xfrm>
              <a:off x="4750689" y="3467037"/>
              <a:ext cx="1249813" cy="1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Высокий уровень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39" name="Shape 6439"/>
            <p:cNvSpPr>
              <a:spLocks/>
            </p:cNvSpPr>
            <p:nvPr/>
          </p:nvSpPr>
          <p:spPr bwMode="auto">
            <a:xfrm>
              <a:off x="0" y="0"/>
              <a:ext cx="6115940" cy="4661345"/>
            </a:xfrm>
            <a:custGeom>
              <a:avLst/>
              <a:gdLst>
                <a:gd name="T0" fmla="*/ 6115940 w 6115940"/>
                <a:gd name="T1" fmla="*/ 0 h 4661345"/>
                <a:gd name="T2" fmla="*/ 6115940 w 6115940"/>
                <a:gd name="T3" fmla="*/ 4661345 h 4661345"/>
                <a:gd name="T4" fmla="*/ 0 w 6115940"/>
                <a:gd name="T5" fmla="*/ 4661345 h 4661345"/>
                <a:gd name="T6" fmla="*/ 0 w 6115940"/>
                <a:gd name="T7" fmla="*/ 0 h 4661345"/>
                <a:gd name="T8" fmla="*/ 0 w 6115940"/>
                <a:gd name="T9" fmla="*/ 0 h 4661345"/>
                <a:gd name="T10" fmla="*/ 6115940 w 6115940"/>
                <a:gd name="T11" fmla="*/ 4661345 h 466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6115940" h="4661345">
                  <a:moveTo>
                    <a:pt x="6115940" y="0"/>
                  </a:moveTo>
                  <a:lnTo>
                    <a:pt x="6115940" y="4661345"/>
                  </a:lnTo>
                  <a:lnTo>
                    <a:pt x="0" y="4661345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86868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0136" y="381000"/>
            <a:ext cx="7978775" cy="5850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0"/>
              </a:spcBef>
            </a:pPr>
            <a:endParaRPr lang="ru-RU" sz="3200" b="1" dirty="0" smtClean="0">
              <a:solidFill>
                <a:srgbClr val="7030A0"/>
              </a:solidFill>
              <a:latin typeface="Monotype Corsiva" pitchFamily="66" charset="0"/>
              <a:cs typeface="Monotype Corsiva"/>
            </a:endParaRPr>
          </a:p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  <a:cs typeface="Monotype Corsiva"/>
              </a:rPr>
              <a:t>Актуальность проекта:</a:t>
            </a:r>
          </a:p>
          <a:p>
            <a:pPr marL="3810" algn="ctr">
              <a:lnSpc>
                <a:spcPct val="100000"/>
              </a:lnSpc>
              <a:spcBef>
                <a:spcPts val="100"/>
              </a:spcBef>
            </a:pPr>
            <a:endParaRPr lang="ru-RU" sz="3200" b="1" dirty="0" smtClean="0">
              <a:solidFill>
                <a:srgbClr val="7030A0"/>
              </a:solidFill>
              <a:latin typeface="Monotype Corsiva" pitchFamily="66" charset="0"/>
              <a:cs typeface="Monotype Corsiva"/>
            </a:endParaRPr>
          </a:p>
          <a:p>
            <a:pPr marL="3810">
              <a:lnSpc>
                <a:spcPct val="150000"/>
              </a:lnSpc>
              <a:spcBef>
                <a:spcPts val="100"/>
              </a:spcBef>
            </a:pP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Игра - одна из ведущих видов деятельности ребенка в дошкольном детстве. Она является сквозным механизмом развития ребенка (пункт 2.7. ФГОС  ДО). 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Игрушка-неизменный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спутник игры. Хорошая игрушка побуждает к размышлениям, ставит перед ребенком различные игровые задачи. А это способствует развитию воображения, мышления, речи ребенка, воспитание всесторонне развитой личности.  </a:t>
            </a:r>
            <a:endParaRPr lang="ru-RU" sz="2400" b="1" dirty="0" smtClean="0">
              <a:solidFill>
                <a:srgbClr val="7030A0"/>
              </a:solidFill>
              <a:latin typeface="Monotype Corsiva" pitchFamily="66" charset="0"/>
              <a:cs typeface="Monotype Corsiva"/>
            </a:endParaRPr>
          </a:p>
          <a:p>
            <a:pPr marL="3810" algn="ctr">
              <a:lnSpc>
                <a:spcPct val="100000"/>
              </a:lnSpc>
              <a:spcBef>
                <a:spcPts val="100"/>
              </a:spcBef>
            </a:pPr>
            <a:endParaRPr sz="2800" b="1">
              <a:solidFill>
                <a:srgbClr val="7030A0"/>
              </a:solidFill>
              <a:latin typeface="Monotype Corsiva" pitchFamily="66" charset="0"/>
              <a:cs typeface="Monotype Corsi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10799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Результаты проекта: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685800" y="1066800"/>
            <a:ext cx="7924800" cy="5078313"/>
          </a:xfrm>
        </p:spPr>
        <p:txBody>
          <a:bodyPr/>
          <a:lstStyle/>
          <a:p>
            <a:pPr lvl="0" algn="ctr" fontAlgn="base"/>
            <a:r>
              <a:rPr lang="ru-RU" sz="3200" b="1" u="sng" dirty="0" smtClean="0">
                <a:solidFill>
                  <a:srgbClr val="7030A0"/>
                </a:solidFill>
                <a:latin typeface="Monotype Corsiva" pitchFamily="66" charset="0"/>
              </a:rPr>
              <a:t>Д</a:t>
            </a:r>
            <a:r>
              <a:rPr lang="en-US" sz="3200" b="1" u="sng" dirty="0" err="1" smtClean="0">
                <a:solidFill>
                  <a:srgbClr val="7030A0"/>
                </a:solidFill>
                <a:latin typeface="Monotype Corsiva" pitchFamily="66" charset="0"/>
              </a:rPr>
              <a:t>ля</a:t>
            </a:r>
            <a:r>
              <a:rPr lang="en-US" sz="3200" b="1" u="sng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3200" b="1" u="sng" dirty="0" err="1" smtClean="0">
                <a:solidFill>
                  <a:srgbClr val="7030A0"/>
                </a:solidFill>
                <a:latin typeface="Monotype Corsiva" pitchFamily="66" charset="0"/>
              </a:rPr>
              <a:t>детей</a:t>
            </a:r>
            <a:r>
              <a:rPr lang="ru-RU" sz="3200" b="1" u="sng" dirty="0" smtClean="0">
                <a:solidFill>
                  <a:srgbClr val="7030A0"/>
                </a:solidFill>
                <a:latin typeface="Monotype Corsiva" pitchFamily="66" charset="0"/>
              </a:rPr>
              <a:t>:</a:t>
            </a:r>
            <a:r>
              <a:rPr lang="en-US" sz="32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endParaRPr lang="ru-RU" sz="32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lvl="2" fontAlgn="base">
              <a:buFont typeface="Wingdings" pitchFamily="2" charset="2"/>
              <a:buChar char="Ø"/>
            </a:pPr>
            <a:r>
              <a:rPr lang="en-US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сформирована</a:t>
            </a:r>
            <a:r>
              <a:rPr lang="en-US" sz="32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положительная</a:t>
            </a:r>
            <a:r>
              <a:rPr lang="en-US" sz="32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мотивация</a:t>
            </a:r>
            <a:r>
              <a:rPr lang="en-US" sz="3200" b="1" dirty="0" smtClean="0">
                <a:solidFill>
                  <a:srgbClr val="7030A0"/>
                </a:solidFill>
                <a:latin typeface="Monotype Corsiva" pitchFamily="66" charset="0"/>
              </a:rPr>
              <a:t> к </a:t>
            </a:r>
            <a:r>
              <a:rPr lang="en-US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книгам</a:t>
            </a:r>
            <a:r>
              <a:rPr lang="en-US" sz="32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endParaRPr lang="ru-RU" sz="32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lvl="2" fontAlgn="base">
              <a:buFont typeface="Wingdings" pitchFamily="2" charset="2"/>
              <a:buChar char="Ø"/>
            </a:pPr>
            <a:r>
              <a:rPr lang="en-US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бережно</a:t>
            </a:r>
            <a:r>
              <a:rPr lang="en-US" sz="3200" b="1" dirty="0" smtClean="0">
                <a:solidFill>
                  <a:srgbClr val="7030A0"/>
                </a:solidFill>
                <a:latin typeface="Monotype Corsiva" pitchFamily="66" charset="0"/>
              </a:rPr>
              <a:t>  </a:t>
            </a:r>
            <a:r>
              <a:rPr lang="en-US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относ</a:t>
            </a:r>
            <a:r>
              <a:rPr lang="ru-RU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ят</a:t>
            </a:r>
            <a:r>
              <a:rPr lang="en-US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ся</a:t>
            </a:r>
            <a:r>
              <a:rPr lang="en-US" sz="3200" b="1" dirty="0" smtClean="0">
                <a:solidFill>
                  <a:srgbClr val="7030A0"/>
                </a:solidFill>
                <a:latin typeface="Monotype Corsiva" pitchFamily="66" charset="0"/>
              </a:rPr>
              <a:t> к 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игрушкам</a:t>
            </a:r>
            <a:r>
              <a:rPr lang="en-US" sz="32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endParaRPr lang="ru-RU" sz="32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lvl="2" fontAlgn="base">
              <a:buFont typeface="Wingdings" pitchFamily="2" charset="2"/>
              <a:buChar char="Ø"/>
            </a:pPr>
            <a:r>
              <a:rPr lang="en-US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обогащение</a:t>
            </a:r>
            <a:r>
              <a:rPr lang="en-US" sz="3200" b="1" dirty="0" smtClean="0">
                <a:solidFill>
                  <a:srgbClr val="7030A0"/>
                </a:solidFill>
                <a:latin typeface="Monotype Corsiva" pitchFamily="66" charset="0"/>
              </a:rPr>
              <a:t>  </a:t>
            </a:r>
            <a:r>
              <a:rPr lang="en-US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словаря</a:t>
            </a:r>
            <a:r>
              <a:rPr lang="en-US" sz="32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детей</a:t>
            </a:r>
            <a:r>
              <a:rPr lang="en-US" sz="3200" b="1" dirty="0" smtClean="0">
                <a:solidFill>
                  <a:srgbClr val="7030A0"/>
                </a:solidFill>
                <a:latin typeface="Monotype Corsiva" pitchFamily="66" charset="0"/>
              </a:rPr>
              <a:t>: </a:t>
            </a:r>
            <a:r>
              <a:rPr lang="en-US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играть</a:t>
            </a:r>
            <a:r>
              <a:rPr lang="en-US" sz="32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вместе</a:t>
            </a:r>
            <a:r>
              <a:rPr lang="en-US" sz="3200" b="1" dirty="0" smtClean="0">
                <a:solidFill>
                  <a:srgbClr val="7030A0"/>
                </a:solidFill>
                <a:latin typeface="Monotype Corsiva" pitchFamily="66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любимая</a:t>
            </a:r>
            <a:r>
              <a:rPr lang="en-US" sz="32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игрушка</a:t>
            </a:r>
            <a:r>
              <a:rPr lang="en-US" sz="3200" b="1" dirty="0" smtClean="0">
                <a:solidFill>
                  <a:srgbClr val="7030A0"/>
                </a:solidFill>
                <a:latin typeface="Monotype Corsiva" pitchFamily="66" charset="0"/>
              </a:rPr>
              <a:t>  </a:t>
            </a:r>
            <a:endParaRPr lang="ru-RU" sz="32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lvl="2" fontAlgn="base">
              <a:buFont typeface="Wingdings" pitchFamily="2" charset="2"/>
              <a:buChar char="Ø"/>
            </a:pPr>
            <a:r>
              <a:rPr lang="en-US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умеют</a:t>
            </a:r>
            <a:r>
              <a:rPr lang="en-US" sz="3200" b="1" dirty="0" smtClean="0">
                <a:solidFill>
                  <a:srgbClr val="7030A0"/>
                </a:solidFill>
                <a:latin typeface="Monotype Corsiva" pitchFamily="66" charset="0"/>
              </a:rPr>
              <a:t>  </a:t>
            </a:r>
            <a:r>
              <a:rPr lang="en-US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играть</a:t>
            </a:r>
            <a:r>
              <a:rPr lang="en-US" sz="32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дружно</a:t>
            </a:r>
            <a:r>
              <a:rPr lang="en-US" sz="3200" b="1" dirty="0" smtClean="0">
                <a:solidFill>
                  <a:srgbClr val="7030A0"/>
                </a:solidFill>
                <a:latin typeface="Monotype Corsiva" pitchFamily="66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не</a:t>
            </a:r>
            <a:r>
              <a:rPr lang="en-US" sz="32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ссориться</a:t>
            </a:r>
            <a:endParaRPr lang="ru-RU" sz="32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lvl="2" fontAlgn="base">
              <a:buFont typeface="Wingdings" pitchFamily="2" charset="2"/>
              <a:buChar char="Ø"/>
            </a:pPr>
            <a:r>
              <a:rPr lang="en-US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используют</a:t>
            </a:r>
            <a:r>
              <a:rPr lang="en-US" sz="32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разные</a:t>
            </a:r>
            <a:r>
              <a:rPr lang="en-US" sz="3200" b="1" dirty="0" smtClean="0">
                <a:solidFill>
                  <a:srgbClr val="7030A0"/>
                </a:solidFill>
                <a:latin typeface="Monotype Corsiva" pitchFamily="66" charset="0"/>
              </a:rPr>
              <a:t>  </a:t>
            </a:r>
            <a:r>
              <a:rPr lang="en-US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игрушки</a:t>
            </a:r>
            <a:r>
              <a:rPr lang="en-US" sz="3200" b="1" dirty="0" smtClean="0">
                <a:solidFill>
                  <a:srgbClr val="7030A0"/>
                </a:solidFill>
                <a:latin typeface="Monotype Corsiva" pitchFamily="66" charset="0"/>
              </a:rPr>
              <a:t>  в </a:t>
            </a:r>
            <a:r>
              <a:rPr lang="en-US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сюжетно-ролевых</a:t>
            </a:r>
            <a:r>
              <a:rPr lang="en-US" sz="32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играх</a:t>
            </a:r>
            <a:r>
              <a:rPr lang="en-US" sz="3200" b="1" dirty="0" smtClean="0">
                <a:solidFill>
                  <a:srgbClr val="7030A0"/>
                </a:solidFill>
                <a:latin typeface="Monotype Corsiva" pitchFamily="66" charset="0"/>
              </a:rPr>
              <a:t>.  </a:t>
            </a:r>
            <a:endParaRPr lang="ru-RU" sz="32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lvl="2" fontAlgn="base">
              <a:buFont typeface="Wingdings" pitchFamily="2" charset="2"/>
              <a:buChar char="Ø"/>
            </a:pPr>
            <a:endParaRPr lang="ru-RU" sz="2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10799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Результаты проекта: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685800" y="1066800"/>
            <a:ext cx="7924800" cy="5386090"/>
          </a:xfrm>
        </p:spPr>
        <p:txBody>
          <a:bodyPr/>
          <a:lstStyle/>
          <a:p>
            <a:pPr lvl="0" algn="ctr" fontAlgn="base"/>
            <a:r>
              <a:rPr lang="ru-RU" sz="2800" b="1" u="sng" dirty="0" smtClean="0">
                <a:solidFill>
                  <a:srgbClr val="7030A0"/>
                </a:solidFill>
                <a:latin typeface="Monotype Corsiva" pitchFamily="66" charset="0"/>
              </a:rPr>
              <a:t>Д</a:t>
            </a:r>
            <a:r>
              <a:rPr lang="en-US" sz="2800" b="1" u="sng" dirty="0" err="1" smtClean="0">
                <a:solidFill>
                  <a:srgbClr val="7030A0"/>
                </a:solidFill>
                <a:latin typeface="Monotype Corsiva" pitchFamily="66" charset="0"/>
              </a:rPr>
              <a:t>ля</a:t>
            </a:r>
            <a:r>
              <a:rPr lang="en-US" sz="2800" b="1" u="sng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2800" b="1" u="sng" dirty="0" err="1" smtClean="0">
                <a:solidFill>
                  <a:srgbClr val="7030A0"/>
                </a:solidFill>
                <a:latin typeface="Monotype Corsiva" pitchFamily="66" charset="0"/>
              </a:rPr>
              <a:t>педагогов</a:t>
            </a:r>
            <a:r>
              <a:rPr lang="en-US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:</a:t>
            </a:r>
          </a:p>
          <a:p>
            <a:pPr lvl="2" algn="l" fontAlgn="base">
              <a:buFont typeface="Wingdings" pitchFamily="2" charset="2"/>
              <a:buChar char="Ø"/>
            </a:pPr>
            <a:r>
              <a:rPr lang="en-US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внедрение</a:t>
            </a:r>
            <a:r>
              <a:rPr lang="en-US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новых</a:t>
            </a:r>
            <a:r>
              <a:rPr lang="en-US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методов</a:t>
            </a:r>
            <a:r>
              <a:rPr lang="en-US" sz="2800" b="1" dirty="0" smtClean="0">
                <a:solidFill>
                  <a:srgbClr val="7030A0"/>
                </a:solidFill>
                <a:latin typeface="Monotype Corsiva" pitchFamily="66" charset="0"/>
              </a:rPr>
              <a:t> в </a:t>
            </a:r>
            <a:r>
              <a:rPr lang="en-US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работе</a:t>
            </a:r>
            <a:r>
              <a:rPr lang="en-US" sz="2800" b="1" dirty="0" smtClean="0">
                <a:solidFill>
                  <a:srgbClr val="7030A0"/>
                </a:solidFill>
                <a:latin typeface="Monotype Corsiva" pitchFamily="66" charset="0"/>
              </a:rPr>
              <a:t> с </a:t>
            </a:r>
            <a:r>
              <a:rPr lang="en-US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детьми</a:t>
            </a:r>
            <a:r>
              <a:rPr lang="en-US" sz="2800" b="1" dirty="0" smtClean="0">
                <a:solidFill>
                  <a:srgbClr val="7030A0"/>
                </a:solidFill>
                <a:latin typeface="Monotype Corsiva" pitchFamily="66" charset="0"/>
              </a:rPr>
              <a:t> и </a:t>
            </a:r>
            <a:r>
              <a:rPr lang="en-US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родителями</a:t>
            </a:r>
            <a:r>
              <a:rPr lang="en-US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endParaRPr lang="ru-RU" sz="28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lvl="2" algn="l" fontAlgn="base">
              <a:buFont typeface="Wingdings" pitchFamily="2" charset="2"/>
              <a:buChar char="Ø"/>
            </a:pPr>
            <a:r>
              <a:rPr lang="en-US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повышение</a:t>
            </a:r>
            <a:r>
              <a:rPr lang="en-US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профессионализма</a:t>
            </a:r>
            <a:r>
              <a:rPr lang="en-US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endParaRPr lang="ru-RU" sz="28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lvl="2" algn="l" fontAlgn="base">
              <a:buFont typeface="Wingdings" pitchFamily="2" charset="2"/>
              <a:buChar char="Ø"/>
            </a:pPr>
            <a:r>
              <a:rPr lang="en-US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самореализация</a:t>
            </a:r>
            <a:r>
              <a:rPr lang="en-US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endParaRPr lang="ru-RU" sz="28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lvl="0" algn="ctr" fontAlgn="base"/>
            <a:r>
              <a:rPr lang="ru-RU" sz="2800" b="1" u="sng" dirty="0" err="1" smtClean="0">
                <a:solidFill>
                  <a:srgbClr val="7030A0"/>
                </a:solidFill>
                <a:latin typeface="Monotype Corsiva" pitchFamily="66" charset="0"/>
              </a:rPr>
              <a:t>Д</a:t>
            </a:r>
            <a:r>
              <a:rPr lang="en-US" sz="2800" b="1" u="sng" dirty="0" err="1" smtClean="0">
                <a:solidFill>
                  <a:srgbClr val="7030A0"/>
                </a:solidFill>
                <a:latin typeface="Monotype Corsiva" pitchFamily="66" charset="0"/>
              </a:rPr>
              <a:t>ля</a:t>
            </a:r>
            <a:r>
              <a:rPr lang="en-US" sz="2800" b="1" u="sng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2800" b="1" u="sng" dirty="0" err="1" smtClean="0">
                <a:solidFill>
                  <a:srgbClr val="7030A0"/>
                </a:solidFill>
                <a:latin typeface="Monotype Corsiva" pitchFamily="66" charset="0"/>
              </a:rPr>
              <a:t>родителей</a:t>
            </a:r>
            <a:r>
              <a:rPr lang="en-US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:</a:t>
            </a:r>
          </a:p>
          <a:p>
            <a:pPr lvl="1" fontAlgn="base">
              <a:buFont typeface="Wingdings" pitchFamily="2" charset="2"/>
              <a:buChar char="Ø"/>
            </a:pPr>
            <a:r>
              <a:rPr lang="en-US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повышение</a:t>
            </a:r>
            <a:r>
              <a:rPr lang="en-US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уровня</a:t>
            </a:r>
            <a:r>
              <a:rPr lang="en-US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личностного</a:t>
            </a:r>
            <a:r>
              <a:rPr lang="en-US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сознания</a:t>
            </a:r>
            <a:r>
              <a:rPr lang="en-US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</a:p>
          <a:p>
            <a:pPr lvl="1" fontAlgn="base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обогащение родительского опыта приемами взаимодействия и  сотрудничества с ребенком в семье</a:t>
            </a:r>
          </a:p>
          <a:p>
            <a:pPr lvl="1" fontAlgn="base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Повышение компетентности родителей при выборе игрушки</a:t>
            </a:r>
          </a:p>
          <a:p>
            <a:pPr lvl="2" fontAlgn="base">
              <a:buFont typeface="Wingdings" pitchFamily="2" charset="2"/>
              <a:buChar char="Ø"/>
            </a:pPr>
            <a:endParaRPr lang="ru-RU" sz="2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430887"/>
          </a:xfrm>
        </p:spPr>
        <p:txBody>
          <a:bodyPr/>
          <a:lstStyle/>
          <a:p>
            <a:pPr algn="ctr"/>
            <a:endParaRPr lang="ru-RU" sz="28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71600" y="914400"/>
            <a:ext cx="6400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150">
              <a:lnSpc>
                <a:spcPct val="100000"/>
              </a:lnSpc>
              <a:spcBef>
                <a:spcPts val="100"/>
              </a:spcBef>
            </a:pPr>
            <a:r>
              <a:rPr dirty="0"/>
              <a:t>СПАСИБО </a:t>
            </a:r>
            <a:r>
              <a:rPr spc="-5" dirty="0"/>
              <a:t>ЗА  ВНИМАНИЕ</a:t>
            </a:r>
            <a:r>
              <a:rPr spc="-100" dirty="0"/>
              <a:t> </a:t>
            </a:r>
            <a:r>
              <a:rPr dirty="0"/>
              <a:t>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0136" y="381000"/>
            <a:ext cx="7978775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0"/>
              </a:spcBef>
            </a:pPr>
            <a:endParaRPr lang="ru-RU" sz="3200" b="1" dirty="0" smtClean="0">
              <a:solidFill>
                <a:srgbClr val="7030A0"/>
              </a:solidFill>
              <a:latin typeface="Monotype Corsiva" pitchFamily="66" charset="0"/>
              <a:cs typeface="Monotype Corsiva"/>
            </a:endParaRPr>
          </a:p>
          <a:p>
            <a:pPr marL="3810" algn="ctr">
              <a:lnSpc>
                <a:spcPct val="100000"/>
              </a:lnSpc>
              <a:spcBef>
                <a:spcPts val="100"/>
              </a:spcBef>
            </a:pPr>
            <a:endParaRPr sz="2800" b="1">
              <a:solidFill>
                <a:srgbClr val="7030A0"/>
              </a:solidFill>
              <a:latin typeface="Monotype Corsiva" pitchFamily="66" charset="0"/>
              <a:cs typeface="Monotype Corsiva"/>
            </a:endParaRPr>
          </a:p>
        </p:txBody>
      </p:sp>
      <p:pic>
        <p:nvPicPr>
          <p:cNvPr id="2050" name="Picture 2" descr="https://www.happy-baby-world.ru/images/2018/lisska/06/1/1.JP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990600" y="685800"/>
            <a:ext cx="3581400" cy="2686050"/>
          </a:xfrm>
          <a:prstGeom prst="rect">
            <a:avLst/>
          </a:prstGeom>
          <a:noFill/>
        </p:spPr>
      </p:pic>
      <p:pic>
        <p:nvPicPr>
          <p:cNvPr id="2052" name="Picture 4" descr="http://detsad-kalinka.ru/wp-content/uploads/2015/09/%D1%84%D0%BE%D1%82%D0%BE-078.jpg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5029199" y="685800"/>
            <a:ext cx="3555999" cy="2667000"/>
          </a:xfrm>
          <a:prstGeom prst="rect">
            <a:avLst/>
          </a:prstGeom>
          <a:noFill/>
        </p:spPr>
      </p:pic>
      <p:pic>
        <p:nvPicPr>
          <p:cNvPr id="2054" name="Picture 6" descr="https://funik.ru/wp-content/uploads/2020/06/297abfa7f3f6452244eb-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3581400"/>
            <a:ext cx="4267200" cy="2724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430887"/>
          </a:xfrm>
        </p:spPr>
        <p:txBody>
          <a:bodyPr/>
          <a:lstStyle/>
          <a:p>
            <a:pPr algn="ctr"/>
            <a:endParaRPr lang="ru-RU" sz="28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28800" y="304800"/>
            <a:ext cx="532312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76800" y="2971800"/>
            <a:ext cx="375727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990600" y="3048000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0136" y="228600"/>
            <a:ext cx="7978775" cy="72301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  <a:cs typeface="Monotype Corsiva"/>
              </a:rPr>
              <a:t>Проблема:</a:t>
            </a:r>
          </a:p>
          <a:p>
            <a:pPr marL="3810">
              <a:lnSpc>
                <a:spcPct val="100000"/>
              </a:lnSpc>
              <a:spcBef>
                <a:spcPts val="100"/>
              </a:spcBef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Исходя из сегодняшней ситуации –одна из проблем детства состоит в том, что у детей мало опыта обращения с игрушками, а у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взрослых-неумение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их выбора.</a:t>
            </a:r>
            <a:endParaRPr lang="ru-RU" sz="2800" b="1" dirty="0" smtClean="0">
              <a:solidFill>
                <a:srgbClr val="7030A0"/>
              </a:solidFill>
              <a:latin typeface="Monotype Corsiva" pitchFamily="66" charset="0"/>
              <a:cs typeface="Monotype Corsiva"/>
            </a:endParaRPr>
          </a:p>
          <a:p>
            <a:pPr marL="3810">
              <a:lnSpc>
                <a:spcPct val="100000"/>
              </a:lnSpc>
              <a:spcBef>
                <a:spcPts val="100"/>
              </a:spcBef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Большинство родителей покупают игрушки, думая только о том, чтобы порадовать детей. Для того, чтобы дети радовались как можно чаще, они делают им новые и новые подарки. Желание хорошее, но результат при этом часто оказывается противоположным ожидаемому. Ребёнок, задаренный игрушками, перестаёт интересоваться ими. </a:t>
            </a:r>
          </a:p>
          <a:p>
            <a:pPr marL="3810">
              <a:lnSpc>
                <a:spcPct val="100000"/>
              </a:lnSpc>
              <a:spcBef>
                <a:spcPts val="100"/>
              </a:spcBef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Парадокс  заключается еще и в том, что дети не знают, как играть, как развивать сюжет. Игра сводится к манипулированию с яркой, модной игрушкой или к накопительству.</a:t>
            </a:r>
          </a:p>
          <a:p>
            <a:pPr marL="3810">
              <a:lnSpc>
                <a:spcPct val="100000"/>
              </a:lnSpc>
              <a:spcBef>
                <a:spcPts val="100"/>
              </a:spcBef>
            </a:pPr>
            <a:endParaRPr lang="ru-RU" sz="2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marL="3810">
              <a:lnSpc>
                <a:spcPct val="100000"/>
              </a:lnSpc>
              <a:spcBef>
                <a:spcPts val="100"/>
              </a:spcBef>
            </a:pPr>
            <a:endParaRPr lang="ru-RU" sz="2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marL="3810">
              <a:lnSpc>
                <a:spcPct val="100000"/>
              </a:lnSpc>
              <a:spcBef>
                <a:spcPts val="100"/>
              </a:spcBef>
            </a:pPr>
            <a:endParaRPr sz="2400" b="1">
              <a:solidFill>
                <a:srgbClr val="7030A0"/>
              </a:solidFill>
              <a:latin typeface="Monotype Corsiva" pitchFamily="66" charset="0"/>
              <a:cs typeface="Monotype Corsi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430887"/>
          </a:xfrm>
        </p:spPr>
        <p:txBody>
          <a:bodyPr/>
          <a:lstStyle/>
          <a:p>
            <a:pPr algn="ctr"/>
            <a:endParaRPr lang="ru-RU" sz="28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9600" y="2069273"/>
            <a:ext cx="3886247" cy="242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876800" y="2466975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2769"/>
          <p:cNvGrpSpPr>
            <a:grpSpLocks/>
          </p:cNvGrpSpPr>
          <p:nvPr/>
        </p:nvGrpSpPr>
        <p:grpSpPr bwMode="auto">
          <a:xfrm>
            <a:off x="1143000" y="1752600"/>
            <a:ext cx="7086600" cy="4321175"/>
            <a:chOff x="0" y="0"/>
            <a:chExt cx="5542026" cy="4717284"/>
          </a:xfrm>
        </p:grpSpPr>
        <p:sp>
          <p:nvSpPr>
            <p:cNvPr id="6264" name="Rectangle 6264"/>
            <p:cNvSpPr>
              <a:spLocks noChangeArrowheads="1"/>
            </p:cNvSpPr>
            <p:nvPr/>
          </p:nvSpPr>
          <p:spPr bwMode="auto">
            <a:xfrm>
              <a:off x="5506974" y="4562074"/>
              <a:ext cx="46619" cy="206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86" name="Shape 6286"/>
            <p:cNvSpPr>
              <a:spLocks/>
            </p:cNvSpPr>
            <p:nvPr/>
          </p:nvSpPr>
          <p:spPr bwMode="auto">
            <a:xfrm>
              <a:off x="595122" y="2708212"/>
              <a:ext cx="3566160" cy="0"/>
            </a:xfrm>
            <a:custGeom>
              <a:avLst/>
              <a:gdLst>
                <a:gd name="T0" fmla="*/ 0 w 3566160"/>
                <a:gd name="T1" fmla="*/ 3566160 w 3566160"/>
                <a:gd name="T2" fmla="*/ 0 w 3566160"/>
                <a:gd name="T3" fmla="*/ 3566160 w 35661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T2" t="0" r="T3" b="0"/>
              <a:pathLst>
                <a:path w="3566160">
                  <a:moveTo>
                    <a:pt x="0" y="0"/>
                  </a:moveTo>
                  <a:lnTo>
                    <a:pt x="3566160" y="0"/>
                  </a:lnTo>
                </a:path>
              </a:pathLst>
            </a:custGeom>
            <a:noFill/>
            <a:ln w="9144">
              <a:solidFill>
                <a:srgbClr val="86868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87" name="Shape 6287"/>
            <p:cNvSpPr>
              <a:spLocks/>
            </p:cNvSpPr>
            <p:nvPr/>
          </p:nvSpPr>
          <p:spPr bwMode="auto">
            <a:xfrm>
              <a:off x="595122" y="2322640"/>
              <a:ext cx="3566160" cy="0"/>
            </a:xfrm>
            <a:custGeom>
              <a:avLst/>
              <a:gdLst>
                <a:gd name="T0" fmla="*/ 0 w 3566160"/>
                <a:gd name="T1" fmla="*/ 3566160 w 3566160"/>
                <a:gd name="T2" fmla="*/ 0 w 3566160"/>
                <a:gd name="T3" fmla="*/ 3566160 w 35661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T2" t="0" r="T3" b="0"/>
              <a:pathLst>
                <a:path w="3566160">
                  <a:moveTo>
                    <a:pt x="0" y="0"/>
                  </a:moveTo>
                  <a:lnTo>
                    <a:pt x="3566160" y="0"/>
                  </a:lnTo>
                </a:path>
              </a:pathLst>
            </a:custGeom>
            <a:noFill/>
            <a:ln w="9144">
              <a:solidFill>
                <a:srgbClr val="86868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88" name="Shape 6288"/>
            <p:cNvSpPr>
              <a:spLocks/>
            </p:cNvSpPr>
            <p:nvPr/>
          </p:nvSpPr>
          <p:spPr bwMode="auto">
            <a:xfrm>
              <a:off x="595122" y="1937068"/>
              <a:ext cx="3566160" cy="0"/>
            </a:xfrm>
            <a:custGeom>
              <a:avLst/>
              <a:gdLst>
                <a:gd name="T0" fmla="*/ 0 w 3566160"/>
                <a:gd name="T1" fmla="*/ 3566160 w 3566160"/>
                <a:gd name="T2" fmla="*/ 0 w 3566160"/>
                <a:gd name="T3" fmla="*/ 3566160 w 35661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T2" t="0" r="T3" b="0"/>
              <a:pathLst>
                <a:path w="3566160">
                  <a:moveTo>
                    <a:pt x="0" y="0"/>
                  </a:moveTo>
                  <a:lnTo>
                    <a:pt x="3566160" y="0"/>
                  </a:lnTo>
                </a:path>
              </a:pathLst>
            </a:custGeom>
            <a:noFill/>
            <a:ln w="9144">
              <a:solidFill>
                <a:srgbClr val="86868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89" name="Shape 6289"/>
            <p:cNvSpPr>
              <a:spLocks/>
            </p:cNvSpPr>
            <p:nvPr/>
          </p:nvSpPr>
          <p:spPr bwMode="auto">
            <a:xfrm>
              <a:off x="595122" y="1553020"/>
              <a:ext cx="3566160" cy="0"/>
            </a:xfrm>
            <a:custGeom>
              <a:avLst/>
              <a:gdLst>
                <a:gd name="T0" fmla="*/ 0 w 3566160"/>
                <a:gd name="T1" fmla="*/ 3566160 w 3566160"/>
                <a:gd name="T2" fmla="*/ 0 w 3566160"/>
                <a:gd name="T3" fmla="*/ 3566160 w 35661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T2" t="0" r="T3" b="0"/>
              <a:pathLst>
                <a:path w="3566160">
                  <a:moveTo>
                    <a:pt x="0" y="0"/>
                  </a:moveTo>
                  <a:lnTo>
                    <a:pt x="3566160" y="0"/>
                  </a:lnTo>
                </a:path>
              </a:pathLst>
            </a:custGeom>
            <a:noFill/>
            <a:ln w="9144">
              <a:solidFill>
                <a:srgbClr val="86868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90" name="Shape 6290"/>
            <p:cNvSpPr>
              <a:spLocks/>
            </p:cNvSpPr>
            <p:nvPr/>
          </p:nvSpPr>
          <p:spPr bwMode="auto">
            <a:xfrm>
              <a:off x="595122" y="1167448"/>
              <a:ext cx="3566160" cy="0"/>
            </a:xfrm>
            <a:custGeom>
              <a:avLst/>
              <a:gdLst>
                <a:gd name="T0" fmla="*/ 0 w 3566160"/>
                <a:gd name="T1" fmla="*/ 3566160 w 3566160"/>
                <a:gd name="T2" fmla="*/ 0 w 3566160"/>
                <a:gd name="T3" fmla="*/ 3566160 w 35661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T2" t="0" r="T3" b="0"/>
              <a:pathLst>
                <a:path w="3566160">
                  <a:moveTo>
                    <a:pt x="0" y="0"/>
                  </a:moveTo>
                  <a:lnTo>
                    <a:pt x="3566160" y="0"/>
                  </a:lnTo>
                </a:path>
              </a:pathLst>
            </a:custGeom>
            <a:noFill/>
            <a:ln w="9144">
              <a:solidFill>
                <a:srgbClr val="86868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91" name="Shape 6291"/>
            <p:cNvSpPr>
              <a:spLocks/>
            </p:cNvSpPr>
            <p:nvPr/>
          </p:nvSpPr>
          <p:spPr bwMode="auto">
            <a:xfrm>
              <a:off x="595122" y="781876"/>
              <a:ext cx="3566160" cy="0"/>
            </a:xfrm>
            <a:custGeom>
              <a:avLst/>
              <a:gdLst>
                <a:gd name="T0" fmla="*/ 0 w 3566160"/>
                <a:gd name="T1" fmla="*/ 3566160 w 3566160"/>
                <a:gd name="T2" fmla="*/ 0 w 3566160"/>
                <a:gd name="T3" fmla="*/ 3566160 w 35661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T2" t="0" r="T3" b="0"/>
              <a:pathLst>
                <a:path w="3566160">
                  <a:moveTo>
                    <a:pt x="0" y="0"/>
                  </a:moveTo>
                  <a:lnTo>
                    <a:pt x="3566160" y="0"/>
                  </a:lnTo>
                </a:path>
              </a:pathLst>
            </a:custGeom>
            <a:noFill/>
            <a:ln w="9144">
              <a:solidFill>
                <a:srgbClr val="86868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92" name="Shape 6292"/>
            <p:cNvSpPr>
              <a:spLocks/>
            </p:cNvSpPr>
            <p:nvPr/>
          </p:nvSpPr>
          <p:spPr bwMode="auto">
            <a:xfrm>
              <a:off x="595122" y="396304"/>
              <a:ext cx="3566160" cy="0"/>
            </a:xfrm>
            <a:custGeom>
              <a:avLst/>
              <a:gdLst>
                <a:gd name="T0" fmla="*/ 0 w 3566160"/>
                <a:gd name="T1" fmla="*/ 3566160 w 3566160"/>
                <a:gd name="T2" fmla="*/ 0 w 3566160"/>
                <a:gd name="T3" fmla="*/ 3566160 w 35661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T2" t="0" r="T3" b="0"/>
              <a:pathLst>
                <a:path w="3566160">
                  <a:moveTo>
                    <a:pt x="0" y="0"/>
                  </a:moveTo>
                  <a:lnTo>
                    <a:pt x="3566160" y="0"/>
                  </a:lnTo>
                </a:path>
              </a:pathLst>
            </a:custGeom>
            <a:noFill/>
            <a:ln w="9144">
              <a:solidFill>
                <a:srgbClr val="86868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54" name="Shape 48354"/>
            <p:cNvSpPr>
              <a:spLocks/>
            </p:cNvSpPr>
            <p:nvPr/>
          </p:nvSpPr>
          <p:spPr bwMode="auto">
            <a:xfrm>
              <a:off x="744474" y="3016060"/>
              <a:ext cx="198120" cy="77724"/>
            </a:xfrm>
            <a:custGeom>
              <a:avLst/>
              <a:gdLst>
                <a:gd name="T0" fmla="*/ 0 w 198120"/>
                <a:gd name="T1" fmla="*/ 0 h 77724"/>
                <a:gd name="T2" fmla="*/ 198120 w 198120"/>
                <a:gd name="T3" fmla="*/ 0 h 77724"/>
                <a:gd name="T4" fmla="*/ 198120 w 198120"/>
                <a:gd name="T5" fmla="*/ 77724 h 77724"/>
                <a:gd name="T6" fmla="*/ 0 w 198120"/>
                <a:gd name="T7" fmla="*/ 77724 h 77724"/>
                <a:gd name="T8" fmla="*/ 0 w 198120"/>
                <a:gd name="T9" fmla="*/ 0 h 77724"/>
                <a:gd name="T10" fmla="*/ 0 w 198120"/>
                <a:gd name="T11" fmla="*/ 0 h 77724"/>
                <a:gd name="T12" fmla="*/ 198120 w 198120"/>
                <a:gd name="T13" fmla="*/ 77724 h 77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98120" h="77724">
                  <a:moveTo>
                    <a:pt x="0" y="0"/>
                  </a:moveTo>
                  <a:lnTo>
                    <a:pt x="198120" y="0"/>
                  </a:lnTo>
                  <a:lnTo>
                    <a:pt x="198120" y="77724"/>
                  </a:lnTo>
                  <a:lnTo>
                    <a:pt x="0" y="77724"/>
                  </a:lnTo>
                  <a:lnTo>
                    <a:pt x="0" y="0"/>
                  </a:lnTo>
                </a:path>
              </a:pathLst>
            </a:custGeom>
            <a:solidFill>
              <a:srgbClr val="4F81BD"/>
            </a:solidFill>
            <a:ln w="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55" name="Shape 48355"/>
            <p:cNvSpPr>
              <a:spLocks/>
            </p:cNvSpPr>
            <p:nvPr/>
          </p:nvSpPr>
          <p:spPr bwMode="auto">
            <a:xfrm>
              <a:off x="1636014" y="2476564"/>
              <a:ext cx="198120" cy="617220"/>
            </a:xfrm>
            <a:custGeom>
              <a:avLst/>
              <a:gdLst>
                <a:gd name="T0" fmla="*/ 0 w 198120"/>
                <a:gd name="T1" fmla="*/ 0 h 617220"/>
                <a:gd name="T2" fmla="*/ 198120 w 198120"/>
                <a:gd name="T3" fmla="*/ 0 h 617220"/>
                <a:gd name="T4" fmla="*/ 198120 w 198120"/>
                <a:gd name="T5" fmla="*/ 617220 h 617220"/>
                <a:gd name="T6" fmla="*/ 0 w 198120"/>
                <a:gd name="T7" fmla="*/ 617220 h 617220"/>
                <a:gd name="T8" fmla="*/ 0 w 198120"/>
                <a:gd name="T9" fmla="*/ 0 h 617220"/>
                <a:gd name="T10" fmla="*/ 0 w 198120"/>
                <a:gd name="T11" fmla="*/ 0 h 617220"/>
                <a:gd name="T12" fmla="*/ 198120 w 198120"/>
                <a:gd name="T13" fmla="*/ 617220 h 617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98120" h="617220">
                  <a:moveTo>
                    <a:pt x="0" y="0"/>
                  </a:moveTo>
                  <a:lnTo>
                    <a:pt x="198120" y="0"/>
                  </a:lnTo>
                  <a:lnTo>
                    <a:pt x="198120" y="617220"/>
                  </a:lnTo>
                  <a:lnTo>
                    <a:pt x="0" y="617220"/>
                  </a:lnTo>
                  <a:lnTo>
                    <a:pt x="0" y="0"/>
                  </a:lnTo>
                </a:path>
              </a:pathLst>
            </a:custGeom>
            <a:solidFill>
              <a:srgbClr val="4F81BD"/>
            </a:solidFill>
            <a:ln w="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56" name="Shape 48356"/>
            <p:cNvSpPr>
              <a:spLocks/>
            </p:cNvSpPr>
            <p:nvPr/>
          </p:nvSpPr>
          <p:spPr bwMode="auto">
            <a:xfrm>
              <a:off x="1834134" y="1397572"/>
              <a:ext cx="198120" cy="1696212"/>
            </a:xfrm>
            <a:custGeom>
              <a:avLst/>
              <a:gdLst>
                <a:gd name="T0" fmla="*/ 0 w 198120"/>
                <a:gd name="T1" fmla="*/ 0 h 1696212"/>
                <a:gd name="T2" fmla="*/ 198120 w 198120"/>
                <a:gd name="T3" fmla="*/ 0 h 1696212"/>
                <a:gd name="T4" fmla="*/ 198120 w 198120"/>
                <a:gd name="T5" fmla="*/ 1696212 h 1696212"/>
                <a:gd name="T6" fmla="*/ 0 w 198120"/>
                <a:gd name="T7" fmla="*/ 1696212 h 1696212"/>
                <a:gd name="T8" fmla="*/ 0 w 198120"/>
                <a:gd name="T9" fmla="*/ 0 h 1696212"/>
                <a:gd name="T10" fmla="*/ 0 w 198120"/>
                <a:gd name="T11" fmla="*/ 0 h 1696212"/>
                <a:gd name="T12" fmla="*/ 198120 w 198120"/>
                <a:gd name="T13" fmla="*/ 1696212 h 1696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98120" h="1696212">
                  <a:moveTo>
                    <a:pt x="0" y="0"/>
                  </a:moveTo>
                  <a:lnTo>
                    <a:pt x="198120" y="0"/>
                  </a:lnTo>
                  <a:lnTo>
                    <a:pt x="198120" y="1696212"/>
                  </a:lnTo>
                  <a:lnTo>
                    <a:pt x="0" y="1696212"/>
                  </a:lnTo>
                  <a:lnTo>
                    <a:pt x="0" y="0"/>
                  </a:lnTo>
                </a:path>
              </a:pathLst>
            </a:custGeom>
            <a:solidFill>
              <a:srgbClr val="C0504D"/>
            </a:solidFill>
            <a:ln w="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57" name="Shape 48357"/>
            <p:cNvSpPr>
              <a:spLocks/>
            </p:cNvSpPr>
            <p:nvPr/>
          </p:nvSpPr>
          <p:spPr bwMode="auto">
            <a:xfrm>
              <a:off x="942594" y="1167448"/>
              <a:ext cx="198120" cy="1926336"/>
            </a:xfrm>
            <a:custGeom>
              <a:avLst/>
              <a:gdLst>
                <a:gd name="T0" fmla="*/ 0 w 198120"/>
                <a:gd name="T1" fmla="*/ 0 h 1926336"/>
                <a:gd name="T2" fmla="*/ 198120 w 198120"/>
                <a:gd name="T3" fmla="*/ 0 h 1926336"/>
                <a:gd name="T4" fmla="*/ 198120 w 198120"/>
                <a:gd name="T5" fmla="*/ 1926336 h 1926336"/>
                <a:gd name="T6" fmla="*/ 0 w 198120"/>
                <a:gd name="T7" fmla="*/ 1926336 h 1926336"/>
                <a:gd name="T8" fmla="*/ 0 w 198120"/>
                <a:gd name="T9" fmla="*/ 0 h 1926336"/>
                <a:gd name="T10" fmla="*/ 0 w 198120"/>
                <a:gd name="T11" fmla="*/ 0 h 1926336"/>
                <a:gd name="T12" fmla="*/ 198120 w 198120"/>
                <a:gd name="T13" fmla="*/ 1926336 h 1926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98120" h="1926336">
                  <a:moveTo>
                    <a:pt x="0" y="0"/>
                  </a:moveTo>
                  <a:lnTo>
                    <a:pt x="198120" y="0"/>
                  </a:lnTo>
                  <a:lnTo>
                    <a:pt x="198120" y="1926336"/>
                  </a:lnTo>
                  <a:lnTo>
                    <a:pt x="0" y="1926336"/>
                  </a:lnTo>
                  <a:lnTo>
                    <a:pt x="0" y="0"/>
                  </a:lnTo>
                </a:path>
              </a:pathLst>
            </a:custGeom>
            <a:solidFill>
              <a:srgbClr val="C0504D"/>
            </a:solidFill>
            <a:ln w="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58" name="Shape 48358"/>
            <p:cNvSpPr>
              <a:spLocks/>
            </p:cNvSpPr>
            <p:nvPr/>
          </p:nvSpPr>
          <p:spPr bwMode="auto">
            <a:xfrm>
              <a:off x="2725674" y="781876"/>
              <a:ext cx="198120" cy="2311909"/>
            </a:xfrm>
            <a:custGeom>
              <a:avLst/>
              <a:gdLst>
                <a:gd name="T0" fmla="*/ 0 w 198120"/>
                <a:gd name="T1" fmla="*/ 0 h 2311909"/>
                <a:gd name="T2" fmla="*/ 198120 w 198120"/>
                <a:gd name="T3" fmla="*/ 0 h 2311909"/>
                <a:gd name="T4" fmla="*/ 198120 w 198120"/>
                <a:gd name="T5" fmla="*/ 2311909 h 2311909"/>
                <a:gd name="T6" fmla="*/ 0 w 198120"/>
                <a:gd name="T7" fmla="*/ 2311909 h 2311909"/>
                <a:gd name="T8" fmla="*/ 0 w 198120"/>
                <a:gd name="T9" fmla="*/ 0 h 2311909"/>
                <a:gd name="T10" fmla="*/ 0 w 198120"/>
                <a:gd name="T11" fmla="*/ 0 h 2311909"/>
                <a:gd name="T12" fmla="*/ 198120 w 198120"/>
                <a:gd name="T13" fmla="*/ 2311909 h 2311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98120" h="2311909">
                  <a:moveTo>
                    <a:pt x="0" y="0"/>
                  </a:moveTo>
                  <a:lnTo>
                    <a:pt x="198120" y="0"/>
                  </a:lnTo>
                  <a:lnTo>
                    <a:pt x="198120" y="2311909"/>
                  </a:lnTo>
                  <a:lnTo>
                    <a:pt x="0" y="2311909"/>
                  </a:lnTo>
                  <a:lnTo>
                    <a:pt x="0" y="0"/>
                  </a:lnTo>
                </a:path>
              </a:pathLst>
            </a:custGeom>
            <a:solidFill>
              <a:srgbClr val="C0504D"/>
            </a:solidFill>
            <a:ln w="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59" name="Shape 48359"/>
            <p:cNvSpPr>
              <a:spLocks/>
            </p:cNvSpPr>
            <p:nvPr/>
          </p:nvSpPr>
          <p:spPr bwMode="auto">
            <a:xfrm>
              <a:off x="2923794" y="2939860"/>
              <a:ext cx="198120" cy="153924"/>
            </a:xfrm>
            <a:custGeom>
              <a:avLst/>
              <a:gdLst>
                <a:gd name="T0" fmla="*/ 0 w 198120"/>
                <a:gd name="T1" fmla="*/ 0 h 153924"/>
                <a:gd name="T2" fmla="*/ 198120 w 198120"/>
                <a:gd name="T3" fmla="*/ 0 h 153924"/>
                <a:gd name="T4" fmla="*/ 198120 w 198120"/>
                <a:gd name="T5" fmla="*/ 153924 h 153924"/>
                <a:gd name="T6" fmla="*/ 0 w 198120"/>
                <a:gd name="T7" fmla="*/ 153924 h 153924"/>
                <a:gd name="T8" fmla="*/ 0 w 198120"/>
                <a:gd name="T9" fmla="*/ 0 h 153924"/>
                <a:gd name="T10" fmla="*/ 0 w 198120"/>
                <a:gd name="T11" fmla="*/ 0 h 153924"/>
                <a:gd name="T12" fmla="*/ 198120 w 198120"/>
                <a:gd name="T13" fmla="*/ 153924 h 153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98120" h="153924">
                  <a:moveTo>
                    <a:pt x="0" y="0"/>
                  </a:moveTo>
                  <a:lnTo>
                    <a:pt x="198120" y="0"/>
                  </a:lnTo>
                  <a:lnTo>
                    <a:pt x="198120" y="153924"/>
                  </a:lnTo>
                  <a:lnTo>
                    <a:pt x="0" y="153924"/>
                  </a:lnTo>
                  <a:lnTo>
                    <a:pt x="0" y="0"/>
                  </a:lnTo>
                </a:path>
              </a:pathLst>
            </a:custGeom>
            <a:solidFill>
              <a:srgbClr val="9BBB59"/>
            </a:solidFill>
            <a:ln w="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60" name="Shape 48360"/>
            <p:cNvSpPr>
              <a:spLocks/>
            </p:cNvSpPr>
            <p:nvPr/>
          </p:nvSpPr>
          <p:spPr bwMode="auto">
            <a:xfrm>
              <a:off x="2032254" y="2939860"/>
              <a:ext cx="198120" cy="153924"/>
            </a:xfrm>
            <a:custGeom>
              <a:avLst/>
              <a:gdLst>
                <a:gd name="T0" fmla="*/ 0 w 198120"/>
                <a:gd name="T1" fmla="*/ 0 h 153924"/>
                <a:gd name="T2" fmla="*/ 198120 w 198120"/>
                <a:gd name="T3" fmla="*/ 0 h 153924"/>
                <a:gd name="T4" fmla="*/ 198120 w 198120"/>
                <a:gd name="T5" fmla="*/ 153924 h 153924"/>
                <a:gd name="T6" fmla="*/ 0 w 198120"/>
                <a:gd name="T7" fmla="*/ 153924 h 153924"/>
                <a:gd name="T8" fmla="*/ 0 w 198120"/>
                <a:gd name="T9" fmla="*/ 0 h 153924"/>
                <a:gd name="T10" fmla="*/ 0 w 198120"/>
                <a:gd name="T11" fmla="*/ 0 h 153924"/>
                <a:gd name="T12" fmla="*/ 198120 w 198120"/>
                <a:gd name="T13" fmla="*/ 153924 h 153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98120" h="153924">
                  <a:moveTo>
                    <a:pt x="0" y="0"/>
                  </a:moveTo>
                  <a:lnTo>
                    <a:pt x="198120" y="0"/>
                  </a:lnTo>
                  <a:lnTo>
                    <a:pt x="198120" y="153924"/>
                  </a:lnTo>
                  <a:lnTo>
                    <a:pt x="0" y="153924"/>
                  </a:lnTo>
                  <a:lnTo>
                    <a:pt x="0" y="0"/>
                  </a:lnTo>
                </a:path>
              </a:pathLst>
            </a:custGeom>
            <a:solidFill>
              <a:srgbClr val="9BBB59"/>
            </a:solidFill>
            <a:ln w="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361" name="Shape 48361"/>
            <p:cNvSpPr>
              <a:spLocks/>
            </p:cNvSpPr>
            <p:nvPr/>
          </p:nvSpPr>
          <p:spPr bwMode="auto">
            <a:xfrm>
              <a:off x="1140714" y="2630488"/>
              <a:ext cx="198120" cy="463297"/>
            </a:xfrm>
            <a:custGeom>
              <a:avLst/>
              <a:gdLst>
                <a:gd name="T0" fmla="*/ 0 w 198120"/>
                <a:gd name="T1" fmla="*/ 0 h 463297"/>
                <a:gd name="T2" fmla="*/ 198120 w 198120"/>
                <a:gd name="T3" fmla="*/ 0 h 463297"/>
                <a:gd name="T4" fmla="*/ 198120 w 198120"/>
                <a:gd name="T5" fmla="*/ 463297 h 463297"/>
                <a:gd name="T6" fmla="*/ 0 w 198120"/>
                <a:gd name="T7" fmla="*/ 463297 h 463297"/>
                <a:gd name="T8" fmla="*/ 0 w 198120"/>
                <a:gd name="T9" fmla="*/ 0 h 463297"/>
                <a:gd name="T10" fmla="*/ 0 w 198120"/>
                <a:gd name="T11" fmla="*/ 0 h 463297"/>
                <a:gd name="T12" fmla="*/ 198120 w 198120"/>
                <a:gd name="T13" fmla="*/ 463297 h 463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98120" h="463297">
                  <a:moveTo>
                    <a:pt x="0" y="0"/>
                  </a:moveTo>
                  <a:lnTo>
                    <a:pt x="198120" y="0"/>
                  </a:lnTo>
                  <a:lnTo>
                    <a:pt x="198120" y="463297"/>
                  </a:lnTo>
                  <a:lnTo>
                    <a:pt x="0" y="463297"/>
                  </a:lnTo>
                  <a:lnTo>
                    <a:pt x="0" y="0"/>
                  </a:lnTo>
                </a:path>
              </a:pathLst>
            </a:custGeom>
            <a:solidFill>
              <a:srgbClr val="9BBB59"/>
            </a:solidFill>
            <a:ln w="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01" name="Shape 6301"/>
            <p:cNvSpPr>
              <a:spLocks/>
            </p:cNvSpPr>
            <p:nvPr/>
          </p:nvSpPr>
          <p:spPr bwMode="auto">
            <a:xfrm>
              <a:off x="595122" y="396304"/>
              <a:ext cx="0" cy="2697480"/>
            </a:xfrm>
            <a:custGeom>
              <a:avLst/>
              <a:gdLst>
                <a:gd name="T0" fmla="*/ 2697480 h 2697480"/>
                <a:gd name="T1" fmla="*/ 0 h 2697480"/>
                <a:gd name="T2" fmla="*/ 0 h 2697480"/>
                <a:gd name="T3" fmla="*/ 2697480 h 269748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T2" r="0" b="T3"/>
              <a:pathLst>
                <a:path h="2697480">
                  <a:moveTo>
                    <a:pt x="0" y="2697480"/>
                  </a:moveTo>
                  <a:lnTo>
                    <a:pt x="0" y="0"/>
                  </a:lnTo>
                </a:path>
              </a:pathLst>
            </a:custGeom>
            <a:noFill/>
            <a:ln w="9144">
              <a:solidFill>
                <a:srgbClr val="86868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02" name="Shape 6302"/>
            <p:cNvSpPr>
              <a:spLocks/>
            </p:cNvSpPr>
            <p:nvPr/>
          </p:nvSpPr>
          <p:spPr bwMode="auto">
            <a:xfrm>
              <a:off x="555498" y="3093784"/>
              <a:ext cx="39624" cy="0"/>
            </a:xfrm>
            <a:custGeom>
              <a:avLst/>
              <a:gdLst>
                <a:gd name="T0" fmla="*/ 0 w 39624"/>
                <a:gd name="T1" fmla="*/ 39624 w 39624"/>
                <a:gd name="T2" fmla="*/ 0 w 39624"/>
                <a:gd name="T3" fmla="*/ 39624 w 396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T2" t="0" r="T3" b="0"/>
              <a:pathLst>
                <a:path w="39624">
                  <a:moveTo>
                    <a:pt x="0" y="0"/>
                  </a:moveTo>
                  <a:lnTo>
                    <a:pt x="39624" y="0"/>
                  </a:lnTo>
                </a:path>
              </a:pathLst>
            </a:custGeom>
            <a:noFill/>
            <a:ln w="9144">
              <a:solidFill>
                <a:srgbClr val="86868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03" name="Shape 6303"/>
            <p:cNvSpPr>
              <a:spLocks/>
            </p:cNvSpPr>
            <p:nvPr/>
          </p:nvSpPr>
          <p:spPr bwMode="auto">
            <a:xfrm>
              <a:off x="555498" y="2708212"/>
              <a:ext cx="39624" cy="0"/>
            </a:xfrm>
            <a:custGeom>
              <a:avLst/>
              <a:gdLst>
                <a:gd name="T0" fmla="*/ 0 w 39624"/>
                <a:gd name="T1" fmla="*/ 39624 w 39624"/>
                <a:gd name="T2" fmla="*/ 0 w 39624"/>
                <a:gd name="T3" fmla="*/ 39624 w 396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T2" t="0" r="T3" b="0"/>
              <a:pathLst>
                <a:path w="39624">
                  <a:moveTo>
                    <a:pt x="0" y="0"/>
                  </a:moveTo>
                  <a:lnTo>
                    <a:pt x="39624" y="0"/>
                  </a:lnTo>
                </a:path>
              </a:pathLst>
            </a:custGeom>
            <a:noFill/>
            <a:ln w="9144">
              <a:solidFill>
                <a:srgbClr val="86868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04" name="Shape 6304"/>
            <p:cNvSpPr>
              <a:spLocks/>
            </p:cNvSpPr>
            <p:nvPr/>
          </p:nvSpPr>
          <p:spPr bwMode="auto">
            <a:xfrm>
              <a:off x="555498" y="2322640"/>
              <a:ext cx="39624" cy="0"/>
            </a:xfrm>
            <a:custGeom>
              <a:avLst/>
              <a:gdLst>
                <a:gd name="T0" fmla="*/ 0 w 39624"/>
                <a:gd name="T1" fmla="*/ 39624 w 39624"/>
                <a:gd name="T2" fmla="*/ 0 w 39624"/>
                <a:gd name="T3" fmla="*/ 39624 w 396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T2" t="0" r="T3" b="0"/>
              <a:pathLst>
                <a:path w="39624">
                  <a:moveTo>
                    <a:pt x="0" y="0"/>
                  </a:moveTo>
                  <a:lnTo>
                    <a:pt x="39624" y="0"/>
                  </a:lnTo>
                </a:path>
              </a:pathLst>
            </a:custGeom>
            <a:noFill/>
            <a:ln w="9144">
              <a:solidFill>
                <a:srgbClr val="86868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05" name="Shape 6305"/>
            <p:cNvSpPr>
              <a:spLocks/>
            </p:cNvSpPr>
            <p:nvPr/>
          </p:nvSpPr>
          <p:spPr bwMode="auto">
            <a:xfrm>
              <a:off x="555498" y="1937068"/>
              <a:ext cx="39624" cy="0"/>
            </a:xfrm>
            <a:custGeom>
              <a:avLst/>
              <a:gdLst>
                <a:gd name="T0" fmla="*/ 0 w 39624"/>
                <a:gd name="T1" fmla="*/ 39624 w 39624"/>
                <a:gd name="T2" fmla="*/ 0 w 39624"/>
                <a:gd name="T3" fmla="*/ 39624 w 396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T2" t="0" r="T3" b="0"/>
              <a:pathLst>
                <a:path w="39624">
                  <a:moveTo>
                    <a:pt x="0" y="0"/>
                  </a:moveTo>
                  <a:lnTo>
                    <a:pt x="39624" y="0"/>
                  </a:lnTo>
                </a:path>
              </a:pathLst>
            </a:custGeom>
            <a:noFill/>
            <a:ln w="9144">
              <a:solidFill>
                <a:srgbClr val="86868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06" name="Shape 6306"/>
            <p:cNvSpPr>
              <a:spLocks/>
            </p:cNvSpPr>
            <p:nvPr/>
          </p:nvSpPr>
          <p:spPr bwMode="auto">
            <a:xfrm>
              <a:off x="555498" y="1553020"/>
              <a:ext cx="39624" cy="0"/>
            </a:xfrm>
            <a:custGeom>
              <a:avLst/>
              <a:gdLst>
                <a:gd name="T0" fmla="*/ 0 w 39624"/>
                <a:gd name="T1" fmla="*/ 39624 w 39624"/>
                <a:gd name="T2" fmla="*/ 0 w 39624"/>
                <a:gd name="T3" fmla="*/ 39624 w 396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T2" t="0" r="T3" b="0"/>
              <a:pathLst>
                <a:path w="39624">
                  <a:moveTo>
                    <a:pt x="0" y="0"/>
                  </a:moveTo>
                  <a:lnTo>
                    <a:pt x="39624" y="0"/>
                  </a:lnTo>
                </a:path>
              </a:pathLst>
            </a:custGeom>
            <a:noFill/>
            <a:ln w="9144">
              <a:solidFill>
                <a:srgbClr val="86868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07" name="Shape 6307"/>
            <p:cNvSpPr>
              <a:spLocks/>
            </p:cNvSpPr>
            <p:nvPr/>
          </p:nvSpPr>
          <p:spPr bwMode="auto">
            <a:xfrm>
              <a:off x="555498" y="1167448"/>
              <a:ext cx="39624" cy="0"/>
            </a:xfrm>
            <a:custGeom>
              <a:avLst/>
              <a:gdLst>
                <a:gd name="T0" fmla="*/ 0 w 39624"/>
                <a:gd name="T1" fmla="*/ 39624 w 39624"/>
                <a:gd name="T2" fmla="*/ 0 w 39624"/>
                <a:gd name="T3" fmla="*/ 39624 w 396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T2" t="0" r="T3" b="0"/>
              <a:pathLst>
                <a:path w="39624">
                  <a:moveTo>
                    <a:pt x="0" y="0"/>
                  </a:moveTo>
                  <a:lnTo>
                    <a:pt x="39624" y="0"/>
                  </a:lnTo>
                </a:path>
              </a:pathLst>
            </a:custGeom>
            <a:noFill/>
            <a:ln w="9144">
              <a:solidFill>
                <a:srgbClr val="86868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08" name="Shape 6308"/>
            <p:cNvSpPr>
              <a:spLocks/>
            </p:cNvSpPr>
            <p:nvPr/>
          </p:nvSpPr>
          <p:spPr bwMode="auto">
            <a:xfrm>
              <a:off x="555498" y="781876"/>
              <a:ext cx="39624" cy="0"/>
            </a:xfrm>
            <a:custGeom>
              <a:avLst/>
              <a:gdLst>
                <a:gd name="T0" fmla="*/ 0 w 39624"/>
                <a:gd name="T1" fmla="*/ 39624 w 39624"/>
                <a:gd name="T2" fmla="*/ 0 w 39624"/>
                <a:gd name="T3" fmla="*/ 39624 w 396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T2" t="0" r="T3" b="0"/>
              <a:pathLst>
                <a:path w="39624">
                  <a:moveTo>
                    <a:pt x="0" y="0"/>
                  </a:moveTo>
                  <a:lnTo>
                    <a:pt x="39624" y="0"/>
                  </a:lnTo>
                </a:path>
              </a:pathLst>
            </a:custGeom>
            <a:noFill/>
            <a:ln w="9144">
              <a:solidFill>
                <a:srgbClr val="86868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09" name="Shape 6309"/>
            <p:cNvSpPr>
              <a:spLocks/>
            </p:cNvSpPr>
            <p:nvPr/>
          </p:nvSpPr>
          <p:spPr bwMode="auto">
            <a:xfrm>
              <a:off x="555498" y="396304"/>
              <a:ext cx="39624" cy="0"/>
            </a:xfrm>
            <a:custGeom>
              <a:avLst/>
              <a:gdLst>
                <a:gd name="T0" fmla="*/ 0 w 39624"/>
                <a:gd name="T1" fmla="*/ 39624 w 39624"/>
                <a:gd name="T2" fmla="*/ 0 w 39624"/>
                <a:gd name="T3" fmla="*/ 39624 w 396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T2" t="0" r="T3" b="0"/>
              <a:pathLst>
                <a:path w="39624">
                  <a:moveTo>
                    <a:pt x="0" y="0"/>
                  </a:moveTo>
                  <a:lnTo>
                    <a:pt x="39624" y="0"/>
                  </a:lnTo>
                </a:path>
              </a:pathLst>
            </a:custGeom>
            <a:noFill/>
            <a:ln w="9144">
              <a:solidFill>
                <a:srgbClr val="86868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10" name="Shape 6310"/>
            <p:cNvSpPr>
              <a:spLocks/>
            </p:cNvSpPr>
            <p:nvPr/>
          </p:nvSpPr>
          <p:spPr bwMode="auto">
            <a:xfrm>
              <a:off x="595122" y="3093784"/>
              <a:ext cx="3566160" cy="0"/>
            </a:xfrm>
            <a:custGeom>
              <a:avLst/>
              <a:gdLst>
                <a:gd name="T0" fmla="*/ 0 w 3566160"/>
                <a:gd name="T1" fmla="*/ 3566160 w 3566160"/>
                <a:gd name="T2" fmla="*/ 0 w 3566160"/>
                <a:gd name="T3" fmla="*/ 3566160 w 35661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T2" t="0" r="T3" b="0"/>
              <a:pathLst>
                <a:path w="3566160">
                  <a:moveTo>
                    <a:pt x="0" y="0"/>
                  </a:moveTo>
                  <a:lnTo>
                    <a:pt x="3566160" y="0"/>
                  </a:lnTo>
                </a:path>
              </a:pathLst>
            </a:custGeom>
            <a:noFill/>
            <a:ln w="9144">
              <a:solidFill>
                <a:srgbClr val="86868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11" name="Shape 6311"/>
            <p:cNvSpPr>
              <a:spLocks/>
            </p:cNvSpPr>
            <p:nvPr/>
          </p:nvSpPr>
          <p:spPr bwMode="auto">
            <a:xfrm>
              <a:off x="595122" y="3093784"/>
              <a:ext cx="0" cy="39624"/>
            </a:xfrm>
            <a:custGeom>
              <a:avLst/>
              <a:gdLst>
                <a:gd name="T0" fmla="*/ 0 h 39624"/>
                <a:gd name="T1" fmla="*/ 39624 h 39624"/>
                <a:gd name="T2" fmla="*/ 0 h 39624"/>
                <a:gd name="T3" fmla="*/ 39624 h 3962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T2" r="0" b="T3"/>
              <a:pathLst>
                <a:path h="3962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noFill/>
            <a:ln w="9144">
              <a:solidFill>
                <a:srgbClr val="86868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12" name="Shape 6312"/>
            <p:cNvSpPr>
              <a:spLocks/>
            </p:cNvSpPr>
            <p:nvPr/>
          </p:nvSpPr>
          <p:spPr bwMode="auto">
            <a:xfrm>
              <a:off x="1486662" y="3093784"/>
              <a:ext cx="0" cy="39624"/>
            </a:xfrm>
            <a:custGeom>
              <a:avLst/>
              <a:gdLst>
                <a:gd name="T0" fmla="*/ 0 h 39624"/>
                <a:gd name="T1" fmla="*/ 39624 h 39624"/>
                <a:gd name="T2" fmla="*/ 0 h 39624"/>
                <a:gd name="T3" fmla="*/ 39624 h 3962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T2" r="0" b="T3"/>
              <a:pathLst>
                <a:path h="3962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noFill/>
            <a:ln w="9144">
              <a:solidFill>
                <a:srgbClr val="86868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13" name="Shape 6313"/>
            <p:cNvSpPr>
              <a:spLocks/>
            </p:cNvSpPr>
            <p:nvPr/>
          </p:nvSpPr>
          <p:spPr bwMode="auto">
            <a:xfrm>
              <a:off x="2378202" y="3093784"/>
              <a:ext cx="0" cy="39624"/>
            </a:xfrm>
            <a:custGeom>
              <a:avLst/>
              <a:gdLst>
                <a:gd name="T0" fmla="*/ 0 h 39624"/>
                <a:gd name="T1" fmla="*/ 39624 h 39624"/>
                <a:gd name="T2" fmla="*/ 0 h 39624"/>
                <a:gd name="T3" fmla="*/ 39624 h 3962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T2" r="0" b="T3"/>
              <a:pathLst>
                <a:path h="3962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noFill/>
            <a:ln w="9144">
              <a:solidFill>
                <a:srgbClr val="86868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14" name="Shape 6314"/>
            <p:cNvSpPr>
              <a:spLocks/>
            </p:cNvSpPr>
            <p:nvPr/>
          </p:nvSpPr>
          <p:spPr bwMode="auto">
            <a:xfrm>
              <a:off x="3269742" y="3093784"/>
              <a:ext cx="0" cy="39624"/>
            </a:xfrm>
            <a:custGeom>
              <a:avLst/>
              <a:gdLst>
                <a:gd name="T0" fmla="*/ 0 h 39624"/>
                <a:gd name="T1" fmla="*/ 39624 h 39624"/>
                <a:gd name="T2" fmla="*/ 0 h 39624"/>
                <a:gd name="T3" fmla="*/ 39624 h 3962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T2" r="0" b="T3"/>
              <a:pathLst>
                <a:path h="3962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noFill/>
            <a:ln w="9144">
              <a:solidFill>
                <a:srgbClr val="86868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15" name="Shape 6315"/>
            <p:cNvSpPr>
              <a:spLocks/>
            </p:cNvSpPr>
            <p:nvPr/>
          </p:nvSpPr>
          <p:spPr bwMode="auto">
            <a:xfrm>
              <a:off x="4161282" y="3093784"/>
              <a:ext cx="0" cy="39624"/>
            </a:xfrm>
            <a:custGeom>
              <a:avLst/>
              <a:gdLst>
                <a:gd name="T0" fmla="*/ 0 h 39624"/>
                <a:gd name="T1" fmla="*/ 39624 h 39624"/>
                <a:gd name="T2" fmla="*/ 0 h 39624"/>
                <a:gd name="T3" fmla="*/ 39624 h 3962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T2" r="0" b="T3"/>
              <a:pathLst>
                <a:path h="3962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noFill/>
            <a:ln w="9144">
              <a:solidFill>
                <a:srgbClr val="86868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16" name="Rectangle 6316"/>
            <p:cNvSpPr>
              <a:spLocks noChangeArrowheads="1"/>
            </p:cNvSpPr>
            <p:nvPr/>
          </p:nvSpPr>
          <p:spPr bwMode="auto">
            <a:xfrm>
              <a:off x="810895" y="2830006"/>
              <a:ext cx="85295" cy="171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17" name="Rectangle 6317"/>
            <p:cNvSpPr>
              <a:spLocks noChangeArrowheads="1"/>
            </p:cNvSpPr>
            <p:nvPr/>
          </p:nvSpPr>
          <p:spPr bwMode="auto">
            <a:xfrm>
              <a:off x="1702816" y="2290891"/>
              <a:ext cx="85295" cy="171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18" name="Rectangle 6318"/>
            <p:cNvSpPr>
              <a:spLocks noChangeArrowheads="1"/>
            </p:cNvSpPr>
            <p:nvPr/>
          </p:nvSpPr>
          <p:spPr bwMode="auto">
            <a:xfrm>
              <a:off x="2594610" y="2907221"/>
              <a:ext cx="85295" cy="171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19" name="Rectangle 6319"/>
            <p:cNvSpPr>
              <a:spLocks noChangeArrowheads="1"/>
            </p:cNvSpPr>
            <p:nvPr/>
          </p:nvSpPr>
          <p:spPr bwMode="auto">
            <a:xfrm>
              <a:off x="977011" y="980505"/>
              <a:ext cx="170426" cy="171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20" name="Rectangle 6320"/>
            <p:cNvSpPr>
              <a:spLocks noChangeArrowheads="1"/>
            </p:cNvSpPr>
            <p:nvPr/>
          </p:nvSpPr>
          <p:spPr bwMode="auto">
            <a:xfrm>
              <a:off x="1868932" y="1211898"/>
              <a:ext cx="170426" cy="171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21" name="Rectangle 6321"/>
            <p:cNvSpPr>
              <a:spLocks noChangeArrowheads="1"/>
            </p:cNvSpPr>
            <p:nvPr/>
          </p:nvSpPr>
          <p:spPr bwMode="auto">
            <a:xfrm>
              <a:off x="2760726" y="595313"/>
              <a:ext cx="170426" cy="171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30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22" name="Rectangle 6322"/>
            <p:cNvSpPr>
              <a:spLocks noChangeArrowheads="1"/>
            </p:cNvSpPr>
            <p:nvPr/>
          </p:nvSpPr>
          <p:spPr bwMode="auto">
            <a:xfrm>
              <a:off x="1207135" y="2444814"/>
              <a:ext cx="85295" cy="171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6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23" name="Rectangle 6323"/>
            <p:cNvSpPr>
              <a:spLocks noChangeArrowheads="1"/>
            </p:cNvSpPr>
            <p:nvPr/>
          </p:nvSpPr>
          <p:spPr bwMode="auto">
            <a:xfrm>
              <a:off x="2099056" y="2753297"/>
              <a:ext cx="85295" cy="171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24" name="Rectangle 6324"/>
            <p:cNvSpPr>
              <a:spLocks noChangeArrowheads="1"/>
            </p:cNvSpPr>
            <p:nvPr/>
          </p:nvSpPr>
          <p:spPr bwMode="auto">
            <a:xfrm>
              <a:off x="2990850" y="2753297"/>
              <a:ext cx="85295" cy="171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25" name="Rectangle 6325"/>
            <p:cNvSpPr>
              <a:spLocks noChangeArrowheads="1"/>
            </p:cNvSpPr>
            <p:nvPr/>
          </p:nvSpPr>
          <p:spPr bwMode="auto">
            <a:xfrm>
              <a:off x="413131" y="3034857"/>
              <a:ext cx="85295" cy="171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26" name="Rectangle 6326"/>
            <p:cNvSpPr>
              <a:spLocks noChangeArrowheads="1"/>
            </p:cNvSpPr>
            <p:nvPr/>
          </p:nvSpPr>
          <p:spPr bwMode="auto">
            <a:xfrm>
              <a:off x="413131" y="2649666"/>
              <a:ext cx="85295" cy="171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27" name="Rectangle 6327"/>
            <p:cNvSpPr>
              <a:spLocks noChangeArrowheads="1"/>
            </p:cNvSpPr>
            <p:nvPr/>
          </p:nvSpPr>
          <p:spPr bwMode="auto">
            <a:xfrm>
              <a:off x="348869" y="2264347"/>
              <a:ext cx="170426" cy="171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28" name="Rectangle 6328"/>
            <p:cNvSpPr>
              <a:spLocks noChangeArrowheads="1"/>
            </p:cNvSpPr>
            <p:nvPr/>
          </p:nvSpPr>
          <p:spPr bwMode="auto">
            <a:xfrm>
              <a:off x="348869" y="1879030"/>
              <a:ext cx="170426" cy="171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29" name="Rectangle 6329"/>
            <p:cNvSpPr>
              <a:spLocks noChangeArrowheads="1"/>
            </p:cNvSpPr>
            <p:nvPr/>
          </p:nvSpPr>
          <p:spPr bwMode="auto">
            <a:xfrm>
              <a:off x="348869" y="1493457"/>
              <a:ext cx="170426" cy="171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30" name="Rectangle 6330"/>
            <p:cNvSpPr>
              <a:spLocks noChangeArrowheads="1"/>
            </p:cNvSpPr>
            <p:nvPr/>
          </p:nvSpPr>
          <p:spPr bwMode="auto">
            <a:xfrm>
              <a:off x="348869" y="1108267"/>
              <a:ext cx="170426" cy="171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31" name="Rectangle 6331"/>
            <p:cNvSpPr>
              <a:spLocks noChangeArrowheads="1"/>
            </p:cNvSpPr>
            <p:nvPr/>
          </p:nvSpPr>
          <p:spPr bwMode="auto">
            <a:xfrm>
              <a:off x="348869" y="722948"/>
              <a:ext cx="170426" cy="171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30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32" name="Rectangle 6332"/>
            <p:cNvSpPr>
              <a:spLocks noChangeArrowheads="1"/>
            </p:cNvSpPr>
            <p:nvPr/>
          </p:nvSpPr>
          <p:spPr bwMode="auto">
            <a:xfrm>
              <a:off x="348869" y="337757"/>
              <a:ext cx="170426" cy="171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35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33" name="Rectangle 6333"/>
            <p:cNvSpPr>
              <a:spLocks noChangeArrowheads="1"/>
            </p:cNvSpPr>
            <p:nvPr/>
          </p:nvSpPr>
          <p:spPr bwMode="auto">
            <a:xfrm>
              <a:off x="455803" y="3237294"/>
              <a:ext cx="1591834" cy="171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Умение играть рядом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34" name="Rectangle 6334"/>
            <p:cNvSpPr>
              <a:spLocks noChangeArrowheads="1"/>
            </p:cNvSpPr>
            <p:nvPr/>
          </p:nvSpPr>
          <p:spPr bwMode="auto">
            <a:xfrm>
              <a:off x="670687" y="3392742"/>
              <a:ext cx="984171" cy="1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друг с другом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35" name="Rectangle 6335"/>
            <p:cNvSpPr>
              <a:spLocks noChangeArrowheads="1"/>
            </p:cNvSpPr>
            <p:nvPr/>
          </p:nvSpPr>
          <p:spPr bwMode="auto">
            <a:xfrm>
              <a:off x="1725676" y="3237294"/>
              <a:ext cx="587643" cy="171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Умение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36" name="Rectangle 6336"/>
            <p:cNvSpPr>
              <a:spLocks noChangeArrowheads="1"/>
            </p:cNvSpPr>
            <p:nvPr/>
          </p:nvSpPr>
          <p:spPr bwMode="auto">
            <a:xfrm>
              <a:off x="1404112" y="3392742"/>
              <a:ext cx="1444461" cy="1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взаимодействовать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37" name="Rectangle 6337"/>
            <p:cNvSpPr>
              <a:spLocks noChangeArrowheads="1"/>
            </p:cNvSpPr>
            <p:nvPr/>
          </p:nvSpPr>
          <p:spPr bwMode="auto">
            <a:xfrm>
              <a:off x="1591564" y="3548190"/>
              <a:ext cx="908129" cy="1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со взрослым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38" name="Rectangle 6338"/>
            <p:cNvSpPr>
              <a:spLocks noChangeArrowheads="1"/>
            </p:cNvSpPr>
            <p:nvPr/>
          </p:nvSpPr>
          <p:spPr bwMode="auto">
            <a:xfrm>
              <a:off x="2236470" y="3237294"/>
              <a:ext cx="1602264" cy="171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Бережное отношение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39" name="Rectangle 6339"/>
            <p:cNvSpPr>
              <a:spLocks noChangeArrowheads="1"/>
            </p:cNvSpPr>
            <p:nvPr/>
          </p:nvSpPr>
          <p:spPr bwMode="auto">
            <a:xfrm>
              <a:off x="2257806" y="3392742"/>
              <a:ext cx="1504520" cy="1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к игрушкам и книгам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362" name="Shape 48362"/>
            <p:cNvSpPr>
              <a:spLocks/>
            </p:cNvSpPr>
            <p:nvPr/>
          </p:nvSpPr>
          <p:spPr bwMode="auto">
            <a:xfrm>
              <a:off x="4194810" y="3026728"/>
              <a:ext cx="70104" cy="70104"/>
            </a:xfrm>
            <a:custGeom>
              <a:avLst/>
              <a:gdLst>
                <a:gd name="T0" fmla="*/ 0 w 70104"/>
                <a:gd name="T1" fmla="*/ 0 h 70104"/>
                <a:gd name="T2" fmla="*/ 70104 w 70104"/>
                <a:gd name="T3" fmla="*/ 0 h 70104"/>
                <a:gd name="T4" fmla="*/ 70104 w 70104"/>
                <a:gd name="T5" fmla="*/ 70104 h 70104"/>
                <a:gd name="T6" fmla="*/ 0 w 70104"/>
                <a:gd name="T7" fmla="*/ 70104 h 70104"/>
                <a:gd name="T8" fmla="*/ 0 w 70104"/>
                <a:gd name="T9" fmla="*/ 0 h 70104"/>
                <a:gd name="T10" fmla="*/ 0 w 70104"/>
                <a:gd name="T11" fmla="*/ 0 h 70104"/>
                <a:gd name="T12" fmla="*/ 70104 w 70104"/>
                <a:gd name="T13" fmla="*/ 70104 h 70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70104" h="70104">
                  <a:moveTo>
                    <a:pt x="0" y="0"/>
                  </a:moveTo>
                  <a:lnTo>
                    <a:pt x="70104" y="0"/>
                  </a:lnTo>
                  <a:lnTo>
                    <a:pt x="70104" y="70104"/>
                  </a:lnTo>
                  <a:lnTo>
                    <a:pt x="0" y="70104"/>
                  </a:lnTo>
                  <a:lnTo>
                    <a:pt x="0" y="0"/>
                  </a:lnTo>
                </a:path>
              </a:pathLst>
            </a:custGeom>
            <a:solidFill>
              <a:srgbClr val="4F81BD"/>
            </a:solidFill>
            <a:ln w="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41" name="Rectangle 6341"/>
            <p:cNvSpPr>
              <a:spLocks noChangeArrowheads="1"/>
            </p:cNvSpPr>
            <p:nvPr/>
          </p:nvSpPr>
          <p:spPr bwMode="auto">
            <a:xfrm>
              <a:off x="4295140" y="3002852"/>
              <a:ext cx="1073335" cy="171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ниже среднего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363" name="Shape 48363"/>
            <p:cNvSpPr>
              <a:spLocks/>
            </p:cNvSpPr>
            <p:nvPr/>
          </p:nvSpPr>
          <p:spPr bwMode="auto">
            <a:xfrm>
              <a:off x="4194810" y="3256852"/>
              <a:ext cx="70104" cy="68580"/>
            </a:xfrm>
            <a:custGeom>
              <a:avLst/>
              <a:gdLst>
                <a:gd name="T0" fmla="*/ 0 w 70104"/>
                <a:gd name="T1" fmla="*/ 0 h 68580"/>
                <a:gd name="T2" fmla="*/ 70104 w 70104"/>
                <a:gd name="T3" fmla="*/ 0 h 68580"/>
                <a:gd name="T4" fmla="*/ 70104 w 70104"/>
                <a:gd name="T5" fmla="*/ 68580 h 68580"/>
                <a:gd name="T6" fmla="*/ 0 w 70104"/>
                <a:gd name="T7" fmla="*/ 68580 h 68580"/>
                <a:gd name="T8" fmla="*/ 0 w 70104"/>
                <a:gd name="T9" fmla="*/ 0 h 68580"/>
                <a:gd name="T10" fmla="*/ 0 w 70104"/>
                <a:gd name="T11" fmla="*/ 0 h 68580"/>
                <a:gd name="T12" fmla="*/ 70104 w 70104"/>
                <a:gd name="T13" fmla="*/ 68580 h 68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70104" h="68580">
                  <a:moveTo>
                    <a:pt x="0" y="0"/>
                  </a:moveTo>
                  <a:lnTo>
                    <a:pt x="70104" y="0"/>
                  </a:lnTo>
                  <a:lnTo>
                    <a:pt x="70104" y="68580"/>
                  </a:lnTo>
                  <a:lnTo>
                    <a:pt x="0" y="68580"/>
                  </a:lnTo>
                  <a:lnTo>
                    <a:pt x="0" y="0"/>
                  </a:lnTo>
                </a:path>
              </a:pathLst>
            </a:custGeom>
            <a:solidFill>
              <a:srgbClr val="C0504D"/>
            </a:solidFill>
            <a:ln w="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43" name="Rectangle 6343"/>
            <p:cNvSpPr>
              <a:spLocks noChangeArrowheads="1"/>
            </p:cNvSpPr>
            <p:nvPr/>
          </p:nvSpPr>
          <p:spPr bwMode="auto">
            <a:xfrm>
              <a:off x="4295140" y="3232722"/>
              <a:ext cx="1233495" cy="171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средний уровень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364" name="Shape 48364"/>
            <p:cNvSpPr>
              <a:spLocks/>
            </p:cNvSpPr>
            <p:nvPr/>
          </p:nvSpPr>
          <p:spPr bwMode="auto">
            <a:xfrm>
              <a:off x="4194810" y="3485452"/>
              <a:ext cx="70104" cy="70104"/>
            </a:xfrm>
            <a:custGeom>
              <a:avLst/>
              <a:gdLst>
                <a:gd name="T0" fmla="*/ 0 w 70104"/>
                <a:gd name="T1" fmla="*/ 0 h 70104"/>
                <a:gd name="T2" fmla="*/ 70104 w 70104"/>
                <a:gd name="T3" fmla="*/ 0 h 70104"/>
                <a:gd name="T4" fmla="*/ 70104 w 70104"/>
                <a:gd name="T5" fmla="*/ 70104 h 70104"/>
                <a:gd name="T6" fmla="*/ 0 w 70104"/>
                <a:gd name="T7" fmla="*/ 70104 h 70104"/>
                <a:gd name="T8" fmla="*/ 0 w 70104"/>
                <a:gd name="T9" fmla="*/ 0 h 70104"/>
                <a:gd name="T10" fmla="*/ 0 w 70104"/>
                <a:gd name="T11" fmla="*/ 0 h 70104"/>
                <a:gd name="T12" fmla="*/ 70104 w 70104"/>
                <a:gd name="T13" fmla="*/ 70104 h 70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70104" h="70104">
                  <a:moveTo>
                    <a:pt x="0" y="0"/>
                  </a:moveTo>
                  <a:lnTo>
                    <a:pt x="70104" y="0"/>
                  </a:lnTo>
                  <a:lnTo>
                    <a:pt x="70104" y="70104"/>
                  </a:lnTo>
                  <a:lnTo>
                    <a:pt x="0" y="70104"/>
                  </a:lnTo>
                  <a:lnTo>
                    <a:pt x="0" y="0"/>
                  </a:lnTo>
                </a:path>
              </a:pathLst>
            </a:custGeom>
            <a:solidFill>
              <a:srgbClr val="9BBB59"/>
            </a:solidFill>
            <a:ln w="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45" name="Rectangle 6345"/>
            <p:cNvSpPr>
              <a:spLocks noChangeArrowheads="1"/>
            </p:cNvSpPr>
            <p:nvPr/>
          </p:nvSpPr>
          <p:spPr bwMode="auto">
            <a:xfrm>
              <a:off x="4295140" y="3462211"/>
              <a:ext cx="1237700" cy="17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высокий уровень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46" name="Shape 6346"/>
            <p:cNvSpPr>
              <a:spLocks/>
            </p:cNvSpPr>
            <p:nvPr/>
          </p:nvSpPr>
          <p:spPr bwMode="auto">
            <a:xfrm>
              <a:off x="0" y="0"/>
              <a:ext cx="5486400" cy="4676839"/>
            </a:xfrm>
            <a:custGeom>
              <a:avLst/>
              <a:gdLst>
                <a:gd name="T0" fmla="*/ 5486400 w 5486400"/>
                <a:gd name="T1" fmla="*/ 0 h 4676839"/>
                <a:gd name="T2" fmla="*/ 5486400 w 5486400"/>
                <a:gd name="T3" fmla="*/ 4676839 h 4676839"/>
                <a:gd name="T4" fmla="*/ 0 w 5486400"/>
                <a:gd name="T5" fmla="*/ 4676839 h 4676839"/>
                <a:gd name="T6" fmla="*/ 0 w 5486400"/>
                <a:gd name="T7" fmla="*/ 0 h 4676839"/>
                <a:gd name="T8" fmla="*/ 0 w 5486400"/>
                <a:gd name="T9" fmla="*/ 0 h 4676839"/>
                <a:gd name="T10" fmla="*/ 5486400 w 5486400"/>
                <a:gd name="T11" fmla="*/ 4676839 h 4676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5486400" h="4676839">
                  <a:moveTo>
                    <a:pt x="5486400" y="0"/>
                  </a:moveTo>
                  <a:lnTo>
                    <a:pt x="5486400" y="4676839"/>
                  </a:lnTo>
                  <a:lnTo>
                    <a:pt x="0" y="4676839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86868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8" name="Заголовок 67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1661993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7030A0"/>
                </a:solidFill>
                <a:latin typeface="Monotype Corsiva" pitchFamily="66" charset="0"/>
              </a:rPr>
              <a:t>Диагностика детей младшей группы  на начало проекта:  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69" name="Подзаголовок 68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4519" y="738632"/>
            <a:ext cx="7929880" cy="39036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8595" marR="178435" indent="123825" algn="ctr">
              <a:lnSpc>
                <a:spcPct val="100000"/>
              </a:lnSpc>
              <a:spcBef>
                <a:spcPts val="100"/>
              </a:spcBef>
            </a:pPr>
            <a:r>
              <a:rPr lang="ru-RU" sz="3600" b="1" i="1" spc="-5" dirty="0" smtClean="0">
                <a:solidFill>
                  <a:srgbClr val="6F2F9F"/>
                </a:solidFill>
                <a:latin typeface="Monotype Corsiva"/>
                <a:cs typeface="Monotype Corsiva"/>
              </a:rPr>
              <a:t>Цель проекта:</a:t>
            </a:r>
          </a:p>
          <a:p>
            <a:pPr marL="188595" marR="178435" indent="123825" algn="ctr">
              <a:lnSpc>
                <a:spcPct val="100000"/>
              </a:lnSpc>
              <a:spcBef>
                <a:spcPts val="100"/>
              </a:spcBef>
            </a:pPr>
            <a:endParaRPr lang="ru-RU" sz="3600" b="1" i="1" spc="-5" dirty="0" smtClean="0">
              <a:solidFill>
                <a:srgbClr val="6F2F9F"/>
              </a:solidFill>
              <a:latin typeface="Monotype Corsiva"/>
              <a:cs typeface="Monotype Corsiva"/>
            </a:endParaRPr>
          </a:p>
          <a:p>
            <a:pPr lvl="0" algn="ctr"/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формирование у детей социально-нравственных качеств через организацию разных видов деятельности: игровой, познавательной, продуктивной; </a:t>
            </a:r>
          </a:p>
          <a:p>
            <a:pPr lvl="0" algn="ctr"/>
            <a:endParaRPr lang="ru-RU" sz="3600" b="1" dirty="0" smtClean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794</TotalTime>
  <Words>630</Words>
  <Application>Microsoft Office PowerPoint</Application>
  <PresentationFormat>Экран (4:3)</PresentationFormat>
  <Paragraphs>137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Диагностика детей младшей группы  на начало проекта:   </vt:lpstr>
      <vt:lpstr>Слайд 9</vt:lpstr>
      <vt:lpstr>Слайд 10</vt:lpstr>
      <vt:lpstr>Задачи  проекта: </vt:lpstr>
      <vt:lpstr>Осуществление проекта:</vt:lpstr>
      <vt:lpstr>Пути реализации основного  этапа:</vt:lpstr>
      <vt:lpstr>Беседы на тему «Моя любимая игрушка», «Из чего сделаны игрушки», «Зачем нужны игрушки» </vt:lpstr>
      <vt:lpstr>Просмотр презентации «Загадки об игрушках» </vt:lpstr>
      <vt:lpstr>Игровая деятельность</vt:lpstr>
      <vt:lpstr>Пальчиковая гимнастика</vt:lpstr>
      <vt:lpstr>Образовательная деятельность Аппликация «Колеса для паровоза»</vt:lpstr>
      <vt:lpstr>Образовательная деятельность Аппликация «Мячик для котика»</vt:lpstr>
      <vt:lpstr>Образовательная деятельность Лепка «Баранки для куклы Маши»</vt:lpstr>
      <vt:lpstr>Образовательная деятельность Лепка «Неваляшка»</vt:lpstr>
      <vt:lpstr>Образовательная деятельность Рисование «Наряди матрешку»</vt:lpstr>
      <vt:lpstr>Образовательная деятельность Развитие речи «Вот веселые игрушки»</vt:lpstr>
      <vt:lpstr>Разучивание стихотворений А. Барто  «Игрушки»</vt:lpstr>
      <vt:lpstr>Чтение художественной литературы</vt:lpstr>
      <vt:lpstr>Слайд 26</vt:lpstr>
      <vt:lpstr>Досуг  «В гостях у куклы  Кати»</vt:lpstr>
      <vt:lpstr>Фотовыставка «Моя любимая игрушка»</vt:lpstr>
      <vt:lpstr>Диагностика детей  младшей группы  на конец проекта   </vt:lpstr>
      <vt:lpstr>Результаты проекта:  </vt:lpstr>
      <vt:lpstr>Результаты проекта:  </vt:lpstr>
      <vt:lpstr>Слайд 32</vt:lpstr>
      <vt:lpstr>СПАСИБО ЗА  ВНИМАНИЕ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Доклад-презентация  «Мой успешный проект».   участника заключительного этапа 1Х Всероссийского профессионального конкурса  « Воспитатель года России» в 2018 году воспитателя ГБДОУ «Детский сад № 8 с.п. Пседах «Чебурашка» республики Ингушетия Асхабовой Мадины Мухарбековны.</dc:title>
  <dc:creator>wizard</dc:creator>
  <cp:lastModifiedBy>Малышок</cp:lastModifiedBy>
  <cp:revision>39</cp:revision>
  <dcterms:created xsi:type="dcterms:W3CDTF">2020-12-04T08:51:01Z</dcterms:created>
  <dcterms:modified xsi:type="dcterms:W3CDTF">2020-12-10T08:57:31Z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2019-06-27T00:00:00Z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2020-12-04T00:00:00Z</vt:filetime>
  </property>
</Properties>
</file>