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319" r:id="rId2"/>
    <p:sldId id="320" r:id="rId3"/>
    <p:sldId id="287" r:id="rId4"/>
    <p:sldId id="326" r:id="rId5"/>
    <p:sldId id="337" r:id="rId6"/>
    <p:sldId id="322" r:id="rId7"/>
    <p:sldId id="323" r:id="rId8"/>
    <p:sldId id="325" r:id="rId9"/>
    <p:sldId id="331" r:id="rId10"/>
    <p:sldId id="332" r:id="rId11"/>
    <p:sldId id="333" r:id="rId12"/>
    <p:sldId id="334" r:id="rId13"/>
    <p:sldId id="339" r:id="rId14"/>
    <p:sldId id="335" r:id="rId15"/>
    <p:sldId id="336" r:id="rId16"/>
    <p:sldId id="341" r:id="rId17"/>
    <p:sldId id="296" r:id="rId18"/>
    <p:sldId id="311" r:id="rId19"/>
    <p:sldId id="309" r:id="rId20"/>
    <p:sldId id="308" r:id="rId21"/>
    <p:sldId id="299" r:id="rId22"/>
    <p:sldId id="312" r:id="rId23"/>
    <p:sldId id="317" r:id="rId24"/>
    <p:sldId id="305" r:id="rId25"/>
    <p:sldId id="295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283B"/>
    <a:srgbClr val="906076"/>
    <a:srgbClr val="6745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1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AA243-7F73-4366-BFAC-20AA3490C034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BCE05-036F-4449-AEF1-7247391A21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AA243-7F73-4366-BFAC-20AA3490C034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BCE05-036F-4449-AEF1-7247391A21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AA243-7F73-4366-BFAC-20AA3490C034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BCE05-036F-4449-AEF1-7247391A21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AA243-7F73-4366-BFAC-20AA3490C034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BCE05-036F-4449-AEF1-7247391A21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AA243-7F73-4366-BFAC-20AA3490C034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BCE05-036F-4449-AEF1-7247391A21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AA243-7F73-4366-BFAC-20AA3490C034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BCE05-036F-4449-AEF1-7247391A21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AA243-7F73-4366-BFAC-20AA3490C034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BCE05-036F-4449-AEF1-7247391A21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AA243-7F73-4366-BFAC-20AA3490C034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BCE05-036F-4449-AEF1-7247391A21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AA243-7F73-4366-BFAC-20AA3490C034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BCE05-036F-4449-AEF1-7247391A21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AA243-7F73-4366-BFAC-20AA3490C034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BCE05-036F-4449-AEF1-7247391A21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AA243-7F73-4366-BFAC-20AA3490C034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6BBCE05-036F-4449-AEF1-7247391A21C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69AA243-7F73-4366-BFAC-20AA3490C034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6BBCE05-036F-4449-AEF1-7247391A21C9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4968552"/>
          </a:xfrm>
        </p:spPr>
        <p:txBody>
          <a:bodyPr>
            <a:normAutofit lnSpcReduction="10000"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«Детский сад № 96» города Каменска-Уральского, Привокзальная, 18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(343)36-65-40, </a:t>
            </a:r>
            <a:r>
              <a:rPr lang="en-US" sz="1600" i="1" dirty="0" smtClean="0">
                <a:solidFill>
                  <a:srgbClr val="002060"/>
                </a:solidFill>
              </a:rPr>
              <a:t> </a:t>
            </a:r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dou_96_ku@mail.ru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endPara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endParaRPr lang="ru-RU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endPara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4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pPr algn="ctr">
              <a:spcBef>
                <a:spcPts val="0"/>
              </a:spcBef>
              <a:buNone/>
            </a:pPr>
            <a:endPara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Улановой 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Ирины Анатольевны</a:t>
            </a:r>
          </a:p>
          <a:p>
            <a:pPr algn="ctr">
              <a:spcBef>
                <a:spcPts val="0"/>
              </a:spcBef>
              <a:buNone/>
            </a:pPr>
            <a:endPara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 </a:t>
            </a:r>
          </a:p>
          <a:p>
            <a:pPr algn="just">
              <a:spcBef>
                <a:spcPts val="0"/>
              </a:spcBef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ulanova1963@yandex.ru</a:t>
            </a:r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</a:t>
            </a:r>
            <a:endParaRPr lang="ru-RU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837085"/>
              </p:ext>
            </p:extLst>
          </p:nvPr>
        </p:nvGraphicFramePr>
        <p:xfrm>
          <a:off x="323528" y="808648"/>
          <a:ext cx="8424935" cy="4741057"/>
        </p:xfrm>
        <a:graphic>
          <a:graphicData uri="http://schemas.openxmlformats.org/drawingml/2006/table">
            <a:tbl>
              <a:tblPr/>
              <a:tblGrid>
                <a:gridCol w="1440159"/>
                <a:gridCol w="4968553"/>
                <a:gridCol w="2016223"/>
              </a:tblGrid>
              <a:tr h="30791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Год</a:t>
                      </a:r>
                      <a:endParaRPr lang="ru-RU" sz="16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Направление деятельности</a:t>
                      </a:r>
                      <a:endParaRPr lang="ru-RU" sz="16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Результат деятельности</a:t>
                      </a:r>
                      <a:endParaRPr lang="ru-RU" sz="16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4441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21.03.2017г.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Участие в городском конкурсе по организации и проведению НОД по познавательному развитию младших дошкольников на тему «</a:t>
                      </a:r>
                      <a:r>
                        <a:rPr lang="ru-RU" sz="1600" dirty="0" err="1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Заюшкина</a:t>
                      </a:r>
                      <a:r>
                        <a:rPr lang="ru-RU" sz="16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избушка»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Благодарственное письмо Управления образования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468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13.04.2017г.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Участие в смотре-конкурсе д/сада психологических </a:t>
                      </a:r>
                      <a:r>
                        <a:rPr lang="ru-RU" sz="16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уголков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 </a:t>
                      </a:r>
                      <a:r>
                        <a:rPr lang="ru-RU" sz="16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Грамота</a:t>
                      </a:r>
                      <a:endParaRPr lang="ru-RU" sz="16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49593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22.04.2017г.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Участие во Всероссийском дистанционном конкурсе «</a:t>
                      </a:r>
                      <a:r>
                        <a:rPr lang="ru-RU" sz="1600" dirty="0" err="1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Воспитателям.ру</a:t>
                      </a:r>
                      <a:r>
                        <a:rPr lang="ru-RU" sz="16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 в номинации «Конспекты занятий» конспект «</a:t>
                      </a:r>
                      <a:r>
                        <a:rPr lang="ru-RU" sz="1600" dirty="0" err="1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Заюшкина</a:t>
                      </a:r>
                      <a:r>
                        <a:rPr lang="ru-RU" sz="16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избушка»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за 1 место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8842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14.08.2017г.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Участие в смотре- конкурсе летних </a:t>
                      </a:r>
                      <a:r>
                        <a:rPr lang="ru-RU" sz="16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участков</a:t>
                      </a:r>
                      <a:endParaRPr lang="ru-RU" sz="16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 </a:t>
                      </a:r>
                      <a:r>
                        <a:rPr lang="ru-RU" sz="16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Грамота</a:t>
                      </a:r>
                      <a:endParaRPr lang="ru-RU" sz="16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7176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04.12.2017г.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Участие в смотре-конкурсе развивающей среды по патриотическому воспитанию.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 Грамота заведующего ДОУ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4187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Декабрь 2017г..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Участие в городском конкурсе «Воспитатель года» 1 этап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Выход в финал </a:t>
                      </a:r>
                      <a:r>
                        <a:rPr lang="ru-RU" sz="16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</a:t>
                      </a:r>
                      <a:r>
                        <a:rPr lang="ru-RU" sz="16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место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51265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Январь </a:t>
                      </a:r>
                      <a:endParaRPr lang="ru-RU" sz="1600" dirty="0" smtClean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2018г</a:t>
                      </a:r>
                      <a:r>
                        <a:rPr lang="ru-RU" sz="16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Участие в </a:t>
                      </a:r>
                      <a:r>
                        <a:rPr lang="en-US" sz="16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</a:t>
                      </a:r>
                      <a:r>
                        <a:rPr lang="ru-RU" sz="16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этапе городской акции «Каждой пичужке – наша кормушка» (проводимой в детском саду</a:t>
                      </a:r>
                      <a:r>
                        <a:rPr lang="ru-RU" sz="16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</a:t>
                      </a:r>
                      <a:r>
                        <a:rPr lang="ru-RU" sz="16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место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56435" y="9903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3C283B"/>
                </a:solidFill>
                <a:latin typeface="Times New Roman" pitchFamily="18" charset="0"/>
                <a:cs typeface="Times New Roman" pitchFamily="18" charset="0"/>
              </a:rPr>
              <a:t>Участие в профессиональных конкурсах</a:t>
            </a:r>
          </a:p>
          <a:p>
            <a:pPr algn="ctr"/>
            <a:r>
              <a:rPr lang="ru-RU" sz="2400" b="1" dirty="0">
                <a:solidFill>
                  <a:srgbClr val="3C283B"/>
                </a:solidFill>
                <a:latin typeface="Times New Roman" pitchFamily="18" charset="0"/>
                <a:cs typeface="Times New Roman" pitchFamily="18" charset="0"/>
              </a:rPr>
              <a:t>различного уровня</a:t>
            </a:r>
          </a:p>
        </p:txBody>
      </p:sp>
    </p:spTree>
    <p:extLst>
      <p:ext uri="{BB962C8B-B14F-4D97-AF65-F5344CB8AC3E}">
        <p14:creationId xmlns:p14="http://schemas.microsoft.com/office/powerpoint/2010/main" val="886516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2980242"/>
              </p:ext>
            </p:extLst>
          </p:nvPr>
        </p:nvGraphicFramePr>
        <p:xfrm>
          <a:off x="395536" y="116632"/>
          <a:ext cx="8496943" cy="6129209"/>
        </p:xfrm>
        <a:graphic>
          <a:graphicData uri="http://schemas.openxmlformats.org/drawingml/2006/table">
            <a:tbl>
              <a:tblPr/>
              <a:tblGrid>
                <a:gridCol w="936103"/>
                <a:gridCol w="5418207"/>
                <a:gridCol w="2142633"/>
              </a:tblGrid>
              <a:tr h="30791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Год</a:t>
                      </a:r>
                      <a:endParaRPr lang="ru-RU" sz="14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Направление деятельности</a:t>
                      </a:r>
                      <a:endParaRPr lang="ru-RU" sz="140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Результат деятельности</a:t>
                      </a:r>
                      <a:endParaRPr lang="ru-RU" sz="140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288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Январь 2018г.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Участие в смотре – конкурсе зимних участков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место </a:t>
                      </a:r>
                      <a:r>
                        <a:rPr lang="ru-RU" sz="16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Грамота</a:t>
                      </a:r>
                      <a:endParaRPr lang="ru-RU" sz="16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288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Март 2018г.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Участие в городском конкурсе «Воспитатель года» 2 этап</a:t>
                      </a:r>
                    </a:p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</a:pPr>
                      <a:r>
                        <a:rPr lang="ru-RU" sz="16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НОД «Домовенок Кузя в гостях у детей»</a:t>
                      </a:r>
                    </a:p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</a:pPr>
                      <a:r>
                        <a:rPr lang="ru-RU" sz="16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Мастер – класс «Инновационная  технология «</a:t>
                      </a:r>
                      <a:r>
                        <a:rPr lang="ru-RU" sz="1600" dirty="0" err="1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Скрайбинг</a:t>
                      </a:r>
                      <a:r>
                        <a:rPr lang="ru-RU" sz="16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Благодарственное письмо Управления образования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288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Март 2018г.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Участие в  конкурсе информационных отчетов по деятельности в рамках городской акции «Каждой пичужке – наша кормушка»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за 3 место </a:t>
                      </a:r>
                      <a:r>
                        <a:rPr lang="ru-RU" sz="16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ЦДО</a:t>
                      </a:r>
                      <a:endParaRPr lang="ru-RU" sz="16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68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Октябрь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2018г.</a:t>
                      </a:r>
                      <a:endParaRPr lang="ru-RU" sz="16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Участие во Всероссийском дистанционном конкурсе «Мир педагога» в номинации «Лучший конспект занятия» конспект «Поможем зайчику»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1</a:t>
                      </a:r>
                      <a:r>
                        <a:rPr lang="ru-RU" sz="1600" baseline="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степени</a:t>
                      </a:r>
                      <a:endParaRPr lang="ru-RU" sz="16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0208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Ноябрь 2018</a:t>
                      </a:r>
                      <a:endParaRPr lang="ru-RU" sz="16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Участие в смотре-конкурсе на лучшую организацию РППС по художественно-эстетическому развитию дошкольников для развития творческих способностей в изобразительной деятельности</a:t>
                      </a:r>
                      <a:endParaRPr lang="ru-RU" sz="16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 Грамота заведующего д/сада</a:t>
                      </a:r>
                      <a:endParaRPr lang="ru-RU" sz="16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Март 2018</a:t>
                      </a:r>
                      <a:endParaRPr lang="ru-RU" sz="16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Участие в смотре-конкурсе условий для музыкально-театрализованной деятельности </a:t>
                      </a:r>
                      <a:endParaRPr lang="ru-RU" sz="16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место Грамота заведующего д/сада</a:t>
                      </a:r>
                      <a:endParaRPr lang="ru-RU" sz="16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6622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февраль 2019г.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Публикация  авторского материала на сайте для воспитателей детских садов  «</a:t>
                      </a:r>
                      <a:r>
                        <a:rPr lang="ru-RU" sz="1600" dirty="0" err="1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Воспитателям.ру</a:t>
                      </a:r>
                      <a:r>
                        <a:rPr lang="ru-RU" sz="16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  </a:t>
                      </a:r>
                      <a:r>
                        <a:rPr lang="ru-RU" sz="1600" dirty="0" err="1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Квест</a:t>
                      </a:r>
                      <a:r>
                        <a:rPr lang="ru-RU" sz="16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-игра по речевому развитию «В поисках сюрприза»</a:t>
                      </a:r>
                      <a:endParaRPr lang="ru-RU" sz="16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Сертификат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3558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116630"/>
            <a:ext cx="62383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3C283B"/>
                </a:solidFill>
                <a:latin typeface="Times New Roman" pitchFamily="18" charset="0"/>
                <a:cs typeface="Times New Roman" pitchFamily="18" charset="0"/>
              </a:rPr>
              <a:t>Результаты творческой деятельности детей</a:t>
            </a:r>
          </a:p>
          <a:p>
            <a:pPr algn="ctr"/>
            <a:r>
              <a:rPr lang="ru-RU" sz="2000" b="1" dirty="0" smtClean="0">
                <a:solidFill>
                  <a:srgbClr val="3C283B"/>
                </a:solidFill>
                <a:latin typeface="Times New Roman" pitchFamily="18" charset="0"/>
                <a:cs typeface="Times New Roman" pitchFamily="18" charset="0"/>
              </a:rPr>
              <a:t>за последние 5 лет</a:t>
            </a:r>
            <a:endParaRPr lang="ru-RU" sz="2000" b="1" dirty="0">
              <a:solidFill>
                <a:srgbClr val="3C283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2224869"/>
              </p:ext>
            </p:extLst>
          </p:nvPr>
        </p:nvGraphicFramePr>
        <p:xfrm>
          <a:off x="323528" y="1340768"/>
          <a:ext cx="8496944" cy="4256310"/>
        </p:xfrm>
        <a:graphic>
          <a:graphicData uri="http://schemas.openxmlformats.org/drawingml/2006/table">
            <a:tbl>
              <a:tblPr/>
              <a:tblGrid>
                <a:gridCol w="792088"/>
                <a:gridCol w="1477177"/>
                <a:gridCol w="4211455"/>
                <a:gridCol w="2016224"/>
              </a:tblGrid>
              <a:tr h="5755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Январь</a:t>
                      </a:r>
                    </a:p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2015г</a:t>
                      </a:r>
                      <a:r>
                        <a:rPr lang="ru-RU" sz="12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ru-RU" sz="12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23" marR="290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Полина</a:t>
                      </a:r>
                      <a:endParaRPr lang="ru-RU" sz="12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23" marR="290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Участие в городском детском литературном конкурсе  сказок «Хрустальная туфелька»</a:t>
                      </a:r>
                      <a:endParaRPr lang="ru-RU" sz="120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23" marR="290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победителя номинации «Самая грамотная сказка»,</a:t>
                      </a:r>
                      <a:endParaRPr lang="ru-RU" sz="12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23" marR="290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0836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Октябрь2015г.</a:t>
                      </a:r>
                      <a:endParaRPr lang="ru-RU" sz="12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23" marR="2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Полина П.</a:t>
                      </a:r>
                      <a:endParaRPr lang="ru-RU" sz="12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Дана </a:t>
                      </a:r>
                      <a:r>
                        <a:rPr lang="ru-RU" sz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Б.</a:t>
                      </a:r>
                    </a:p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Алеша С.</a:t>
                      </a:r>
                      <a:endParaRPr lang="ru-RU" sz="12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23" marR="2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Участие в городской выставке декоративно – прикладного творчества «Осенняя палитра»</a:t>
                      </a:r>
                      <a:endParaRPr lang="ru-RU" sz="12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23" marR="2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Сертификат участника</a:t>
                      </a:r>
                      <a:endParaRPr lang="ru-RU" sz="120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23" marR="2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19412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Ноябрь 2015г.</a:t>
                      </a:r>
                      <a:endParaRPr lang="ru-RU" sz="120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23" marR="2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Алина </a:t>
                      </a:r>
                      <a:r>
                        <a:rPr lang="ru-RU" sz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И.</a:t>
                      </a:r>
                      <a:endParaRPr lang="ru-RU" sz="12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23" marR="2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Городской конкурс среди воспитанников дошкольных учреждений г. Каменска – Уральского «Звездочки поэзии»</a:t>
                      </a:r>
                      <a:endParaRPr lang="ru-RU" sz="120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23" marR="2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победителя 3 степени Директора ЦДО Г,Ф, Войтюшенко</a:t>
                      </a:r>
                      <a:endParaRPr lang="ru-RU" sz="120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23" marR="2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2732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Декабрь 2015г.</a:t>
                      </a:r>
                    </a:p>
                  </a:txBody>
                  <a:tcPr marL="29023" marR="2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Полина </a:t>
                      </a:r>
                      <a:r>
                        <a:rPr lang="ru-RU" sz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П.</a:t>
                      </a:r>
                    </a:p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Света М.</a:t>
                      </a:r>
                      <a:endParaRPr lang="ru-RU" sz="12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Полина </a:t>
                      </a:r>
                      <a:r>
                        <a:rPr lang="ru-RU" sz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Х.</a:t>
                      </a:r>
                      <a:endParaRPr lang="ru-RU" sz="12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9023" marR="2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Участие в городском конкурсе детского творчества по безопасности дорожного движения</a:t>
                      </a:r>
                    </a:p>
                  </a:txBody>
                  <a:tcPr marL="29023" marR="2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Сертификат участника</a:t>
                      </a:r>
                    </a:p>
                  </a:txBody>
                  <a:tcPr marL="29023" marR="2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6186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Январь 2016г.</a:t>
                      </a:r>
                    </a:p>
                  </a:txBody>
                  <a:tcPr marL="29023" marR="2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Артем </a:t>
                      </a:r>
                      <a:r>
                        <a:rPr lang="ru-RU" sz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П.</a:t>
                      </a:r>
                      <a:endParaRPr lang="ru-RU" sz="12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9023" marR="2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Всероссийский дистанционный конкурс детского творчества «Новогодняя сказка» «Воспитателям.ру»</a:t>
                      </a:r>
                    </a:p>
                  </a:txBody>
                  <a:tcPr marL="29023" marR="2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победителя – 1 место в номинации «Самая оригинальная елочная игрушка»</a:t>
                      </a:r>
                    </a:p>
                  </a:txBody>
                  <a:tcPr marL="29023" marR="2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6186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Январь 2016г.</a:t>
                      </a:r>
                    </a:p>
                  </a:txBody>
                  <a:tcPr marL="29023" marR="2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Соня </a:t>
                      </a:r>
                      <a:r>
                        <a:rPr lang="ru-RU" sz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Ш.</a:t>
                      </a:r>
                      <a:endParaRPr lang="ru-RU" sz="12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9023" marR="2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Всероссийский дистанционный конкурс детского творчества «Новогодняя сказка» «</a:t>
                      </a:r>
                      <a:r>
                        <a:rPr lang="ru-RU" sz="1200" dirty="0" err="1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Воспитателям.ру</a:t>
                      </a:r>
                      <a:r>
                        <a:rPr lang="ru-RU" sz="12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29023" marR="2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победителя – 2 место в номинации «Лучшее декоративное панно»</a:t>
                      </a:r>
                    </a:p>
                  </a:txBody>
                  <a:tcPr marL="29023" marR="2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5691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251153"/>
              </p:ext>
            </p:extLst>
          </p:nvPr>
        </p:nvGraphicFramePr>
        <p:xfrm>
          <a:off x="179512" y="332656"/>
          <a:ext cx="8784976" cy="6241360"/>
        </p:xfrm>
        <a:graphic>
          <a:graphicData uri="http://schemas.openxmlformats.org/drawingml/2006/table">
            <a:tbl>
              <a:tblPr firstRow="1" firstCol="1" bandRow="1"/>
              <a:tblGrid>
                <a:gridCol w="852610"/>
                <a:gridCol w="1451646"/>
                <a:gridCol w="5078077"/>
                <a:gridCol w="1402643"/>
              </a:tblGrid>
              <a:tr h="818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Январь 2016г.</a:t>
                      </a:r>
                    </a:p>
                  </a:txBody>
                  <a:tcPr marL="28329" marR="28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Ношина</a:t>
                      </a:r>
                      <a:r>
                        <a:rPr lang="ru-RU" sz="12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К.</a:t>
                      </a:r>
                      <a:endParaRPr lang="ru-RU" sz="12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8329" marR="28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2159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Всероссийский дистанционный конкурс детского творчества «Новогодняя сказка» «</a:t>
                      </a:r>
                      <a:r>
                        <a:rPr lang="ru-RU" sz="1200" dirty="0" err="1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Воспитателям.ру</a:t>
                      </a:r>
                      <a:r>
                        <a:rPr lang="ru-RU" sz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 в номинации «Самая оригинальная елочная игрушка»</a:t>
                      </a:r>
                    </a:p>
                  </a:txBody>
                  <a:tcPr marL="28329" marR="28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победителя – 2 </a:t>
                      </a:r>
                      <a:r>
                        <a:rPr lang="ru-RU" sz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место</a:t>
                      </a:r>
                      <a:endParaRPr lang="ru-RU" sz="12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8329" marR="28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49312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Январь 2016г.</a:t>
                      </a:r>
                    </a:p>
                  </a:txBody>
                  <a:tcPr marL="28329" marR="28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Вика </a:t>
                      </a:r>
                      <a:r>
                        <a:rPr lang="ru-RU" sz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М.</a:t>
                      </a:r>
                      <a:endParaRPr lang="ru-RU" sz="12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8329" marR="28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2159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Всероссийский дистанционный конкурс детского творчества «Новогодняя сказка» «</a:t>
                      </a:r>
                      <a:r>
                        <a:rPr lang="ru-RU" sz="1200" dirty="0" err="1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Воспитателям.ру</a:t>
                      </a:r>
                      <a:r>
                        <a:rPr lang="ru-RU" sz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 в </a:t>
                      </a:r>
                      <a:r>
                        <a:rPr lang="ru-RU" sz="1200" dirty="0" err="1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номинации«Лучшая</a:t>
                      </a:r>
                      <a:r>
                        <a:rPr lang="ru-RU" sz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объёмная композиция»</a:t>
                      </a:r>
                    </a:p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8329" marR="28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победителя – 3 </a:t>
                      </a:r>
                      <a:r>
                        <a:rPr lang="ru-RU" sz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место</a:t>
                      </a:r>
                      <a:endParaRPr lang="ru-RU" sz="12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8329" marR="28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5347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 марта 2016г.</a:t>
                      </a:r>
                    </a:p>
                  </a:txBody>
                  <a:tcPr marL="28329" marR="28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группа детей</a:t>
                      </a:r>
                    </a:p>
                  </a:txBody>
                  <a:tcPr marL="28329" marR="28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Всероссийский дистанционный конкурс детского творчества «Поздравим наших пап» «</a:t>
                      </a:r>
                      <a:r>
                        <a:rPr lang="ru-RU" sz="1200" dirty="0" err="1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Воспитателям.ру</a:t>
                      </a:r>
                      <a:r>
                        <a:rPr lang="ru-RU" sz="12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28329" marR="28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победителя – 2 </a:t>
                      </a:r>
                      <a:r>
                        <a:rPr lang="ru-RU" sz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место</a:t>
                      </a:r>
                      <a:endParaRPr lang="ru-RU" sz="12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8329" marR="28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8072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12апреля</a:t>
                      </a:r>
                    </a:p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2016г.</a:t>
                      </a:r>
                    </a:p>
                  </a:txBody>
                  <a:tcPr marL="28329" marR="28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Артем </a:t>
                      </a:r>
                      <a:r>
                        <a:rPr lang="ru-RU" sz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П.</a:t>
                      </a:r>
                      <a:endParaRPr lang="ru-RU" sz="12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Алина </a:t>
                      </a:r>
                      <a:r>
                        <a:rPr lang="ru-RU" sz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И.</a:t>
                      </a:r>
                      <a:endParaRPr lang="ru-RU" sz="12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8329" marR="28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Всероссийский дистанционный конкурс детского творчества «Я здоров без докторов» «Воспитателям.ру»</a:t>
                      </a:r>
                    </a:p>
                  </a:txBody>
                  <a:tcPr marL="28329" marR="28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Сертификат участника</a:t>
                      </a:r>
                    </a:p>
                  </a:txBody>
                  <a:tcPr marL="28329" marR="28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7606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Май 2016г.</a:t>
                      </a:r>
                    </a:p>
                  </a:txBody>
                  <a:tcPr marL="28329" marR="28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Глеб П.</a:t>
                      </a:r>
                      <a:endParaRPr lang="ru-RU" sz="12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8329" marR="28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Всероссийский дистанционный конкурс детского творчества «Звездный путь» «</a:t>
                      </a:r>
                      <a:r>
                        <a:rPr lang="ru-RU" sz="1200" dirty="0" err="1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Воспитателям.ру</a:t>
                      </a:r>
                      <a:r>
                        <a:rPr lang="ru-RU" sz="12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28329" marR="28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победителя – 2 </a:t>
                      </a:r>
                      <a:r>
                        <a:rPr lang="ru-RU" sz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место</a:t>
                      </a:r>
                      <a:endParaRPr lang="ru-RU" sz="12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8329" marR="28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90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Май 2016г.</a:t>
                      </a:r>
                    </a:p>
                  </a:txBody>
                  <a:tcPr marL="28329" marR="28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КатяГ</a:t>
                      </a:r>
                      <a:r>
                        <a:rPr lang="ru-RU" sz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ru-RU" sz="12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8329" marR="28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Всероссийский дистанционный конкурс детского творчества «На дворе звенит капель» «</a:t>
                      </a:r>
                      <a:r>
                        <a:rPr lang="ru-RU" sz="1200" dirty="0" err="1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Воспитателям.ру</a:t>
                      </a:r>
                      <a:r>
                        <a:rPr lang="ru-RU" sz="12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28329" marR="28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победителя – 2 </a:t>
                      </a:r>
                      <a:r>
                        <a:rPr lang="ru-RU" sz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место</a:t>
                      </a:r>
                      <a:endParaRPr lang="ru-RU" sz="12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8329" marR="28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5156"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r>
                        <a:rPr lang="ru-RU" sz="1200" baseline="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апреля</a:t>
                      </a:r>
                    </a:p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2017г.</a:t>
                      </a:r>
                      <a:endParaRPr lang="ru-RU" sz="12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8329" marR="28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rgbClr val="3C283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200" kern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Полина Т.,</a:t>
                      </a:r>
                      <a:r>
                        <a:rPr kumimoji="0" lang="ru-RU" sz="1200" kern="1200" baseline="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kern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Дарья М.</a:t>
                      </a:r>
                    </a:p>
                    <a:p>
                      <a:pPr algn="ctr"/>
                      <a:r>
                        <a:rPr kumimoji="0" lang="ru-RU" sz="1200" kern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Ксюша М.</a:t>
                      </a:r>
                      <a:endParaRPr lang="ru-RU" sz="12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8329" marR="28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Всероссийский дистанционный конкурс «Птичья столовая»</a:t>
                      </a:r>
                    </a:p>
                    <a:p>
                      <a:r>
                        <a:rPr kumimoji="0" lang="ru-RU" sz="1200" kern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200" kern="1200" dirty="0" err="1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Воспитатель.ру</a:t>
                      </a:r>
                      <a:r>
                        <a:rPr kumimoji="0" lang="ru-RU" sz="1200" kern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200" kern="1200" baseline="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kern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(конкурс кормушек)</a:t>
                      </a:r>
                      <a:endParaRPr lang="ru-RU" sz="12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8329" marR="28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</a:t>
                      </a:r>
                      <a:r>
                        <a:rPr lang="ru-RU" sz="1200" baseline="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победителя-1,2,3 место</a:t>
                      </a:r>
                      <a:endParaRPr lang="ru-RU" sz="12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8329" marR="28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5156"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Октябрь</a:t>
                      </a:r>
                    </a:p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2018г.</a:t>
                      </a:r>
                      <a:endParaRPr lang="ru-RU" sz="12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8329" marR="28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Алиса П.</a:t>
                      </a:r>
                      <a:endParaRPr lang="ru-RU" sz="12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8329" marR="28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Городской конкурс чтецов «Звездочки поэзии»</a:t>
                      </a:r>
                      <a:endParaRPr lang="ru-RU" sz="12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8329" marR="28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победителя – 2 место</a:t>
                      </a:r>
                      <a:endParaRPr lang="ru-RU" sz="12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8329" marR="28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08743"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Ноябрь 2018г.</a:t>
                      </a:r>
                      <a:endParaRPr lang="ru-RU" sz="12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8329" marR="28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Анастасия Б.</a:t>
                      </a:r>
                      <a:endParaRPr lang="ru-RU" sz="12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8329" marR="28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2159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Всероссийский дистанционный конкурс детского творчества </a:t>
                      </a:r>
                    </a:p>
                    <a:p>
                      <a:pPr marL="0" marR="0" indent="2159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«Золотая осень» «Мир педагога»</a:t>
                      </a:r>
                    </a:p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8329" marR="28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победителя -1 место</a:t>
                      </a:r>
                      <a:endParaRPr lang="ru-RU" sz="12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8329" marR="28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5156"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Декабрь 2018г.</a:t>
                      </a:r>
                      <a:endParaRPr lang="ru-RU" sz="12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8329" marR="28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Макар К., </a:t>
                      </a:r>
                      <a:r>
                        <a:rPr lang="ru-RU" sz="1200" dirty="0" err="1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СеменР</a:t>
                      </a:r>
                      <a:r>
                        <a:rPr lang="ru-RU" sz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ru-RU" sz="12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8329" marR="28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Городской конкурс «Юные инженеры Урала» -</a:t>
                      </a:r>
                      <a:endParaRPr lang="ru-RU" sz="12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8329" marR="28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1 степени </a:t>
                      </a:r>
                      <a:endParaRPr lang="ru-RU" sz="12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8329" marR="28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Март 2019</a:t>
                      </a:r>
                      <a:endParaRPr lang="ru-RU" sz="12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8329" marR="28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Василина Д.,</a:t>
                      </a:r>
                    </a:p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Саша</a:t>
                      </a:r>
                      <a:r>
                        <a:rPr lang="ru-RU" sz="1200" baseline="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К.</a:t>
                      </a:r>
                      <a:endParaRPr lang="ru-RU" sz="12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8329" marR="28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	Городской фестиваль юных талантов «Секрет успеха -2019»</a:t>
                      </a:r>
                      <a:endParaRPr lang="ru-RU" sz="12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8329" marR="28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Сертификат участника</a:t>
                      </a:r>
                    </a:p>
                  </a:txBody>
                  <a:tcPr marL="28329" marR="28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2259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борисов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4992" y="1484784"/>
            <a:ext cx="1493120" cy="2361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борисов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20458" y="1474625"/>
            <a:ext cx="1606558" cy="2331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иванов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51817" y="1540824"/>
            <a:ext cx="1494172" cy="2305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гр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1561680"/>
            <a:ext cx="1510187" cy="2293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25509" y="44624"/>
            <a:ext cx="864096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3C283B"/>
                </a:solidFill>
                <a:latin typeface="Times New Roman" pitchFamily="18" charset="0"/>
                <a:cs typeface="Times New Roman" pitchFamily="18" charset="0"/>
              </a:rPr>
              <a:t>Результаты творческой деятельности детей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Проявляю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устойчивую потребность в самореализации как профессионал и как личность в образовательном пространстве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принимаю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подготовке детей  к конкурсам различного уровня.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074" y="1489599"/>
            <a:ext cx="1595365" cy="23666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515515"/>
            <a:ext cx="1524660" cy="2361538"/>
          </a:xfrm>
          <a:prstGeom prst="rect">
            <a:avLst/>
          </a:prstGeom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8ABABC-1515-42D4-A849-0D5F490D180F}" type="slidenum">
              <a:rPr lang="ru-RU" altLang="ru-RU" smtClean="0"/>
              <a:pPr>
                <a:defRPr/>
              </a:pPr>
              <a:t>14</a:t>
            </a:fld>
            <a:endParaRPr lang="ru-RU" alt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6" t="14945" r="18352" b="13260"/>
          <a:stretch/>
        </p:blipFill>
        <p:spPr>
          <a:xfrm>
            <a:off x="1043608" y="4022914"/>
            <a:ext cx="1843857" cy="2702887"/>
          </a:xfrm>
          <a:prstGeom prst="rect">
            <a:avLst/>
          </a:prstGeom>
        </p:spPr>
      </p:pic>
      <p:pic>
        <p:nvPicPr>
          <p:cNvPr id="1028" name="Picture 4" descr="https://pp.userapi.com/c621701/v621701586/3bfa9/jpfg2-sPT5k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00"/>
          <a:stretch/>
        </p:blipFill>
        <p:spPr bwMode="auto">
          <a:xfrm>
            <a:off x="2245175" y="4010541"/>
            <a:ext cx="1813283" cy="271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8" t="10255" r="6376" b="5203"/>
          <a:stretch/>
        </p:blipFill>
        <p:spPr>
          <a:xfrm>
            <a:off x="3684580" y="3989568"/>
            <a:ext cx="1781157" cy="268827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757" y="3992691"/>
            <a:ext cx="1951303" cy="268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7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131125"/>
              </p:ext>
            </p:extLst>
          </p:nvPr>
        </p:nvGraphicFramePr>
        <p:xfrm>
          <a:off x="467545" y="1052736"/>
          <a:ext cx="7776864" cy="4846320"/>
        </p:xfrm>
        <a:graphic>
          <a:graphicData uri="http://schemas.openxmlformats.org/drawingml/2006/table">
            <a:tbl>
              <a:tblPr/>
              <a:tblGrid>
                <a:gridCol w="453022"/>
                <a:gridCol w="1943950"/>
                <a:gridCol w="1839308"/>
                <a:gridCol w="3540584"/>
              </a:tblGrid>
              <a:tr h="411096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solidFill>
                            <a:srgbClr val="3C283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600" dirty="0" err="1" smtClean="0">
                          <a:solidFill>
                            <a:srgbClr val="3C283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600" dirty="0" smtClean="0">
                          <a:solidFill>
                            <a:srgbClr val="3C283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600" dirty="0" err="1" smtClean="0">
                          <a:solidFill>
                            <a:srgbClr val="3C283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600" dirty="0">
                        <a:solidFill>
                          <a:srgbClr val="3C283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solidFill>
                            <a:srgbClr val="3C283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Название сайта</a:t>
                      </a:r>
                      <a:endParaRPr lang="ru-RU" sz="1600" dirty="0">
                        <a:solidFill>
                          <a:srgbClr val="3C283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solidFill>
                            <a:srgbClr val="3C283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Ссылка</a:t>
                      </a:r>
                      <a:endParaRPr lang="ru-RU" sz="1600" dirty="0">
                        <a:solidFill>
                          <a:srgbClr val="3C283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solidFill>
                            <a:srgbClr val="3C283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Фото</a:t>
                      </a:r>
                      <a:endParaRPr lang="ru-RU" sz="1600" dirty="0">
                        <a:solidFill>
                          <a:srgbClr val="3C283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9286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solidFill>
                            <a:srgbClr val="3C283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dirty="0">
                        <a:solidFill>
                          <a:srgbClr val="3C283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3C283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Maam.py </a:t>
                      </a:r>
                      <a:r>
                        <a:rPr lang="ru-RU" sz="1600" dirty="0" smtClean="0">
                          <a:solidFill>
                            <a:srgbClr val="3C283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сайт для воспитателей</a:t>
                      </a:r>
                      <a:r>
                        <a:rPr lang="ru-RU" sz="1600" baseline="0" dirty="0" smtClean="0">
                          <a:solidFill>
                            <a:srgbClr val="3C283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(личная страничка)</a:t>
                      </a:r>
                      <a:endParaRPr lang="ru-RU" sz="1600" dirty="0" smtClean="0">
                        <a:solidFill>
                          <a:srgbClr val="3C283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r>
                        <a:rPr lang="en-GB" sz="1600" dirty="0" smtClean="0">
                          <a:solidFill>
                            <a:srgbClr val="3C283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https://www.maam.ru/users/ulanova1963</a:t>
                      </a:r>
                      <a:endParaRPr lang="ru-RU" sz="1600" dirty="0" smtClean="0">
                        <a:solidFill>
                          <a:srgbClr val="3C283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 smtClean="0">
                        <a:solidFill>
                          <a:srgbClr val="3C283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 smtClean="0">
                        <a:solidFill>
                          <a:srgbClr val="3C283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endParaRPr lang="ru-RU" sz="1600" dirty="0">
                        <a:solidFill>
                          <a:srgbClr val="3C283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14685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solidFill>
                            <a:srgbClr val="3C283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solidFill>
                          <a:srgbClr val="3C283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3C283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Maam.py </a:t>
                      </a:r>
                      <a:r>
                        <a:rPr lang="ru-RU" sz="1600" dirty="0" smtClean="0">
                          <a:solidFill>
                            <a:srgbClr val="3C283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сайт для воспитателей</a:t>
                      </a:r>
                      <a:r>
                        <a:rPr lang="ru-RU" sz="1600" baseline="0" dirty="0" smtClean="0">
                          <a:solidFill>
                            <a:srgbClr val="3C283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(Страничка группы)</a:t>
                      </a:r>
                      <a:endParaRPr lang="ru-RU" sz="1600" dirty="0" smtClean="0">
                        <a:solidFill>
                          <a:srgbClr val="3C283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r>
                        <a:rPr lang="en-GB" sz="1600" dirty="0" smtClean="0">
                          <a:solidFill>
                            <a:srgbClr val="3C283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https://www.maam.ru/maps/item8231.html</a:t>
                      </a:r>
                      <a:endParaRPr lang="ru-RU" sz="1600" dirty="0" smtClean="0">
                        <a:solidFill>
                          <a:srgbClr val="3C283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 smtClean="0">
                        <a:solidFill>
                          <a:srgbClr val="3C283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endParaRPr lang="ru-RU" sz="1600" dirty="0">
                        <a:solidFill>
                          <a:srgbClr val="3C283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57282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solidFill>
                            <a:srgbClr val="3C283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dirty="0">
                        <a:solidFill>
                          <a:srgbClr val="3C283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r>
                        <a:rPr lang="ru-RU" sz="1600" dirty="0" smtClean="0">
                          <a:solidFill>
                            <a:srgbClr val="3C283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Социальная</a:t>
                      </a:r>
                      <a:r>
                        <a:rPr lang="ru-RU" sz="1600" baseline="0" dirty="0" smtClean="0">
                          <a:solidFill>
                            <a:srgbClr val="3C283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сеть работников образования</a:t>
                      </a:r>
                      <a:endParaRPr lang="ru-RU" sz="1600" dirty="0">
                        <a:solidFill>
                          <a:srgbClr val="3C283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rgbClr val="3C283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https://nsportal.ru/ulanova-irina-anatolevna</a:t>
                      </a:r>
                      <a:endParaRPr lang="ru-RU" sz="1600" dirty="0">
                        <a:solidFill>
                          <a:srgbClr val="3C283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endParaRPr lang="ru-RU" sz="1600" dirty="0" smtClean="0">
                        <a:solidFill>
                          <a:srgbClr val="3C283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 smtClean="0">
                        <a:solidFill>
                          <a:srgbClr val="3C283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 smtClean="0">
                        <a:solidFill>
                          <a:srgbClr val="3C283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 smtClean="0">
                        <a:solidFill>
                          <a:srgbClr val="3C283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3800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3C283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600" dirty="0">
                        <a:solidFill>
                          <a:srgbClr val="3C283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3C283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Персональный сайт на портале</a:t>
                      </a:r>
                      <a:r>
                        <a:rPr lang="ru-RU" sz="1600" b="0" i="0" baseline="0" dirty="0" smtClean="0">
                          <a:solidFill>
                            <a:srgbClr val="3333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i="0" dirty="0" smtClean="0">
                          <a:solidFill>
                            <a:srgbClr val="3333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А2Б2</a:t>
                      </a:r>
                      <a:endParaRPr lang="ru-RU" sz="1600" dirty="0">
                        <a:solidFill>
                          <a:srgbClr val="3C283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ulanova-i-a.a2b2.ru</a:t>
                      </a:r>
                      <a:endParaRPr lang="ru-RU" sz="1600" dirty="0">
                        <a:solidFill>
                          <a:srgbClr val="3C283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600" dirty="0" smtClean="0">
                        <a:solidFill>
                          <a:srgbClr val="3C283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411760" y="116632"/>
            <a:ext cx="4826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3C283B"/>
                </a:solidFill>
                <a:latin typeface="Times New Roman" pitchFamily="18" charset="0"/>
                <a:cs typeface="Times New Roman" pitchFamily="18" charset="0"/>
              </a:rPr>
              <a:t>Персональные интернет ресурсы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3" r="1733" b="4498"/>
          <a:stretch/>
        </p:blipFill>
        <p:spPr>
          <a:xfrm>
            <a:off x="5436096" y="3140968"/>
            <a:ext cx="1945873" cy="120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27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15816" y="1628800"/>
            <a:ext cx="32076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3C283B"/>
                </a:solidFill>
                <a:latin typeface="Times New Roman" pitchFamily="18" charset="0"/>
                <a:cs typeface="Times New Roman" pitchFamily="18" charset="0"/>
              </a:rPr>
              <a:t>Самоанализ </a:t>
            </a:r>
          </a:p>
          <a:p>
            <a:pPr algn="ctr"/>
            <a:r>
              <a:rPr lang="ru-RU" sz="4000" b="1" i="1" dirty="0" smtClean="0">
                <a:solidFill>
                  <a:srgbClr val="3C283B"/>
                </a:solidFill>
                <a:latin typeface="Times New Roman" pitchFamily="18" charset="0"/>
                <a:cs typeface="Times New Roman" pitchFamily="18" charset="0"/>
              </a:rPr>
              <a:t>моей работы</a:t>
            </a:r>
            <a:endParaRPr lang="ru-RU" sz="4000" b="1" i="1" dirty="0">
              <a:solidFill>
                <a:srgbClr val="3C283B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13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116632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Основное направление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моей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работе: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«Развитие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познавательных интересов детей через познавательно-исследовательскую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деятельность»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36" y="1039962"/>
            <a:ext cx="3172436" cy="2390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0" t="5383" r="4416" b="4515"/>
          <a:stretch/>
        </p:blipFill>
        <p:spPr>
          <a:xfrm>
            <a:off x="3746768" y="1039962"/>
            <a:ext cx="1728192" cy="2292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DSC090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6458" y="4055252"/>
            <a:ext cx="3172436" cy="2266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Африка.jpg"/>
          <p:cNvPicPr>
            <a:picLocks noChangeAspect="1"/>
          </p:cNvPicPr>
          <p:nvPr/>
        </p:nvPicPr>
        <p:blipFill rotWithShape="1">
          <a:blip r:embed="rId5" cstate="print"/>
          <a:srcRect l="11413" t="18583" r="8286" b="2539"/>
          <a:stretch/>
        </p:blipFill>
        <p:spPr>
          <a:xfrm>
            <a:off x="5838503" y="1012506"/>
            <a:ext cx="3038459" cy="2397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ПилотПлощадка (3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48965" y="4096952"/>
            <a:ext cx="3127997" cy="2187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DSC07047.JPG"/>
          <p:cNvPicPr>
            <a:picLocks noChangeAspect="1"/>
          </p:cNvPicPr>
          <p:nvPr/>
        </p:nvPicPr>
        <p:blipFill rotWithShape="1">
          <a:blip r:embed="rId7" cstate="print">
            <a:lum bright="20000"/>
          </a:blip>
          <a:srcRect l="13499" r="28009" b="2424"/>
          <a:stretch/>
        </p:blipFill>
        <p:spPr>
          <a:xfrm>
            <a:off x="3673697" y="3956297"/>
            <a:ext cx="1796587" cy="2209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 flipH="1" flipV="1">
            <a:off x="323528" y="1638092"/>
            <a:ext cx="360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 flipH="1">
            <a:off x="467544" y="3382663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НОД «Путешествие на Северный полюс»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35363" y="3312121"/>
            <a:ext cx="1781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«Как можно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добыть огонь»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23076" y="3398097"/>
            <a:ext cx="19797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НОД «Путешествие 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Африку»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0906" y="6347645"/>
            <a:ext cx="2457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«Тонет, не тонет…»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76494" y="6183568"/>
            <a:ext cx="17055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«Сохраним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воду горячей»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96177" y="6253775"/>
            <a:ext cx="17687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«Путешествие по 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«реке времени»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7646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76247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Проведение интегрированной образовательной деятельности  в игровой форме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6" t="6424" r="11617" b="15449"/>
          <a:stretch/>
        </p:blipFill>
        <p:spPr>
          <a:xfrm>
            <a:off x="5832075" y="717880"/>
            <a:ext cx="2883321" cy="228028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4" r="5505" b="9121"/>
          <a:stretch/>
        </p:blipFill>
        <p:spPr>
          <a:xfrm>
            <a:off x="179613" y="3685014"/>
            <a:ext cx="2901299" cy="216024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984" y="3639889"/>
            <a:ext cx="3042157" cy="2281618"/>
          </a:xfrm>
          <a:prstGeom prst="rect">
            <a:avLst/>
          </a:prstGeom>
        </p:spPr>
      </p:pic>
      <p:pic>
        <p:nvPicPr>
          <p:cNvPr id="17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7" r="12318" b="20145"/>
          <a:stretch>
            <a:fillRect/>
          </a:stretch>
        </p:blipFill>
        <p:spPr bwMode="auto">
          <a:xfrm>
            <a:off x="194893" y="722578"/>
            <a:ext cx="2829000" cy="2270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01 Фото\Детский сад\Дет сад\2016\сентябрь\DSC0374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9" t="10504" r="44091" b="8821"/>
          <a:stretch/>
        </p:blipFill>
        <p:spPr bwMode="auto">
          <a:xfrm>
            <a:off x="3402164" y="697879"/>
            <a:ext cx="2088232" cy="280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266" b="12245"/>
          <a:stretch/>
        </p:blipFill>
        <p:spPr>
          <a:xfrm>
            <a:off x="3182233" y="4199687"/>
            <a:ext cx="2541895" cy="1792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61693" y="2993467"/>
            <a:ext cx="24199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НОД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«Помощники Айболита»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98915" y="5991744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НОД «День рождения 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книги»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98797" y="3478878"/>
            <a:ext cx="23513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НОД лепка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«Угощение для зайчика»</a:t>
            </a:r>
            <a:endParaRPr lang="ru-RU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78527" y="5866724"/>
            <a:ext cx="2651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«Готовим фруктовый салат»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57833" y="2974546"/>
            <a:ext cx="3238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 «Все работы хороши, 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выбирай на вкус»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26770" y="5895818"/>
            <a:ext cx="23605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«Игрушки наших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бабушек»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66981"/>
      </p:ext>
    </p:extLst>
  </p:cSld>
  <p:clrMapOvr>
    <a:masterClrMapping/>
  </p:clrMapOvr>
  <p:transition advTm="407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640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Владею современными образовательными технологиями и методиками, в том числе технологиями развивающего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обучения,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игровыми, информационно-коммуникационными технологиями,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здоровьесберегающими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Применяю их в практической деятельности для моделирования воспитательного - образовательного процесса.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6" t="29402" r="15527" b="5597"/>
          <a:stretch/>
        </p:blipFill>
        <p:spPr>
          <a:xfrm>
            <a:off x="156682" y="1690683"/>
            <a:ext cx="2232248" cy="1827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811" y="2513937"/>
            <a:ext cx="1872208" cy="1512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0" t="5942" r="-1" b="5507"/>
          <a:stretch/>
        </p:blipFill>
        <p:spPr>
          <a:xfrm>
            <a:off x="6574856" y="1432703"/>
            <a:ext cx="2153523" cy="1717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" t="14348" r="16086" b="3188"/>
          <a:stretch/>
        </p:blipFill>
        <p:spPr>
          <a:xfrm>
            <a:off x="2643476" y="1632978"/>
            <a:ext cx="1969107" cy="1497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DSC02709.JPG"/>
          <p:cNvPicPr>
            <a:picLocks noChangeAspect="1"/>
          </p:cNvPicPr>
          <p:nvPr/>
        </p:nvPicPr>
        <p:blipFill>
          <a:blip r:embed="rId6" cstate="print"/>
          <a:srcRect l="50000" t="10101" r="12200" b="17451"/>
          <a:stretch>
            <a:fillRect/>
          </a:stretch>
        </p:blipFill>
        <p:spPr>
          <a:xfrm>
            <a:off x="323528" y="4043093"/>
            <a:ext cx="1643010" cy="2305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DSC01705.JPG"/>
          <p:cNvPicPr>
            <a:picLocks noChangeAspect="1"/>
          </p:cNvPicPr>
          <p:nvPr/>
        </p:nvPicPr>
        <p:blipFill>
          <a:blip r:embed="rId7" cstate="print"/>
          <a:srcRect t="8001"/>
          <a:stretch>
            <a:fillRect/>
          </a:stretch>
        </p:blipFill>
        <p:spPr>
          <a:xfrm>
            <a:off x="4612583" y="4393859"/>
            <a:ext cx="2182198" cy="1613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DSC08265.JPG"/>
          <p:cNvPicPr>
            <a:picLocks noChangeAspect="1"/>
          </p:cNvPicPr>
          <p:nvPr/>
        </p:nvPicPr>
        <p:blipFill>
          <a:blip r:embed="rId8" cstate="print"/>
          <a:srcRect t="14442" r="8971"/>
          <a:stretch>
            <a:fillRect/>
          </a:stretch>
        </p:blipFill>
        <p:spPr>
          <a:xfrm>
            <a:off x="7116236" y="3719139"/>
            <a:ext cx="1613821" cy="2342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Содержимое 8" descr="DSC08287.JPG"/>
          <p:cNvPicPr>
            <a:picLocks noChangeAspect="1"/>
          </p:cNvPicPr>
          <p:nvPr/>
        </p:nvPicPr>
        <p:blipFill>
          <a:blip r:embed="rId9" cstate="print">
            <a:lum bright="10000" contrast="10000"/>
          </a:blip>
          <a:stretch>
            <a:fillRect/>
          </a:stretch>
        </p:blipFill>
        <p:spPr>
          <a:xfrm>
            <a:off x="2221387" y="4043092"/>
            <a:ext cx="2304256" cy="1607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487098" y="5670208"/>
            <a:ext cx="17486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Подвижная игра 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«Золотые ворота»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24811" y="4006759"/>
            <a:ext cx="1780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Дорожка здоровья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73759" y="3089767"/>
            <a:ext cx="17534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Оздоровительная 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«Су-</a:t>
            </a:r>
            <a:r>
              <a:rPr lang="ru-RU" sz="1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Джок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234" y="3412931"/>
            <a:ext cx="2484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 пробуждения 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дневного сна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1718" y="6274569"/>
            <a:ext cx="23221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«Знакомство с 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народными костюмами»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40199" y="5957798"/>
            <a:ext cx="22608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НОД 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«Путешествие в Крым»</a:t>
            </a:r>
            <a:endParaRPr lang="ru-RU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6418552" y="3126794"/>
            <a:ext cx="23793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 гимнастика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«Воздушные пузырьки»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73854" y="6003758"/>
            <a:ext cx="17472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игра «По морям,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волнам…»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244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1840" y="116632"/>
            <a:ext cx="5760640" cy="6120680"/>
          </a:xfrm>
        </p:spPr>
        <p:txBody>
          <a:bodyPr>
            <a:normAutofit/>
          </a:bodyPr>
          <a:lstStyle/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Уланова Ирина Анатольевна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рождения :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мая 1963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Образование: 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Катайское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педагогическое училище, 1982 г.</a:t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Специальность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«Преподавание в начальных классах 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общеобразовательной школы»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квалификация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«Учитель начальных классов»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</a:t>
            </a:r>
            <a:r>
              <a:rPr lang="ru-RU" sz="1800" b="1" i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переподготовка</a:t>
            </a:r>
            <a:r>
              <a:rPr lang="ru-RU" sz="1800" b="1" i="1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8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Негосударственное профессиональное частное учреждение «Каменск-Уральский центр подготовки кадров» по программе</a:t>
            </a:r>
            <a:endParaRPr lang="ru-RU" sz="18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Психология, педагогика и методика дошкольного образования» (256 часов)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 профессиональной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переподготовке 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662404299756) 2016г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Занимаемая должность:</a:t>
            </a:r>
            <a:r>
              <a:rPr lang="ru-RU" sz="18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Квалификационная категория: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высшая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педагогический стаж 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37лет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800" b="1" i="1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Детском саде № 96 - 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32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8" t="15134" r="52854" b="50000"/>
          <a:stretch/>
        </p:blipFill>
        <p:spPr>
          <a:xfrm>
            <a:off x="251520" y="1268760"/>
            <a:ext cx="2586840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7394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3" t="17578" r="3113" b="8719"/>
          <a:stretch/>
        </p:blipFill>
        <p:spPr>
          <a:xfrm>
            <a:off x="323528" y="3861048"/>
            <a:ext cx="2106863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7" t="15824" r="3504" b="7839"/>
          <a:stretch/>
        </p:blipFill>
        <p:spPr>
          <a:xfrm>
            <a:off x="6676638" y="764703"/>
            <a:ext cx="2146174" cy="2700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3" t="9671" r="8388" b="11209"/>
          <a:stretch/>
        </p:blipFill>
        <p:spPr>
          <a:xfrm>
            <a:off x="3923928" y="940994"/>
            <a:ext cx="1886215" cy="2385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0" t="9817" r="8193" b="16044"/>
          <a:stretch/>
        </p:blipFill>
        <p:spPr>
          <a:xfrm>
            <a:off x="251520" y="764705"/>
            <a:ext cx="2148286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" t="16702" r="16984" b="7253"/>
          <a:stretch/>
        </p:blipFill>
        <p:spPr>
          <a:xfrm>
            <a:off x="3673772" y="3933056"/>
            <a:ext cx="2137543" cy="2801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12894" r="4090" b="10330"/>
          <a:stretch/>
        </p:blipFill>
        <p:spPr>
          <a:xfrm>
            <a:off x="6757527" y="4077072"/>
            <a:ext cx="1962356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00034" y="116632"/>
            <a:ext cx="8320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своей работе использую технологию проектной деятельности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" t="3922" r="5730" b="4836"/>
          <a:stretch/>
        </p:blipFill>
        <p:spPr>
          <a:xfrm>
            <a:off x="2220452" y="2276872"/>
            <a:ext cx="1894592" cy="2528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8" t="5515" r="5381" b="7974"/>
          <a:stretch/>
        </p:blipFill>
        <p:spPr bwMode="auto">
          <a:xfrm>
            <a:off x="5596918" y="2204863"/>
            <a:ext cx="1726955" cy="2304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DCF5D8-4DDA-47DD-91B6-DAF5086381A6}" type="slidenum">
              <a:rPr lang="ru-RU" altLang="ru-RU" smtClean="0"/>
              <a:pPr>
                <a:defRPr/>
              </a:pPr>
              <a:t>20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78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515" y="116632"/>
            <a:ext cx="8760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рамках педагогической инновационной деятельности я постоянно разрабатываю дидактические пособия и игры. Они находят применение во многих областях образовательной деятельности детей и помогают решать большинство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образовательных задач.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5" y="3901883"/>
            <a:ext cx="2520280" cy="1890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072166" y="5792093"/>
            <a:ext cx="2844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Дидактическая игра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«Колесо истории»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s://pp.userapi.com/c840527/v840527499/2a3cc/A9cXrTqyvr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66" y="1326925"/>
            <a:ext cx="2676299" cy="2004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78111" y="3250717"/>
            <a:ext cx="3664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патриотическому 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воспитанию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2" t="11933" r="2522" b="22837"/>
          <a:stretch/>
        </p:blipFill>
        <p:spPr>
          <a:xfrm>
            <a:off x="260892" y="1355672"/>
            <a:ext cx="2748392" cy="21300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" t="9326" r="11644" b="8356"/>
          <a:stretch/>
        </p:blipFill>
        <p:spPr>
          <a:xfrm>
            <a:off x="337837" y="3924815"/>
            <a:ext cx="2594501" cy="1878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 descr="C:\Users\Администратор\Desktop\фото 5 группы\DSC0634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584" y="1355672"/>
            <a:ext cx="2371296" cy="1995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7226" y="3499873"/>
            <a:ext cx="25780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Театр «Бобовое зернышко»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5263" y="5868469"/>
            <a:ext cx="2591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3C283B"/>
                </a:solidFill>
                <a:latin typeface="Times New Roman" pitchFamily="18" charset="0"/>
                <a:cs typeface="Times New Roman" pitchFamily="18" charset="0"/>
              </a:rPr>
              <a:t>Пособие «Веселый зонтик»</a:t>
            </a:r>
            <a:endParaRPr lang="ru-RU" sz="1600" dirty="0">
              <a:solidFill>
                <a:srgbClr val="3C283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01 Фото\Детский сад\Дет сад\2017\фото\DSC049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011" y="3887186"/>
            <a:ext cx="2559472" cy="1919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391264" y="5866474"/>
            <a:ext cx="24474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3C283B"/>
                </a:solidFill>
                <a:latin typeface="Times New Roman" pitchFamily="18" charset="0"/>
                <a:cs typeface="Times New Roman" pitchFamily="18" charset="0"/>
              </a:rPr>
              <a:t>Игра «Выложи картинку»</a:t>
            </a:r>
            <a:endParaRPr lang="ru-RU" sz="1600" dirty="0">
              <a:solidFill>
                <a:srgbClr val="3C283B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214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476" y="116632"/>
            <a:ext cx="8705772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 учётом ФГОС ДО организую развивающую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предметно – пространственную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среду, которая способствует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развитию у детей познавательного интереса. Работая в данном направлении, стремлюсь к тому,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чтобы окружающая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обстановка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была безопасной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эстетически привлекательной, развивающей и вызывала стремление к самостоятельной деятельности. 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2674751" cy="2096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9" b="4208"/>
          <a:stretch/>
        </p:blipFill>
        <p:spPr>
          <a:xfrm>
            <a:off x="203387" y="4500286"/>
            <a:ext cx="2650876" cy="20882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 descr="DSC08352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tretch>
            <a:fillRect/>
          </a:stretch>
        </p:blipFill>
        <p:spPr>
          <a:xfrm>
            <a:off x="6084168" y="4437113"/>
            <a:ext cx="2762560" cy="2144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346" y="1675088"/>
            <a:ext cx="2799296" cy="2041944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717" y="4696619"/>
            <a:ext cx="2526026" cy="1891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7" t="6245" r="6540" b="5701"/>
          <a:stretch/>
        </p:blipFill>
        <p:spPr>
          <a:xfrm>
            <a:off x="3456541" y="2007623"/>
            <a:ext cx="1954378" cy="242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57051"/>
      </p:ext>
    </p:extLst>
  </p:cSld>
  <p:clrMapOvr>
    <a:masterClrMapping/>
  </p:clrMapOvr>
  <p:transition advTm="22901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114" y="0"/>
            <a:ext cx="8885202" cy="442276"/>
          </a:xfrm>
          <a:ln>
            <a:noFill/>
          </a:ln>
          <a:effectLst/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Прогулочный участок  как часть образовательной среды.</a:t>
            </a:r>
            <a:endParaRPr lang="ru-RU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7" t="29842" r="19385"/>
          <a:stretch/>
        </p:blipFill>
        <p:spPr>
          <a:xfrm>
            <a:off x="643926" y="2680456"/>
            <a:ext cx="2503249" cy="18937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25144"/>
            <a:ext cx="2609661" cy="195724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1" t="17022" r="3817"/>
          <a:stretch/>
        </p:blipFill>
        <p:spPr>
          <a:xfrm>
            <a:off x="179512" y="648918"/>
            <a:ext cx="2448272" cy="193566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656521"/>
            <a:ext cx="2795279" cy="1988160"/>
          </a:xfrm>
          <a:prstGeom prst="rect">
            <a:avLst/>
          </a:prstGeom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8ABABC-1515-42D4-A849-0D5F490D180F}" type="slidenum">
              <a:rPr lang="ru-RU" altLang="ru-RU" smtClean="0"/>
              <a:pPr>
                <a:defRPr/>
              </a:pPr>
              <a:t>23</a:t>
            </a:fld>
            <a:endParaRPr lang="ru-RU" alt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544" y="2708920"/>
            <a:ext cx="2275976" cy="187413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648918"/>
            <a:ext cx="2484128" cy="186309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723802"/>
            <a:ext cx="2548498" cy="197286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91780" y="449911"/>
            <a:ext cx="39244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3C283B"/>
                </a:solidFill>
                <a:latin typeface="Times New Roman" pitchFamily="18" charset="0"/>
                <a:cs typeface="Times New Roman" pitchFamily="18" charset="0"/>
              </a:rPr>
              <a:t>Я стремлюсь </a:t>
            </a:r>
            <a:r>
              <a:rPr lang="ru-RU" sz="1600" dirty="0">
                <a:solidFill>
                  <a:srgbClr val="3C283B"/>
                </a:solidFill>
                <a:latin typeface="Times New Roman" pitchFamily="18" charset="0"/>
                <a:cs typeface="Times New Roman" pitchFamily="18" charset="0"/>
              </a:rPr>
              <a:t>сделать </a:t>
            </a:r>
            <a:r>
              <a:rPr lang="ru-RU" sz="1600" dirty="0" smtClean="0">
                <a:solidFill>
                  <a:srgbClr val="3C283B"/>
                </a:solidFill>
                <a:latin typeface="Times New Roman" pitchFamily="18" charset="0"/>
                <a:cs typeface="Times New Roman" pitchFamily="18" charset="0"/>
              </a:rPr>
              <a:t>участок не </a:t>
            </a:r>
            <a:r>
              <a:rPr lang="ru-RU" sz="1600" dirty="0">
                <a:solidFill>
                  <a:srgbClr val="3C283B"/>
                </a:solidFill>
                <a:latin typeface="Times New Roman" pitchFamily="18" charset="0"/>
                <a:cs typeface="Times New Roman" pitchFamily="18" charset="0"/>
              </a:rPr>
              <a:t>только </a:t>
            </a:r>
            <a:r>
              <a:rPr lang="ru-RU" sz="1600" dirty="0" smtClean="0">
                <a:solidFill>
                  <a:srgbClr val="3C283B"/>
                </a:solidFill>
                <a:latin typeface="Times New Roman" pitchFamily="18" charset="0"/>
                <a:cs typeface="Times New Roman" pitchFamily="18" charset="0"/>
              </a:rPr>
              <a:t>красивым, </a:t>
            </a:r>
            <a:r>
              <a:rPr lang="ru-RU" sz="1600" dirty="0">
                <a:solidFill>
                  <a:srgbClr val="3C283B"/>
                </a:solidFill>
                <a:latin typeface="Times New Roman" pitchFamily="18" charset="0"/>
                <a:cs typeface="Times New Roman" pitchFamily="18" charset="0"/>
              </a:rPr>
              <a:t>но и </a:t>
            </a:r>
            <a:r>
              <a:rPr lang="ru-RU" sz="1600" dirty="0" smtClean="0">
                <a:solidFill>
                  <a:srgbClr val="3C283B"/>
                </a:solidFill>
                <a:latin typeface="Times New Roman" pitchFamily="18" charset="0"/>
                <a:cs typeface="Times New Roman" pitchFamily="18" charset="0"/>
              </a:rPr>
              <a:t>полезным </a:t>
            </a:r>
            <a:r>
              <a:rPr lang="ru-RU" sz="1600" dirty="0">
                <a:solidFill>
                  <a:srgbClr val="3C283B"/>
                </a:solidFill>
                <a:latin typeface="Times New Roman" pitchFamily="18" charset="0"/>
                <a:cs typeface="Times New Roman" pitchFamily="18" charset="0"/>
              </a:rPr>
              <a:t>в плане всестороннего развития детей с учетом сезонных изменений в природе. Принцип сезонности значит немало: он дает детям возможность заниматься различными видами </a:t>
            </a:r>
            <a:r>
              <a:rPr lang="ru-RU" sz="1600" dirty="0" smtClean="0">
                <a:solidFill>
                  <a:srgbClr val="3C283B"/>
                </a:solidFill>
                <a:latin typeface="Times New Roman" pitchFamily="18" charset="0"/>
                <a:cs typeface="Times New Roman" pitchFamily="18" charset="0"/>
              </a:rPr>
              <a:t>деятельности и </a:t>
            </a:r>
            <a:r>
              <a:rPr lang="ru-RU" sz="1600" dirty="0">
                <a:solidFill>
                  <a:srgbClr val="3C283B"/>
                </a:solidFill>
                <a:latin typeface="Times New Roman" pitchFamily="18" charset="0"/>
                <a:cs typeface="Times New Roman" pitchFamily="18" charset="0"/>
              </a:rPr>
              <a:t>вызывает положительные эмоции</a:t>
            </a:r>
          </a:p>
        </p:txBody>
      </p:sp>
      <p:pic>
        <p:nvPicPr>
          <p:cNvPr id="1026" name="Picture 2" descr="C:\01 Фото\Детский сад\Дет сад\2017\9) сентябрь\DSC0634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711552"/>
            <a:ext cx="2891688" cy="197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07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" t="7969" r="8885" b="13658"/>
          <a:stretch/>
        </p:blipFill>
        <p:spPr>
          <a:xfrm>
            <a:off x="6377534" y="1412776"/>
            <a:ext cx="2592288" cy="18742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" t="11876" r="3589" b="6655"/>
          <a:stretch/>
        </p:blipFill>
        <p:spPr>
          <a:xfrm>
            <a:off x="6463843" y="3963329"/>
            <a:ext cx="2381598" cy="1895103"/>
          </a:xfrm>
          <a:prstGeom prst="rect">
            <a:avLst/>
          </a:prstGeom>
        </p:spPr>
      </p:pic>
      <p:sp>
        <p:nvSpPr>
          <p:cNvPr id="11" name="Номер слайда 10"/>
          <p:cNvSpPr>
            <a:spLocks noGrp="1"/>
          </p:cNvSpPr>
          <p:nvPr>
            <p:ph type="sldNum" sz="quarter" idx="4294967295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CB3CAE-2893-49F8-ACAD-5F7DC06B091E}" type="slidenum">
              <a:rPr lang="ru-RU" altLang="ru-RU" smtClean="0"/>
              <a:pPr>
                <a:defRPr/>
              </a:pPr>
              <a:t>24</a:t>
            </a:fld>
            <a:endParaRPr lang="ru-RU" alt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16632"/>
            <a:ext cx="85689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Внедряю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разнообразные формы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работы с семьями воспитанников: проведение совместных праздников и выставок, показ открытых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занятий, совместное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творческих конкурсах, выпуск буклетов. Все это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позволяет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повысить педагогическую компетентность и активность родителей в вопросах воспитания детей.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2" t="19446" r="18395" b="15622"/>
          <a:stretch/>
        </p:blipFill>
        <p:spPr>
          <a:xfrm>
            <a:off x="3491880" y="1281117"/>
            <a:ext cx="2301492" cy="165595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02" y="1558963"/>
            <a:ext cx="2569847" cy="1927385"/>
          </a:xfrm>
          <a:prstGeom prst="rect">
            <a:avLst/>
          </a:prstGeom>
        </p:spPr>
      </p:pic>
      <p:pic>
        <p:nvPicPr>
          <p:cNvPr id="15" name="Рисунок 14" descr="ПилотПлощадка (66).JPG"/>
          <p:cNvPicPr>
            <a:picLocks noChangeAspect="1"/>
          </p:cNvPicPr>
          <p:nvPr/>
        </p:nvPicPr>
        <p:blipFill>
          <a:blip r:embed="rId6" cstate="print"/>
          <a:srcRect t="8580" r="7612" b="22779"/>
          <a:stretch>
            <a:fillRect/>
          </a:stretch>
        </p:blipFill>
        <p:spPr>
          <a:xfrm>
            <a:off x="3498978" y="4238225"/>
            <a:ext cx="2627015" cy="1595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179024" y="2901573"/>
            <a:ext cx="31281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3C283B"/>
                </a:solidFill>
                <a:latin typeface="Times New Roman" pitchFamily="18" charset="0"/>
                <a:cs typeface="Times New Roman" pitchFamily="18" charset="0"/>
              </a:rPr>
              <a:t>Семейный досуг «Я и моя семья»</a:t>
            </a:r>
          </a:p>
          <a:p>
            <a:pPr algn="ctr"/>
            <a:r>
              <a:rPr lang="ru-RU" sz="1600" dirty="0" smtClean="0">
                <a:solidFill>
                  <a:srgbClr val="3C283B"/>
                </a:solidFill>
                <a:latin typeface="Times New Roman" pitchFamily="18" charset="0"/>
                <a:cs typeface="Times New Roman" pitchFamily="18" charset="0"/>
              </a:rPr>
              <a:t>Игра «Давайте познакомимся»</a:t>
            </a:r>
            <a:endParaRPr lang="ru-RU" sz="1600" dirty="0">
              <a:solidFill>
                <a:srgbClr val="3C283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63843" y="3296779"/>
            <a:ext cx="2680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3C283B"/>
                </a:solidFill>
                <a:latin typeface="Times New Roman" pitchFamily="18" charset="0"/>
                <a:cs typeface="Times New Roman" pitchFamily="18" charset="0"/>
              </a:rPr>
              <a:t>Круглый стол «Слова любви</a:t>
            </a:r>
          </a:p>
          <a:p>
            <a:pPr algn="ctr"/>
            <a:r>
              <a:rPr lang="ru-RU" sz="1600" dirty="0" smtClean="0">
                <a:solidFill>
                  <a:srgbClr val="3C283B"/>
                </a:solidFill>
                <a:latin typeface="Times New Roman" pitchFamily="18" charset="0"/>
                <a:cs typeface="Times New Roman" pitchFamily="18" charset="0"/>
              </a:rPr>
              <a:t> к своему ребенку» </a:t>
            </a:r>
            <a:endParaRPr lang="ru-RU" sz="1600" dirty="0">
              <a:solidFill>
                <a:srgbClr val="3C283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1433" y="5890297"/>
            <a:ext cx="22639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3C283B"/>
                </a:solidFill>
                <a:latin typeface="Times New Roman" pitchFamily="18" charset="0"/>
                <a:cs typeface="Times New Roman" pitchFamily="18" charset="0"/>
              </a:rPr>
              <a:t>Семинар-практикум </a:t>
            </a:r>
          </a:p>
          <a:p>
            <a:pPr algn="ctr"/>
            <a:r>
              <a:rPr lang="ru-RU" sz="1600" dirty="0" smtClean="0">
                <a:solidFill>
                  <a:srgbClr val="3C283B"/>
                </a:solidFill>
                <a:latin typeface="Times New Roman" pitchFamily="18" charset="0"/>
                <a:cs typeface="Times New Roman" pitchFamily="18" charset="0"/>
              </a:rPr>
              <a:t>«Развиваем речь детей»</a:t>
            </a:r>
            <a:endParaRPr lang="ru-RU" sz="1600" dirty="0">
              <a:solidFill>
                <a:srgbClr val="3C283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9267" y="6161738"/>
            <a:ext cx="26375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3C283B"/>
                </a:solidFill>
                <a:latin typeface="Times New Roman" pitchFamily="18" charset="0"/>
                <a:cs typeface="Times New Roman" pitchFamily="18" charset="0"/>
              </a:rPr>
              <a:t>Семейный досуг </a:t>
            </a:r>
          </a:p>
          <a:p>
            <a:pPr algn="ctr"/>
            <a:r>
              <a:rPr lang="ru-RU" sz="1600" dirty="0" smtClean="0">
                <a:solidFill>
                  <a:srgbClr val="3C283B"/>
                </a:solidFill>
                <a:latin typeface="Times New Roman" pitchFamily="18" charset="0"/>
                <a:cs typeface="Times New Roman" pitchFamily="18" charset="0"/>
              </a:rPr>
              <a:t>«В гости сказка к нам идет»</a:t>
            </a:r>
            <a:endParaRPr lang="ru-RU" sz="1600" dirty="0">
              <a:solidFill>
                <a:srgbClr val="3C283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605" y="3438265"/>
            <a:ext cx="34168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3C283B"/>
                </a:solidFill>
                <a:latin typeface="Times New Roman" pitchFamily="18" charset="0"/>
                <a:cs typeface="Times New Roman" pitchFamily="18" charset="0"/>
              </a:rPr>
              <a:t>Совместная деятельность детей </a:t>
            </a:r>
          </a:p>
          <a:p>
            <a:pPr algn="ctr"/>
            <a:r>
              <a:rPr lang="ru-RU" sz="1600" dirty="0" smtClean="0">
                <a:solidFill>
                  <a:srgbClr val="3C283B"/>
                </a:solidFill>
                <a:latin typeface="Times New Roman" pitchFamily="18" charset="0"/>
                <a:cs typeface="Times New Roman" pitchFamily="18" charset="0"/>
              </a:rPr>
              <a:t>и родителей. Театрализация</a:t>
            </a:r>
          </a:p>
          <a:p>
            <a:pPr algn="ctr"/>
            <a:r>
              <a:rPr lang="ru-RU" sz="1600" dirty="0" smtClean="0">
                <a:solidFill>
                  <a:srgbClr val="3C283B"/>
                </a:solidFill>
                <a:latin typeface="Times New Roman" pitchFamily="18" charset="0"/>
                <a:cs typeface="Times New Roman" pitchFamily="18" charset="0"/>
              </a:rPr>
              <a:t> русской народной сказки «Теремок»</a:t>
            </a:r>
            <a:endParaRPr lang="ru-RU" sz="1600" dirty="0">
              <a:solidFill>
                <a:srgbClr val="3C283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60389" y="6069770"/>
            <a:ext cx="31110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3C283B"/>
                </a:solidFill>
                <a:latin typeface="Times New Roman" pitchFamily="18" charset="0"/>
                <a:cs typeface="Times New Roman" pitchFamily="18" charset="0"/>
              </a:rPr>
              <a:t>Конкурс «Самодельная игрушка»</a:t>
            </a:r>
            <a:endParaRPr lang="ru-RU" sz="1600" dirty="0">
              <a:solidFill>
                <a:srgbClr val="3C283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Фото с мастер класса\IMG_440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" t="27813" r="19839" b="11592"/>
          <a:stretch/>
        </p:blipFill>
        <p:spPr bwMode="auto">
          <a:xfrm>
            <a:off x="323528" y="4395026"/>
            <a:ext cx="2887167" cy="175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12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620686"/>
            <a:ext cx="86409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Люби, цени свое призвание.</a:t>
            </a: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назначением своим гордись!</a:t>
            </a: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 так считаю: ВОСПИТАТЕЛЬ – это звание,</a:t>
            </a: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Через него проходит чья - то маленькая жизнь!</a:t>
            </a:r>
          </a:p>
        </p:txBody>
      </p:sp>
      <p:pic>
        <p:nvPicPr>
          <p:cNvPr id="4" name="Рисунок 3" descr="DSC01599.JPG"/>
          <p:cNvPicPr>
            <a:picLocks noChangeAspect="1"/>
          </p:cNvPicPr>
          <p:nvPr/>
        </p:nvPicPr>
        <p:blipFill rotWithShape="1">
          <a:blip r:embed="rId2" cstate="print"/>
          <a:srcRect l="1129" t="16469" r="38765" b="15306"/>
          <a:stretch/>
        </p:blipFill>
        <p:spPr>
          <a:xfrm>
            <a:off x="395536" y="3383269"/>
            <a:ext cx="2675821" cy="2277980"/>
          </a:xfrm>
          <a:prstGeom prst="rect">
            <a:avLst/>
          </a:prstGeom>
        </p:spPr>
      </p:pic>
      <p:pic>
        <p:nvPicPr>
          <p:cNvPr id="6" name="Рисунок 5" descr="DSC06100.JPG"/>
          <p:cNvPicPr>
            <a:picLocks noChangeAspect="1"/>
          </p:cNvPicPr>
          <p:nvPr/>
        </p:nvPicPr>
        <p:blipFill>
          <a:blip r:embed="rId3" cstate="print"/>
          <a:srcRect l="15428" t="5817"/>
          <a:stretch>
            <a:fillRect/>
          </a:stretch>
        </p:blipFill>
        <p:spPr>
          <a:xfrm>
            <a:off x="6108237" y="3383269"/>
            <a:ext cx="2712235" cy="2140696"/>
          </a:xfrm>
          <a:prstGeom prst="rect">
            <a:avLst/>
          </a:prstGeom>
        </p:spPr>
      </p:pic>
      <p:pic>
        <p:nvPicPr>
          <p:cNvPr id="7" name="Рисунок 6" descr="DSC01950.JPG"/>
          <p:cNvPicPr>
            <a:picLocks noChangeAspect="1"/>
          </p:cNvPicPr>
          <p:nvPr/>
        </p:nvPicPr>
        <p:blipFill rotWithShape="1">
          <a:blip r:embed="rId4" cstate="print"/>
          <a:srcRect l="23144" t="1" r="20461" b="89"/>
          <a:stretch/>
        </p:blipFill>
        <p:spPr>
          <a:xfrm>
            <a:off x="3563888" y="3939514"/>
            <a:ext cx="2050473" cy="2724479"/>
          </a:xfrm>
          <a:prstGeom prst="rect">
            <a:avLst/>
          </a:prstGeom>
        </p:spPr>
      </p:pic>
    </p:spTree>
  </p:cSld>
  <p:clrMapOvr>
    <a:masterClrMapping/>
  </p:clrMapOvr>
  <p:transition advTm="3728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6632"/>
            <a:ext cx="8784976" cy="4032448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Мой девиз в работе:</a:t>
            </a:r>
          </a:p>
          <a:p>
            <a:pPr algn="ctr">
              <a:spcBef>
                <a:spcPts val="0"/>
              </a:spcBef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детьми всегда должна быть рядом, даря тепло и согревая взглядом.</a:t>
            </a:r>
          </a:p>
          <a:p>
            <a:pPr algn="ctr">
              <a:spcBef>
                <a:spcPts val="0"/>
              </a:spcBef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Их в мир прекрасного вести, и помнить заповедь: «Не навреди»</a:t>
            </a:r>
          </a:p>
          <a:p>
            <a:pPr algn="ctr">
              <a:spcBef>
                <a:spcPts val="0"/>
              </a:spcBef>
            </a:pPr>
            <a:endPara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Почему 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мне нравится работать в ДОУ? </a:t>
            </a:r>
            <a:endPara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Рядом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детьми ощущаешь себя молодой, живой, энергичной. Воспитание - это постоянный поиск. Отрадно видеть результаты своего труда в делах и поступках воспитанников. Каждый выбирает свою дорогу. И спустя много лет я могу с уверенностью сказать – это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МОЯ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дорога. </a:t>
            </a:r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endPara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Профессиональные 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личностные ценности, наиболее близкие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мне: </a:t>
            </a:r>
          </a:p>
          <a:p>
            <a:pPr algn="ctr">
              <a:spcBef>
                <a:spcPts val="0"/>
              </a:spcBef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любовь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 детям, ответственность, добросовестность, компетентность, уважение к личности. </a:t>
            </a:r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endPara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Основная 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миссия воспитателя: </a:t>
            </a:r>
            <a:endPara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дарить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детям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любовь, и 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 с удовольствием обучаю этому чувству детей.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8" r="8041" b="11888"/>
          <a:stretch/>
        </p:blipFill>
        <p:spPr>
          <a:xfrm>
            <a:off x="3635896" y="4653136"/>
            <a:ext cx="2407605" cy="1948088"/>
          </a:xfrm>
        </p:spPr>
      </p:pic>
    </p:spTree>
  </p:cSld>
  <p:clrMapOvr>
    <a:masterClrMapping/>
  </p:clrMapOvr>
  <p:transition advTm="17145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768" y="15032"/>
            <a:ext cx="3841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Мое педагогическое кредо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1771" y="908259"/>
            <a:ext cx="21604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Вера в успех, в детей,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свою работу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71434" y="836713"/>
            <a:ext cx="2544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Гореть самой и зажигать 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других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41871" y="3861048"/>
            <a:ext cx="5081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гармонии детей развивай, способности каждого раскрывай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1771" y="3821025"/>
            <a:ext cx="29593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улыбкой на работу приходи и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радость детям подари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62658" y="596179"/>
            <a:ext cx="3508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Твори, выдумывай. мечтай,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внедряй идеи смело и за собой детей веди на творческое дело.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01 Фото\Детский сад\Дет сад\2015\11) Ноябрь\DSC017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558037"/>
            <a:ext cx="2764425" cy="207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8" t="16454"/>
          <a:stretch/>
        </p:blipFill>
        <p:spPr bwMode="auto">
          <a:xfrm>
            <a:off x="5919553" y="1538157"/>
            <a:ext cx="2739672" cy="2184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28" y="4545045"/>
            <a:ext cx="2859014" cy="214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7" t="-2561" b="1"/>
          <a:stretch/>
        </p:blipFill>
        <p:spPr>
          <a:xfrm>
            <a:off x="3529536" y="1538157"/>
            <a:ext cx="1750349" cy="2168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" t="5679" r="9064" b="12654"/>
          <a:stretch/>
        </p:blipFill>
        <p:spPr>
          <a:xfrm>
            <a:off x="5957546" y="4515579"/>
            <a:ext cx="2957258" cy="220376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157" y="4763329"/>
            <a:ext cx="2277682" cy="1708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7839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1330097"/>
            <a:ext cx="5063868" cy="1828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000" b="1" i="1" dirty="0" smtClean="0">
                <a:solidFill>
                  <a:srgbClr val="3C283B"/>
                </a:solidFill>
                <a:latin typeface="Times New Roman" pitchFamily="18" charset="0"/>
                <a:cs typeface="Times New Roman" pitchFamily="18" charset="0"/>
              </a:rPr>
              <a:t>Профессиональные                      </a:t>
            </a:r>
            <a:r>
              <a:rPr lang="ru-RU" sz="4000" b="1" i="1" dirty="0">
                <a:solidFill>
                  <a:srgbClr val="3C283B"/>
                </a:solidFill>
                <a:latin typeface="Times New Roman" pitchFamily="18" charset="0"/>
                <a:cs typeface="Times New Roman" pitchFamily="18" charset="0"/>
              </a:rPr>
              <a:t>достижения</a:t>
            </a:r>
          </a:p>
        </p:txBody>
      </p:sp>
    </p:spTree>
    <p:extLst>
      <p:ext uri="{BB962C8B-B14F-4D97-AF65-F5344CB8AC3E}">
        <p14:creationId xmlns:p14="http://schemas.microsoft.com/office/powerpoint/2010/main" val="774219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0"/>
            <a:ext cx="51061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3C283B"/>
                </a:solidFill>
                <a:latin typeface="Times New Roman" pitchFamily="18" charset="0"/>
                <a:cs typeface="Times New Roman" pitchFamily="18" charset="0"/>
              </a:rPr>
              <a:t>Повышение уровня квалификации</a:t>
            </a:r>
          </a:p>
          <a:p>
            <a:pPr algn="ctr"/>
            <a:r>
              <a:rPr lang="ru-RU" sz="2000" b="1" dirty="0">
                <a:solidFill>
                  <a:srgbClr val="3C283B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000" b="1" dirty="0" smtClean="0">
                <a:solidFill>
                  <a:srgbClr val="3C283B"/>
                </a:solidFill>
                <a:latin typeface="Times New Roman" pitchFamily="18" charset="0"/>
                <a:cs typeface="Times New Roman" pitchFamily="18" charset="0"/>
              </a:rPr>
              <a:t>а последние 5 лет</a:t>
            </a:r>
            <a:endParaRPr lang="ru-RU" sz="2000" b="1" dirty="0">
              <a:solidFill>
                <a:srgbClr val="3C283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330849"/>
              </p:ext>
            </p:extLst>
          </p:nvPr>
        </p:nvGraphicFramePr>
        <p:xfrm>
          <a:off x="179512" y="762056"/>
          <a:ext cx="8640960" cy="5622715"/>
        </p:xfrm>
        <a:graphic>
          <a:graphicData uri="http://schemas.openxmlformats.org/drawingml/2006/table">
            <a:tbl>
              <a:tblPr/>
              <a:tblGrid>
                <a:gridCol w="720080"/>
                <a:gridCol w="5112568"/>
                <a:gridCol w="2808312"/>
              </a:tblGrid>
              <a:tr h="34967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3C283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Дата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3C283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Название курсов </a:t>
                      </a:r>
                      <a:r>
                        <a:rPr lang="ru-RU" sz="1600" b="1" smtClean="0">
                          <a:solidFill>
                            <a:srgbClr val="3C283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прохождения аттестации</a:t>
                      </a:r>
                      <a:endParaRPr lang="ru-RU" sz="1600" b="1" dirty="0">
                        <a:solidFill>
                          <a:srgbClr val="3C283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3C283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Учреждение</a:t>
                      </a:r>
                      <a:endParaRPr lang="ru-RU" sz="1600" b="1" dirty="0">
                        <a:solidFill>
                          <a:srgbClr val="3C283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32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3C283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2014г.</a:t>
                      </a:r>
                      <a:endParaRPr lang="ru-RU" sz="1600" dirty="0">
                        <a:solidFill>
                          <a:srgbClr val="3C283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3C283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Проектирование деятельности педагога дошкольного образования (120 часов) №1903</a:t>
                      </a:r>
                      <a:endParaRPr lang="ru-RU" sz="1600" dirty="0">
                        <a:solidFill>
                          <a:srgbClr val="3C283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ИРО</a:t>
                      </a:r>
                      <a:r>
                        <a:rPr lang="ru-RU" sz="1600" kern="1200" baseline="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г.Екатеринбург</a:t>
                      </a:r>
                      <a:endParaRPr lang="ru-RU" sz="1600" dirty="0">
                        <a:solidFill>
                          <a:srgbClr val="3C283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7678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3C283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2016г.</a:t>
                      </a:r>
                      <a:endParaRPr lang="ru-RU" sz="1600" dirty="0">
                        <a:solidFill>
                          <a:srgbClr val="3C283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«ИКТ компетентность педагога и практические вопросы внедрения и эксплуатации информационной системы образовательного учреждения в соответствии с требованиями ФГОС» (2 часа) серия 081624 №52117</a:t>
                      </a:r>
                      <a:endParaRPr lang="ru-RU" sz="1600" dirty="0">
                        <a:solidFill>
                          <a:srgbClr val="3C283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АНО «Санкт –Петербургский центр дополнительного профессионального образования»</a:t>
                      </a:r>
                      <a:endParaRPr lang="ru-RU" sz="1600" dirty="0">
                        <a:solidFill>
                          <a:srgbClr val="3C283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32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3C283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2016г.</a:t>
                      </a:r>
                      <a:endParaRPr lang="ru-RU" sz="1600" dirty="0">
                        <a:solidFill>
                          <a:srgbClr val="3C283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«Психология, педагогика и методика </a:t>
                      </a:r>
                      <a:r>
                        <a:rPr lang="ru-RU" sz="1600" kern="1200" dirty="0" err="1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дощкольного</a:t>
                      </a:r>
                      <a:r>
                        <a:rPr lang="ru-RU" sz="1600" kern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образования» (256 часов)</a:t>
                      </a:r>
                      <a:r>
                        <a:rPr lang="ru-RU" sz="1600" kern="1200" baseline="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№662404299756</a:t>
                      </a:r>
                      <a:endParaRPr lang="ru-RU" sz="1600" dirty="0">
                        <a:solidFill>
                          <a:srgbClr val="3C283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«Каменск-Уральский центр подготовки кадров»</a:t>
                      </a:r>
                      <a:endParaRPr lang="ru-RU" sz="1600" dirty="0">
                        <a:solidFill>
                          <a:srgbClr val="3C283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32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3C283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2016г.</a:t>
                      </a:r>
                      <a:endParaRPr lang="ru-RU" sz="1600" dirty="0">
                        <a:solidFill>
                          <a:srgbClr val="3C283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baseline="0" dirty="0" smtClean="0">
                          <a:solidFill>
                            <a:srgbClr val="3C283B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</a:t>
                      </a:r>
                      <a:r>
                        <a:rPr lang="ru-RU" sz="1600" kern="1200" baseline="0" dirty="0" err="1" smtClean="0">
                          <a:solidFill>
                            <a:srgbClr val="3C283B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Окозание</a:t>
                      </a:r>
                      <a:r>
                        <a:rPr lang="ru-RU" sz="1600" kern="1200" baseline="0" dirty="0" smtClean="0">
                          <a:solidFill>
                            <a:srgbClr val="3C283B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первой помощи обучающимся в образовательной организации»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solidFill>
                          <a:srgbClr val="3C283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046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3C283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2017г.</a:t>
                      </a:r>
                      <a:endParaRPr lang="ru-RU" sz="1600" dirty="0">
                        <a:solidFill>
                          <a:srgbClr val="3C283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«Социально-коммуникативное развитие детей раннего и дошкольного возраста в условиях ФГОС»</a:t>
                      </a:r>
                    </a:p>
                    <a:p>
                      <a:r>
                        <a:rPr lang="ru-RU" sz="1600" kern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(36 часов) №662403806688</a:t>
                      </a:r>
                      <a:endParaRPr lang="ru-RU" sz="1600" dirty="0">
                        <a:solidFill>
                          <a:srgbClr val="3C283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Екатеринбург </a:t>
                      </a:r>
                    </a:p>
                    <a:p>
                      <a:r>
                        <a:rPr lang="ru-RU" sz="1600" kern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УРГПУ</a:t>
                      </a:r>
                      <a:endParaRPr lang="ru-RU" sz="1600" dirty="0">
                        <a:solidFill>
                          <a:srgbClr val="3C283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046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3C283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2018г.</a:t>
                      </a:r>
                      <a:endParaRPr lang="ru-RU" sz="1600" dirty="0">
                        <a:solidFill>
                          <a:srgbClr val="3C283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«Профессиональный стандарт педагога: трудовые функции и профессиональные компетенции» (36 часов)</a:t>
                      </a:r>
                    </a:p>
                    <a:p>
                      <a:r>
                        <a:rPr lang="ru-RU" sz="1600" kern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№6632000059734992/15А</a:t>
                      </a:r>
                      <a:endParaRPr lang="ru-RU" sz="1600" dirty="0">
                        <a:solidFill>
                          <a:srgbClr val="3C283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Екатеринбург</a:t>
                      </a:r>
                    </a:p>
                    <a:p>
                      <a:r>
                        <a:rPr lang="ru-RU" sz="1600" kern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УРГПУ</a:t>
                      </a:r>
                      <a:endParaRPr lang="ru-RU" sz="1600" dirty="0">
                        <a:solidFill>
                          <a:srgbClr val="3C283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053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3C283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2018г.</a:t>
                      </a:r>
                      <a:endParaRPr lang="ru-RU" sz="1600" dirty="0">
                        <a:solidFill>
                          <a:srgbClr val="3C283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«Психолого-педагогические основы познавательного развития: использование ТРИЗ-методика в деятельности педагога ДОО»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Екатеринбург</a:t>
                      </a:r>
                    </a:p>
                    <a:p>
                      <a:r>
                        <a:rPr lang="ru-RU" sz="1600" kern="12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УРГПУ</a:t>
                      </a:r>
                      <a:endParaRPr lang="ru-RU" sz="1600" dirty="0">
                        <a:solidFill>
                          <a:srgbClr val="3C283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0331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33181"/>
            <a:ext cx="72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3C283B"/>
                </a:solidFill>
                <a:latin typeface="Times New Roman" pitchFamily="18" charset="0"/>
                <a:cs typeface="Times New Roman" pitchFamily="18" charset="0"/>
              </a:rPr>
              <a:t>Копии документов</a:t>
            </a:r>
          </a:p>
          <a:p>
            <a:pPr algn="ctr"/>
            <a:r>
              <a:rPr lang="ru-RU" sz="2400" b="1" dirty="0">
                <a:solidFill>
                  <a:srgbClr val="3C283B"/>
                </a:solidFill>
                <a:latin typeface="Times New Roman" pitchFamily="18" charset="0"/>
                <a:cs typeface="Times New Roman" pitchFamily="18" charset="0"/>
              </a:rPr>
              <a:t> повышения курсов квалификации</a:t>
            </a:r>
          </a:p>
        </p:txBody>
      </p:sp>
    </p:spTree>
    <p:extLst>
      <p:ext uri="{BB962C8B-B14F-4D97-AF65-F5344CB8AC3E}">
        <p14:creationId xmlns:p14="http://schemas.microsoft.com/office/powerpoint/2010/main" val="3826275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78690" y="491480"/>
            <a:ext cx="1438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C283B"/>
                </a:solidFill>
                <a:latin typeface="Times New Roman" pitchFamily="18" charset="0"/>
                <a:cs typeface="Times New Roman" pitchFamily="18" charset="0"/>
              </a:rPr>
              <a:t>Награды</a:t>
            </a:r>
            <a:endParaRPr lang="ru-RU" sz="2400" b="1" dirty="0">
              <a:solidFill>
                <a:srgbClr val="3C283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24744"/>
            <a:ext cx="3419862" cy="4962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1" t="2667" r="6214" b="1953"/>
          <a:stretch/>
        </p:blipFill>
        <p:spPr>
          <a:xfrm>
            <a:off x="4876800" y="1124743"/>
            <a:ext cx="3278909" cy="496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040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0953392"/>
              </p:ext>
            </p:extLst>
          </p:nvPr>
        </p:nvGraphicFramePr>
        <p:xfrm>
          <a:off x="251520" y="692696"/>
          <a:ext cx="8424935" cy="6039331"/>
        </p:xfrm>
        <a:graphic>
          <a:graphicData uri="http://schemas.openxmlformats.org/drawingml/2006/table">
            <a:tbl>
              <a:tblPr/>
              <a:tblGrid>
                <a:gridCol w="1025644"/>
                <a:gridCol w="6153866"/>
                <a:gridCol w="1245425"/>
              </a:tblGrid>
              <a:tr h="43853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C283B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200" dirty="0">
                        <a:solidFill>
                          <a:srgbClr val="3C283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C283B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Направление деятельности</a:t>
                      </a:r>
                      <a:endParaRPr lang="ru-RU" sz="1200">
                        <a:solidFill>
                          <a:srgbClr val="3C283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C283B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Результат деятельности</a:t>
                      </a:r>
                      <a:endParaRPr lang="ru-RU" sz="1200" dirty="0">
                        <a:solidFill>
                          <a:srgbClr val="3C283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0747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3C283B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Декабрь</a:t>
                      </a:r>
                      <a:r>
                        <a:rPr lang="ru-RU" sz="1400" baseline="0" dirty="0" smtClean="0">
                          <a:solidFill>
                            <a:srgbClr val="3C283B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2014г.</a:t>
                      </a:r>
                      <a:endParaRPr lang="ru-RU" sz="1400" dirty="0" smtClean="0">
                        <a:solidFill>
                          <a:srgbClr val="3C283B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Городская пилотная площадка «Освоение педагогической технологии познавательно – исследовательской деятельности старших дошкольников «Путешествие по реке времени» </a:t>
                      </a:r>
                      <a:r>
                        <a:rPr lang="ru-RU" sz="1400" b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Н.К.Коротковой</a:t>
                      </a:r>
                      <a:r>
                        <a:rPr lang="ru-RU" sz="1400" b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НОД «Путешествие в прошлое осветительных приборов» </a:t>
                      </a:r>
                      <a:endParaRPr lang="ru-RU" sz="1400" b="0" dirty="0" smtClean="0">
                        <a:solidFill>
                          <a:srgbClr val="3C283B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3C283B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Обмен </a:t>
                      </a:r>
                      <a:r>
                        <a:rPr lang="ru-RU" sz="1400" dirty="0">
                          <a:solidFill>
                            <a:srgbClr val="3C283B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опытом</a:t>
                      </a:r>
                      <a:endParaRPr lang="ru-RU" sz="1400" dirty="0">
                        <a:solidFill>
                          <a:srgbClr val="3C283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99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3C283B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Март 2015г.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Городская пилотная площадка «Освоение педагогической технологии познавательно – исследовательской деятельности старших дошкольников «Путешествие по реке времени» </a:t>
                      </a:r>
                      <a:r>
                        <a:rPr lang="ru-RU" sz="1400" b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Н.К.Коротковой</a:t>
                      </a:r>
                      <a:r>
                        <a:rPr lang="ru-RU" sz="1400" b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Занятие «Путешествие в прошлое книги» (март 2015г.);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Обмен опытом</a:t>
                      </a:r>
                      <a:endParaRPr lang="ru-RU" sz="14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02301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3C283B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Апрель 2016г.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3C283B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Участие в городских педагогических чтениях по теме </a:t>
                      </a:r>
                      <a:r>
                        <a:rPr lang="ru-RU" sz="1400" dirty="0" smtClean="0">
                          <a:solidFill>
                            <a:srgbClr val="3C283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«Внедрение педагогической технологии </a:t>
                      </a:r>
                      <a:r>
                        <a:rPr lang="ru-RU" sz="1400" dirty="0" err="1" smtClean="0">
                          <a:solidFill>
                            <a:srgbClr val="3C283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Н.А.Коротковой</a:t>
                      </a:r>
                      <a:r>
                        <a:rPr lang="ru-RU" sz="1400" dirty="0" smtClean="0">
                          <a:solidFill>
                            <a:srgbClr val="3C283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«Путешествие по карте» </a:t>
                      </a:r>
                      <a:endParaRPr lang="ru-RU" sz="1400" dirty="0" smtClean="0">
                        <a:solidFill>
                          <a:srgbClr val="3C283B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3C283B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Благодарственное письмо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337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3C283B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Апрель 2016г.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Городская пилотная площадка «Освоение педагогической технологии </a:t>
                      </a:r>
                      <a:r>
                        <a:rPr lang="ru-RU" sz="1400" b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Н,А.Коротковой</a:t>
                      </a:r>
                      <a:r>
                        <a:rPr lang="ru-RU" sz="1400" b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«Путешествие по карте» НОД «Путешествие в Крым» </a:t>
                      </a:r>
                      <a:endParaRPr lang="ru-RU" sz="1400" b="0" dirty="0" smtClean="0">
                        <a:solidFill>
                          <a:srgbClr val="3C283B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Обмен опытом</a:t>
                      </a:r>
                      <a:endParaRPr lang="ru-RU" sz="14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2142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3C283B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17.11.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3C283B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2017г</a:t>
                      </a:r>
                      <a:endParaRPr lang="ru-RU" sz="1400" dirty="0">
                        <a:solidFill>
                          <a:srgbClr val="3C283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3C283B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Участие </a:t>
                      </a:r>
                      <a:r>
                        <a:rPr lang="ru-RU" sz="1400" dirty="0">
                          <a:solidFill>
                            <a:srgbClr val="3C283B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 коммуникативной педагогической лаборатории «Ознакомление педагогов с опытом работы по творческому взаимодействию с родителями в рамках проекта по патриотическому воспитанию.</a:t>
                      </a:r>
                      <a:endParaRPr lang="ru-RU" sz="1400" dirty="0">
                        <a:solidFill>
                          <a:srgbClr val="3C283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3C283B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Обмен </a:t>
                      </a:r>
                      <a:r>
                        <a:rPr lang="ru-RU" sz="1400" dirty="0">
                          <a:solidFill>
                            <a:srgbClr val="3C283B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опытом</a:t>
                      </a:r>
                      <a:endParaRPr lang="ru-RU" sz="1400" dirty="0">
                        <a:solidFill>
                          <a:srgbClr val="3C283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58417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3C283B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17.01.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3C283B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2018г</a:t>
                      </a:r>
                      <a:endParaRPr lang="ru-RU" sz="1400" dirty="0">
                        <a:solidFill>
                          <a:srgbClr val="3C283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3C283B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Городская стажерская  площадка НОД «Дом с колокольчиком» по интеллектуально – творческому развитию детей в рамках реализации проекта «В стране палочек и блоков»</a:t>
                      </a:r>
                      <a:endParaRPr lang="ru-RU" sz="1400" dirty="0">
                        <a:solidFill>
                          <a:srgbClr val="3C283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3C283B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Обмен опытом</a:t>
                      </a:r>
                      <a:endParaRPr lang="ru-RU" sz="1400" dirty="0">
                        <a:solidFill>
                          <a:srgbClr val="3C283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5627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3C283B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23.10.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3C283B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2018г</a:t>
                      </a:r>
                      <a:endParaRPr lang="ru-RU" sz="1400" dirty="0">
                        <a:solidFill>
                          <a:srgbClr val="3C283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3C283B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Городская стажерская  площадка Мастер –класс на тему «Использование технологии «</a:t>
                      </a:r>
                      <a:r>
                        <a:rPr lang="ru-RU" sz="1400" dirty="0" err="1">
                          <a:solidFill>
                            <a:srgbClr val="3C283B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скрайбинг</a:t>
                      </a:r>
                      <a:r>
                        <a:rPr lang="ru-RU" sz="1400" dirty="0">
                          <a:solidFill>
                            <a:srgbClr val="3C283B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» в речевом развитии дошкольников</a:t>
                      </a:r>
                      <a:r>
                        <a:rPr lang="ru-RU" sz="1400" dirty="0" smtClean="0">
                          <a:solidFill>
                            <a:srgbClr val="3C283B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3C283B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Обмен опытом</a:t>
                      </a:r>
                      <a:endParaRPr lang="ru-RU" sz="1400" dirty="0">
                        <a:solidFill>
                          <a:srgbClr val="3C283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03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27.03.2019г.</a:t>
                      </a:r>
                      <a:endParaRPr lang="ru-RU" sz="14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Участие в театральном фестивале по сказам </a:t>
                      </a:r>
                      <a:r>
                        <a:rPr lang="ru-RU" sz="1400" dirty="0" err="1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П.П.Бажова</a:t>
                      </a:r>
                      <a:r>
                        <a:rPr lang="ru-RU" sz="1400" dirty="0" smtClean="0">
                          <a:solidFill>
                            <a:srgbClr val="3C283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 рамках реализации совместного проекта ДОУ и ОУ</a:t>
                      </a:r>
                      <a:endParaRPr lang="ru-RU" sz="1400" dirty="0">
                        <a:solidFill>
                          <a:srgbClr val="3C283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3C283B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Обмен опытом</a:t>
                      </a:r>
                      <a:endParaRPr lang="ru-RU" sz="1400" dirty="0">
                        <a:solidFill>
                          <a:srgbClr val="3C283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8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51520" y="11724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методической работе на муниципальном уровне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последние 5 лет</a:t>
            </a:r>
          </a:p>
        </p:txBody>
      </p:sp>
    </p:spTree>
    <p:extLst>
      <p:ext uri="{BB962C8B-B14F-4D97-AF65-F5344CB8AC3E}">
        <p14:creationId xmlns:p14="http://schemas.microsoft.com/office/powerpoint/2010/main" val="664305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6">
      <a:dk1>
        <a:srgbClr val="BCFFDA"/>
      </a:dk1>
      <a:lt1>
        <a:srgbClr val="D7EDBF"/>
      </a:lt1>
      <a:dk2>
        <a:srgbClr val="E4F3D5"/>
      </a:dk2>
      <a:lt2>
        <a:srgbClr val="D3ECB9"/>
      </a:lt2>
      <a:accent1>
        <a:srgbClr val="92D050"/>
      </a:accent1>
      <a:accent2>
        <a:srgbClr val="6DCF65"/>
      </a:accent2>
      <a:accent3>
        <a:srgbClr val="92D050"/>
      </a:accent3>
      <a:accent4>
        <a:srgbClr val="00B050"/>
      </a:accent4>
      <a:accent5>
        <a:srgbClr val="00B050"/>
      </a:accent5>
      <a:accent6>
        <a:srgbClr val="00B050"/>
      </a:accent6>
      <a:hlink>
        <a:srgbClr val="92D050"/>
      </a:hlink>
      <a:folHlink>
        <a:srgbClr val="6DCF6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2011</TotalTime>
  <Words>1922</Words>
  <Application>Microsoft Office PowerPoint</Application>
  <PresentationFormat>Экран (4:3)</PresentationFormat>
  <Paragraphs>346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  учётом ФГОС ДО организую развивающую предметно – пространственную среду, которая способствует развитию у детей познавательного интереса. Работая в данном направлении, стремлюсь к тому, чтобы окружающая обстановка была безопасной, эстетически привлекательной, развивающей и вызывала стремление к самостоятельной деятельности. </vt:lpstr>
      <vt:lpstr>Прогулочный участок  как часть образовательной среды.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Elena</dc:creator>
  <cp:lastModifiedBy>458ED</cp:lastModifiedBy>
  <cp:revision>227</cp:revision>
  <dcterms:created xsi:type="dcterms:W3CDTF">2015-01-17T18:16:45Z</dcterms:created>
  <dcterms:modified xsi:type="dcterms:W3CDTF">2019-05-19T12:46:14Z</dcterms:modified>
</cp:coreProperties>
</file>