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3" r:id="rId17"/>
    <p:sldId id="273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25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01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6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70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6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7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3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5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0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D6B7A-061F-4E9E-B8A8-0B175C90A30A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282C3-6484-402F-A2E6-FB2133CCA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5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875763"/>
            <a:ext cx="925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Муниципальное бюджетное  общеобразовательное   учреждение </a:t>
            </a:r>
          </a:p>
          <a:p>
            <a:r>
              <a:rPr lang="ru-RU" b="1" dirty="0" smtClean="0"/>
              <a:t>«Сосновская средняя  общеобразовательная  школа»  Азовского ННМР Омской  области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31831" y="2321291"/>
            <a:ext cx="8538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9900FF"/>
                </a:solidFill>
              </a:rPr>
              <a:t>Использование  элементов  сингапурской  методики  как  средство успешной  подготовки к  устному  экзамену по  русскому  языку </a:t>
            </a:r>
            <a:endParaRPr lang="ru-RU" sz="2000" b="1" i="1" dirty="0">
              <a:solidFill>
                <a:srgbClr val="99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3284113"/>
            <a:ext cx="447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Шремзер</a:t>
            </a:r>
            <a:r>
              <a:rPr lang="ru-RU" b="1" dirty="0" smtClean="0"/>
              <a:t> Елена  Михайловна, учитель  русского языка  и  литературы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1776" y="5271982"/>
            <a:ext cx="151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Сосновка</a:t>
            </a:r>
          </a:p>
          <a:p>
            <a:r>
              <a:rPr lang="ru-RU" b="1" dirty="0" smtClean="0"/>
              <a:t>    2018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90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0160"/>
            <a:ext cx="5301803" cy="4533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790160"/>
            <a:ext cx="4829577" cy="4533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5465" y="656823"/>
            <a:ext cx="938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Обучающие  структуры . В  Сингапуре  их  более  250. Важные -  13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579549"/>
            <a:ext cx="924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   </a:t>
            </a:r>
            <a:r>
              <a:rPr lang="ru-RU" sz="2400" b="1" u="sng" dirty="0" smtClean="0">
                <a:solidFill>
                  <a:srgbClr val="C00000"/>
                </a:solidFill>
              </a:rPr>
              <a:t>Устный  экзамен  по  русскому  языку. Задание №1.Чтение  текста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1275008"/>
            <a:ext cx="5005589" cy="4906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49" y="1275008"/>
            <a:ext cx="5215944" cy="47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097" y="566670"/>
            <a:ext cx="1084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Устный  экзамен  по  русскому  языку. Задание №2. Пересказ  текста с  включением  высказывания  известных  людей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0" y="1378040"/>
            <a:ext cx="5121499" cy="5035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12" y="1378040"/>
            <a:ext cx="5267460" cy="50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41" y="12879"/>
            <a:ext cx="122585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186" y="489397"/>
            <a:ext cx="11088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C00000"/>
                </a:solidFill>
              </a:rPr>
              <a:t>Устный  экзамен  по  русскому  языку. Задание №3. Монологическое высказывание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86" y="1184856"/>
            <a:ext cx="293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1  этап. Теория .Типы  речи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1787982"/>
            <a:ext cx="2936383" cy="431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6243" y="1184856"/>
            <a:ext cx="260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   2 </a:t>
            </a:r>
            <a:r>
              <a:rPr lang="ru-RU" b="1" i="1" u="sng" dirty="0" err="1" smtClean="0">
                <a:solidFill>
                  <a:srgbClr val="0070C0"/>
                </a:solidFill>
              </a:rPr>
              <a:t>этап.Комментарий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78" y="1787982"/>
            <a:ext cx="3412901" cy="4728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2028" y="1184856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3 </a:t>
            </a:r>
            <a:r>
              <a:rPr lang="ru-RU" b="1" i="1" u="sng" dirty="0" err="1" smtClean="0">
                <a:solidFill>
                  <a:srgbClr val="0070C0"/>
                </a:solidFill>
              </a:rPr>
              <a:t>этап.Тезис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87" y="1728787"/>
            <a:ext cx="3863661" cy="43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885" y="463639"/>
            <a:ext cx="1040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Устный  экзамен  по  русскому  языку. Задание №3. Монологическое   высказывание. 4  этап. Аргументация тезиса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3" y="1200122"/>
            <a:ext cx="5430592" cy="5200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3" y="1200122"/>
            <a:ext cx="4945489" cy="52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470"/>
          </a:xfrm>
          <a:prstGeom prst="rect">
            <a:avLst/>
          </a:prstGeom>
        </p:spPr>
      </p:pic>
      <p:pic>
        <p:nvPicPr>
          <p:cNvPr id="3" name="школа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08" y="244699"/>
            <a:ext cx="11513713" cy="64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130" y="528034"/>
            <a:ext cx="998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Результативность  опыта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478963"/>
              </p:ext>
            </p:extLst>
          </p:nvPr>
        </p:nvGraphicFramePr>
        <p:xfrm>
          <a:off x="782750" y="1210614"/>
          <a:ext cx="5618050" cy="460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27"/>
                <a:gridCol w="1120462"/>
                <a:gridCol w="1236372"/>
                <a:gridCol w="1957589"/>
              </a:tblGrid>
              <a:tr h="12736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Уровень  мотивации  к  предмету учащихся  7б  класса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1четверть </a:t>
                      </a:r>
                    </a:p>
                    <a:p>
                      <a:r>
                        <a:rPr lang="ru-RU" sz="1600" b="0" dirty="0" smtClean="0"/>
                        <a:t>2018 г.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2 четверть</a:t>
                      </a:r>
                    </a:p>
                    <a:p>
                      <a:r>
                        <a:rPr lang="ru-RU" sz="1600" b="0" dirty="0" smtClean="0"/>
                        <a:t>2018г.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Устный  экзамен</a:t>
                      </a:r>
                    </a:p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по русскому</a:t>
                      </a:r>
                    </a:p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языку</a:t>
                      </a:r>
                    </a:p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2017/18у.г.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85821">
                <a:tc>
                  <a:txBody>
                    <a:bodyPr/>
                    <a:lstStyle/>
                    <a:p>
                      <a:r>
                        <a:rPr lang="ru-RU" dirty="0" smtClean="0"/>
                        <a:t>1.Высокий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1чел.</a:t>
                      </a:r>
                    </a:p>
                    <a:p>
                      <a:r>
                        <a:rPr lang="ru-RU" dirty="0" smtClean="0"/>
                        <a:t>8,3%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чел.</a:t>
                      </a:r>
                    </a:p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Зачет – 100%</a:t>
                      </a:r>
                      <a:endParaRPr lang="ru-RU" dirty="0"/>
                    </a:p>
                  </a:txBody>
                  <a:tcPr/>
                </a:tc>
              </a:tr>
              <a:tr h="685821">
                <a:tc>
                  <a:txBody>
                    <a:bodyPr/>
                    <a:lstStyle/>
                    <a:p>
                      <a:r>
                        <a:rPr lang="ru-RU" dirty="0" smtClean="0"/>
                        <a:t>2.Хороший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чел.</a:t>
                      </a:r>
                    </a:p>
                    <a:p>
                      <a:r>
                        <a:rPr lang="ru-RU" dirty="0" smtClean="0"/>
                        <a:t>8,3%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3чел.</a:t>
                      </a:r>
                    </a:p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73668">
                <a:tc>
                  <a:txBody>
                    <a:bodyPr/>
                    <a:lstStyle/>
                    <a:p>
                      <a:r>
                        <a:rPr lang="ru-RU" dirty="0" smtClean="0"/>
                        <a:t>3.Положит.</a:t>
                      </a:r>
                    </a:p>
                    <a:p>
                      <a:r>
                        <a:rPr lang="ru-RU" dirty="0" smtClean="0"/>
                        <a:t>отношение</a:t>
                      </a:r>
                    </a:p>
                    <a:p>
                      <a:r>
                        <a:rPr lang="ru-RU" dirty="0" smtClean="0"/>
                        <a:t>к школе,</a:t>
                      </a:r>
                    </a:p>
                    <a:p>
                      <a:r>
                        <a:rPr lang="ru-RU" dirty="0" smtClean="0"/>
                        <a:t>не более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чел.</a:t>
                      </a:r>
                    </a:p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3чел.</a:t>
                      </a:r>
                    </a:p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5821">
                <a:tc>
                  <a:txBody>
                    <a:bodyPr/>
                    <a:lstStyle/>
                    <a:p>
                      <a:r>
                        <a:rPr lang="ru-RU" dirty="0" smtClean="0"/>
                        <a:t>4.Низкий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4чел.</a:t>
                      </a:r>
                    </a:p>
                    <a:p>
                      <a:r>
                        <a:rPr lang="ru-RU" dirty="0" smtClean="0"/>
                        <a:t>33%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1чел.</a:t>
                      </a:r>
                    </a:p>
                    <a:p>
                      <a:r>
                        <a:rPr lang="ru-RU" dirty="0" smtClean="0"/>
                        <a:t>8,3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вла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8833" y="283334"/>
            <a:ext cx="4121239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678" y="1056068"/>
            <a:ext cx="8809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Список  использованной  литературы</a:t>
            </a:r>
          </a:p>
          <a:p>
            <a:r>
              <a:rPr lang="ru-RU" dirty="0" smtClean="0"/>
              <a:t>1.Мокрополова И.Ю. Использование обучающих  структур  сингапурской  методики для  повышения  качества обучения  младших  </a:t>
            </a:r>
            <a:r>
              <a:rPr lang="ru-RU" dirty="0" err="1" smtClean="0"/>
              <a:t>школьников.Инновационные</a:t>
            </a:r>
            <a:r>
              <a:rPr lang="ru-RU" dirty="0" smtClean="0"/>
              <a:t>  педагогические  </a:t>
            </a:r>
            <a:r>
              <a:rPr lang="ru-RU" dirty="0" err="1" smtClean="0"/>
              <a:t>технологии:материалы</a:t>
            </a:r>
            <a:r>
              <a:rPr lang="ru-RU" dirty="0" smtClean="0"/>
              <a:t> </a:t>
            </a:r>
            <a:r>
              <a:rPr lang="ru-RU" dirty="0" err="1" smtClean="0"/>
              <a:t>Междунар.науч.конф</a:t>
            </a:r>
            <a:r>
              <a:rPr lang="ru-RU" dirty="0" smtClean="0"/>
              <a:t>.(</a:t>
            </a:r>
            <a:r>
              <a:rPr lang="ru-RU" dirty="0" err="1" smtClean="0"/>
              <a:t>г.Казань,октябрь</a:t>
            </a:r>
            <a:r>
              <a:rPr lang="ru-RU" dirty="0" smtClean="0"/>
              <a:t> 2014г.).-Казань:Бук,2014</a:t>
            </a:r>
          </a:p>
          <a:p>
            <a:r>
              <a:rPr lang="ru-RU" dirty="0" smtClean="0"/>
              <a:t>2.</a:t>
            </a:r>
            <a:r>
              <a:rPr lang="en-US" dirty="0" smtClean="0"/>
              <a:t>https://womanadvice.ru/singapurskaya-metodika-obucheniya-chto-eto-takoe</a:t>
            </a:r>
          </a:p>
          <a:p>
            <a:r>
              <a:rPr lang="en-US" dirty="0" smtClean="0"/>
              <a:t>3</a:t>
            </a:r>
            <a:r>
              <a:rPr lang="ru-RU" dirty="0" smtClean="0"/>
              <a:t>.Сафиуллина </a:t>
            </a:r>
            <a:r>
              <a:rPr lang="ru-RU" dirty="0" err="1" smtClean="0"/>
              <a:t>Э.В.Использование</a:t>
            </a:r>
            <a:r>
              <a:rPr lang="ru-RU" dirty="0" smtClean="0"/>
              <a:t> групповых  методов обучения на </a:t>
            </a:r>
            <a:r>
              <a:rPr lang="ru-RU" dirty="0" err="1" smtClean="0"/>
              <a:t>уроках.Журнал.Молодой</a:t>
            </a:r>
            <a:r>
              <a:rPr lang="ru-RU" dirty="0" smtClean="0"/>
              <a:t>  </a:t>
            </a:r>
            <a:r>
              <a:rPr lang="ru-RU" dirty="0" err="1" smtClean="0"/>
              <a:t>ученый.Инновационные</a:t>
            </a:r>
            <a:r>
              <a:rPr lang="ru-RU" dirty="0" smtClean="0"/>
              <a:t> педагогические  технологии.</a:t>
            </a:r>
          </a:p>
          <a:p>
            <a:r>
              <a:rPr lang="ru-RU" dirty="0" smtClean="0"/>
              <a:t>4.Полат </a:t>
            </a:r>
            <a:r>
              <a:rPr lang="ru-RU" dirty="0" err="1" smtClean="0"/>
              <a:t>Е.С.Новые</a:t>
            </a:r>
            <a:r>
              <a:rPr lang="ru-RU" dirty="0" smtClean="0"/>
              <a:t> педагогические и информационные технологии в  системе  </a:t>
            </a:r>
            <a:r>
              <a:rPr lang="ru-RU" dirty="0" err="1" smtClean="0"/>
              <a:t>образования-М.:Издательский</a:t>
            </a:r>
            <a:r>
              <a:rPr lang="ru-RU" dirty="0" smtClean="0"/>
              <a:t> центр «Академия»,2003.</a:t>
            </a:r>
          </a:p>
          <a:p>
            <a:r>
              <a:rPr lang="ru-RU" dirty="0" smtClean="0"/>
              <a:t>5.Чошанов </a:t>
            </a:r>
            <a:r>
              <a:rPr lang="ru-RU" dirty="0" err="1" smtClean="0"/>
              <a:t>М.Малая</a:t>
            </a:r>
            <a:r>
              <a:rPr lang="ru-RU" dirty="0" smtClean="0"/>
              <a:t>  группа в  учебном  процессе. О  кооперативных методах  обучения/</a:t>
            </a:r>
            <a:r>
              <a:rPr lang="ru-RU" dirty="0" err="1" smtClean="0"/>
              <a:t>М.Чошанов</a:t>
            </a:r>
            <a:r>
              <a:rPr lang="ru-RU" dirty="0" smtClean="0"/>
              <a:t>/,директор школы.-1999 №4,№5</a:t>
            </a:r>
          </a:p>
          <a:p>
            <a:r>
              <a:rPr lang="ru-RU" dirty="0" smtClean="0"/>
              <a:t>6.</a:t>
            </a:r>
            <a:r>
              <a:rPr lang="en-US" dirty="0" smtClean="0"/>
              <a:t>https://nsportal.ru/shkola/obschepedagogicheskie-tekhnologii/lirary/2016/06/27singapurskaya-metodika-obucheniya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94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1526" y="2505670"/>
            <a:ext cx="9568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 за  внимание!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92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42" y="969135"/>
            <a:ext cx="3090930" cy="4040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6" y="969135"/>
            <a:ext cx="3015926" cy="4040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8056" y="721216"/>
            <a:ext cx="392805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Шремзер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Елена  Михайловна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  высшее  образование;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-стаж  педагогической  деятельности – 32  года;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-учитель  русского  языка  и  литературы  МБОУ «Сосновская СОШ» с 1996  года;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учебная  нагрузка -29  часов;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квалификационная  категория -  высшая.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Педагогическое  кредо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: «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Для  учителя  ,может  быть,  самое  важное-  не  принимать  себя  всерьез,  понимать,  что  он  может  научить  совсем  немногому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".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В.Г.Распутин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3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сингапу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428" y="579550"/>
            <a:ext cx="10856890" cy="57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12" y="-100695"/>
            <a:ext cx="12192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237150" y="2369713"/>
            <a:ext cx="3245476" cy="2034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61072" y="1499038"/>
            <a:ext cx="2047741" cy="1004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2265" y="1019767"/>
            <a:ext cx="2292440" cy="901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82724" y="2715979"/>
            <a:ext cx="2305319" cy="978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50508" y="1211246"/>
            <a:ext cx="1931831" cy="1107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17753" y="2709811"/>
            <a:ext cx="2408349" cy="883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Индивидуальный  проект,10 класс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67353" y="3892537"/>
            <a:ext cx="2305319" cy="1043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Русский  язык  ГИА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2820474"/>
            <a:ext cx="2528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российский  учитель  русского языка  и литературы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1978" y="1118706"/>
            <a:ext cx="193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Русский  язык (устно) -9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3904" y="1429589"/>
            <a:ext cx="144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Русский  язык  ЕГЭ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7596" y="1594885"/>
            <a:ext cx="158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Итоговое  сочинение по литературе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07728" y="2882210"/>
            <a:ext cx="188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Литература ГИА,ЕГЭ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1521" y="463639"/>
            <a:ext cx="1032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Почему  я  выбираю  сингапурскую  методику ?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3842518" y="2274962"/>
            <a:ext cx="733454" cy="340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836277" y="1921289"/>
            <a:ext cx="0" cy="3536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100554" y="1921289"/>
            <a:ext cx="860518" cy="5969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554206" y="3387144"/>
            <a:ext cx="728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379594" y="3836137"/>
            <a:ext cx="787759" cy="3237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3452180" y="3174756"/>
            <a:ext cx="713390" cy="777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1333773" y="3812208"/>
            <a:ext cx="2218650" cy="13378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430076" y="4706834"/>
            <a:ext cx="2429812" cy="142955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275122" y="4935726"/>
            <a:ext cx="2511381" cy="138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3450465" y="3811504"/>
            <a:ext cx="786685" cy="323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4981978" y="4393806"/>
            <a:ext cx="140330" cy="3130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6544615" y="4286898"/>
            <a:ext cx="606458" cy="6488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5921" y="4265087"/>
            <a:ext cx="127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Вебинар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82339" y="5150070"/>
            <a:ext cx="155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Советские «корни»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0669" y="5141918"/>
            <a:ext cx="154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Падение мотивации к  предмету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0924" y="605307"/>
            <a:ext cx="77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Актуальность педагогического  опыта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8" y="1189965"/>
            <a:ext cx="3151632" cy="143865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374263" y="1173152"/>
            <a:ext cx="8075053" cy="1403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Новый  Федеральный Государственный образовательный  стандарт общего образования второго поколения ставит  главной  целью образовательного процесса формирование у  учащихся универсальных  учебных действий ,таких  как: личностные, регулятивные, познавательные, коомуникативные.</a:t>
            </a: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112135" y="2576950"/>
            <a:ext cx="1313644" cy="720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781015" y="3296992"/>
            <a:ext cx="2593248" cy="3000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04550" y="3529815"/>
            <a:ext cx="2253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</a:rPr>
              <a:t>Задача  педагога: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создание и организация условий,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инициирующих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детское действие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4721" y="2628621"/>
            <a:ext cx="775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Сингапурская  методика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947524" y="3151841"/>
            <a:ext cx="7091666" cy="3326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411789" y="2981156"/>
            <a:ext cx="109472" cy="315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559121" y="3560422"/>
            <a:ext cx="6132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smtClean="0"/>
              <a:t>    </a:t>
            </a:r>
            <a:r>
              <a:rPr lang="ru-RU" sz="2000" b="1" dirty="0" smtClean="0">
                <a:solidFill>
                  <a:schemeClr val="accent4"/>
                </a:solidFill>
              </a:rPr>
              <a:t>способствует росту интереса к предмету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4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    ускоряет процесс обучения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4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    улучшает качество усвоения материала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4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    обеспечивает индивидуализацию и  </a:t>
            </a:r>
          </a:p>
          <a:p>
            <a:r>
              <a:rPr lang="ru-RU" sz="2000" b="1" dirty="0" smtClean="0">
                <a:solidFill>
                  <a:schemeClr val="accent4"/>
                </a:solidFill>
              </a:rPr>
              <a:t>           дифференциацию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4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    способствует сотрудничеству учителя и ученика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4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    развивает коммуникативную компетенцию</a:t>
            </a:r>
            <a:endParaRPr lang="ru-RU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130" y="910245"/>
            <a:ext cx="59629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существующая  объективная необходимость формирования коммуникативных умений у школьников и недостаточным уровнем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коммуникативных навыков у  них же;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требованиями программы организовать работу в паре и группах  с затруднениями в организации процесса общения в системе «ученик-ученик», «ученик-учитель»;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создание оптимальных условий для формирования коммуникативных компетенций, мотивации достижения, инициативы, самостоятельности учащегося и мотивации к обучению у учащихся;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между потребностью школьной практики в новых формах, методах, средствах, приемах формирования коммуникативных навыков и недостаточной их разработанностью.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15921" y="528034"/>
            <a:ext cx="414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400" b="1" i="1" u="sng" dirty="0" smtClean="0">
                <a:solidFill>
                  <a:srgbClr val="FF0000"/>
                </a:solidFill>
              </a:rPr>
              <a:t>Противоречия :</a:t>
            </a:r>
            <a:endParaRPr lang="ru-RU" sz="2400" b="1" i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6569" y="528034"/>
            <a:ext cx="30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FF0000"/>
                </a:solidFill>
              </a:rPr>
              <a:t>   Проблема</a:t>
            </a:r>
            <a:endParaRPr lang="ru-RU" sz="2400" b="1" i="1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8535" y="1081825"/>
            <a:ext cx="3915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Ф</a:t>
            </a:r>
            <a:r>
              <a:rPr lang="ru-RU" sz="2400" b="1" dirty="0" smtClean="0">
                <a:solidFill>
                  <a:schemeClr val="accent5"/>
                </a:solidFill>
              </a:rPr>
              <a:t>ормирование и развитие коммуникативных универсальных учебных действий у  обучающихся</a:t>
            </a:r>
            <a:endParaRPr lang="ru-RU" sz="2400" b="1" dirty="0">
              <a:solidFill>
                <a:schemeClr val="accent5"/>
              </a:solidFill>
            </a:endParaRPr>
          </a:p>
        </p:txBody>
      </p:sp>
      <p:sp>
        <p:nvSpPr>
          <p:cNvPr id="8" name="Стрелка углом 7"/>
          <p:cNvSpPr/>
          <p:nvPr/>
        </p:nvSpPr>
        <p:spPr>
          <a:xfrm rot="1443925">
            <a:off x="6200845" y="785611"/>
            <a:ext cx="1339403" cy="59242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вверх 9"/>
          <p:cNvSpPr/>
          <p:nvPr/>
        </p:nvSpPr>
        <p:spPr>
          <a:xfrm>
            <a:off x="5533622" y="4979438"/>
            <a:ext cx="4520485" cy="82424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6" y="2585115"/>
            <a:ext cx="3503054" cy="23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59425" cy="685799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4124"/>
            <a:ext cx="1763332" cy="2363324"/>
          </a:xfrm>
        </p:spPr>
      </p:pic>
      <p:sp>
        <p:nvSpPr>
          <p:cNvPr id="6" name="TextBox 5"/>
          <p:cNvSpPr txBox="1"/>
          <p:nvPr/>
        </p:nvSpPr>
        <p:spPr>
          <a:xfrm>
            <a:off x="953037" y="553792"/>
            <a:ext cx="9916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Теоретическая  база опыта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6231" y="1204124"/>
            <a:ext cx="828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 основе  сингапурской  методики обучения лежит система кооперативного обучения доктора Спенсера  Кагана, бывшего  советского  специалиста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95481" y="2182743"/>
            <a:ext cx="5782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400" u="sng" dirty="0" smtClean="0">
                <a:solidFill>
                  <a:srgbClr val="C00000"/>
                </a:solidFill>
              </a:rPr>
              <a:t>идеи  советской  школы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русского  психолога Льва  Выготского 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едагогов Даниила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Эльконина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и Василия  Давыдова;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социоигровая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методика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В.Букатова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Е.Ершовой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опорные  конспекты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В.Шаталова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гуманная  педагогика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Ш.Амонашвили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люс 9"/>
          <p:cNvSpPr/>
          <p:nvPr/>
        </p:nvSpPr>
        <p:spPr>
          <a:xfrm>
            <a:off x="6059508" y="1744179"/>
            <a:ext cx="914400" cy="4809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44451" y="4491102"/>
            <a:ext cx="10612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Лидер  в  применении  сингапурской  методики -  Татарстан,20 тысяч  учителей  уже  прошли  обучение.</a:t>
            </a:r>
          </a:p>
          <a:p>
            <a:r>
              <a:rPr lang="ru-RU" b="1" dirty="0" smtClean="0"/>
              <a:t>Удмуртия -  ввели  в  систему  школьного  образования  в 2014  году.</a:t>
            </a:r>
          </a:p>
          <a:p>
            <a:r>
              <a:rPr lang="ru-RU" b="1" dirty="0" smtClean="0"/>
              <a:t>Тюмень переучила 80 учителей  в  Сингапуре.</a:t>
            </a:r>
          </a:p>
          <a:p>
            <a:r>
              <a:rPr lang="ru-RU" b="1" dirty="0" smtClean="0"/>
              <a:t>Высшая  школа  экономики(ВШЭ) выступила  в  поддержку сингапурской  методики.</a:t>
            </a:r>
          </a:p>
          <a:p>
            <a:r>
              <a:rPr lang="ru-RU" b="1" dirty="0" smtClean="0"/>
              <a:t>Омск  провел обучающий  семинар  директоров города  под руководством  президента Союза преподавателей Сингапура </a:t>
            </a:r>
            <a:r>
              <a:rPr lang="ru-RU" b="1" dirty="0" err="1" smtClean="0"/>
              <a:t>Тирумана</a:t>
            </a:r>
            <a:r>
              <a:rPr lang="ru-RU" b="1" dirty="0" smtClean="0"/>
              <a:t> Майка ( 2018 год)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22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38649"/>
            <a:ext cx="9144000" cy="4494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918" y="553792"/>
            <a:ext cx="941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Технология  урока  по  сингапурской  методике  в  рамках  подготовки  к  устному  экзамену  по  русскому  языку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1712890"/>
            <a:ext cx="3442952" cy="397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2" y="1712890"/>
            <a:ext cx="3670479" cy="3979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7" y="1712890"/>
            <a:ext cx="3618964" cy="3979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3645" y="592428"/>
            <a:ext cx="967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Урок  -  это увлекательная содержательная игра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711</Words>
  <Application>Microsoft Office PowerPoint</Application>
  <PresentationFormat>Широкоэкранный</PresentationFormat>
  <Paragraphs>110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Белка</dc:creator>
  <cp:lastModifiedBy>Белка</cp:lastModifiedBy>
  <cp:revision>26</cp:revision>
  <dcterms:created xsi:type="dcterms:W3CDTF">2018-12-03T13:13:39Z</dcterms:created>
  <dcterms:modified xsi:type="dcterms:W3CDTF">2018-12-03T19:41:29Z</dcterms:modified>
</cp:coreProperties>
</file>