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C00"/>
    <a:srgbClr val="CC3300"/>
    <a:srgbClr val="009900"/>
    <a:srgbClr val="3333FF"/>
    <a:srgbClr val="F8F200"/>
    <a:srgbClr val="FFFA00"/>
    <a:srgbClr val="D0EBC3"/>
    <a:srgbClr val="D6F6D9"/>
    <a:srgbClr val="DCFECE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5" y="357159"/>
            <a:ext cx="6072230" cy="8429684"/>
          </a:xfrm>
          <a:prstGeom prst="roundRect">
            <a:avLst>
              <a:gd name="adj" fmla="val 0"/>
            </a:avLst>
          </a:prstGeom>
          <a:solidFill>
            <a:srgbClr val="D0EBC3">
              <a:alpha val="76863"/>
            </a:srgbClr>
          </a:solidFill>
          <a:ln>
            <a:solidFill>
              <a:srgbClr val="D6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5879ec8988e701599c43f9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9" y="214283"/>
            <a:ext cx="6330677" cy="8691115"/>
          </a:xfrm>
          <a:prstGeom prst="rect">
            <a:avLst/>
          </a:prstGeom>
        </p:spPr>
      </p:pic>
      <p:pic>
        <p:nvPicPr>
          <p:cNvPr id="16" name="Рисунок 15" descr="197971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99" y="428597"/>
            <a:ext cx="5933398" cy="6983044"/>
          </a:xfrm>
          <a:prstGeom prst="rect">
            <a:avLst/>
          </a:prstGeom>
        </p:spPr>
      </p:pic>
      <p:pic>
        <p:nvPicPr>
          <p:cNvPr id="14" name="Рисунок 13" descr="561976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97" y="7315197"/>
            <a:ext cx="3786214" cy="1828804"/>
          </a:xfrm>
          <a:prstGeom prst="rect">
            <a:avLst/>
          </a:prstGeom>
        </p:spPr>
      </p:pic>
      <p:pic>
        <p:nvPicPr>
          <p:cNvPr id="13" name="Рисунок 12" descr="pi7KpAX7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55" y="642911"/>
            <a:ext cx="3500438" cy="2372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56" y="2714612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TtlB&amp;W" pitchFamily="82" charset="-52"/>
              </a:rPr>
              <a:t>ЭКОЛОГИЧЕСКОЕ </a:t>
            </a:r>
          </a:p>
          <a:p>
            <a:pPr algn="ctr"/>
            <a:r>
              <a:rPr lang="ru-RU" sz="4000" b="1" dirty="0" smtClean="0">
                <a:solidFill>
                  <a:srgbClr val="B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TtlB&amp;W" pitchFamily="82" charset="-52"/>
              </a:rPr>
              <a:t>ВОСПИТАНИЕ </a:t>
            </a:r>
          </a:p>
          <a:p>
            <a:pPr algn="ctr"/>
            <a:r>
              <a:rPr lang="ru-RU" sz="4000" b="1" dirty="0" smtClean="0">
                <a:solidFill>
                  <a:srgbClr val="B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TtlB&amp;W" pitchFamily="82" charset="-52"/>
              </a:rPr>
              <a:t>ДОШКОЛЬНИКОВ</a:t>
            </a:r>
            <a:endParaRPr lang="ru-RU" sz="4000" b="1" dirty="0">
              <a:solidFill>
                <a:srgbClr val="B82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radyTtlB&amp;W" pitchFamily="82" charset="-52"/>
            </a:endParaRPr>
          </a:p>
        </p:txBody>
      </p:sp>
      <p:pic>
        <p:nvPicPr>
          <p:cNvPr id="10" name="Рисунок 9" descr="0_bcb8d_6d58a430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67" y="357159"/>
            <a:ext cx="1318391" cy="1302571"/>
          </a:xfrm>
          <a:prstGeom prst="rect">
            <a:avLst/>
          </a:prstGeom>
        </p:spPr>
      </p:pic>
      <p:pic>
        <p:nvPicPr>
          <p:cNvPr id="11" name="Рисунок 10" descr="151_x3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78219">
            <a:off x="238207" y="4146899"/>
            <a:ext cx="2357430" cy="2534237"/>
          </a:xfrm>
          <a:prstGeom prst="rect">
            <a:avLst/>
          </a:prstGeom>
        </p:spPr>
      </p:pic>
      <p:pic>
        <p:nvPicPr>
          <p:cNvPr id="8" name="Рисунок 7" descr="0005-003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000373" y="4786315"/>
            <a:ext cx="3468739" cy="3990501"/>
          </a:xfrm>
          <a:prstGeom prst="rect">
            <a:avLst/>
          </a:prstGeom>
        </p:spPr>
      </p:pic>
      <p:pic>
        <p:nvPicPr>
          <p:cNvPr id="7" name="Рисунок 6" descr="d925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90" y="6215073"/>
            <a:ext cx="4286256" cy="2748563"/>
          </a:xfrm>
          <a:prstGeom prst="rect">
            <a:avLst/>
          </a:prstGeom>
        </p:spPr>
      </p:pic>
      <p:pic>
        <p:nvPicPr>
          <p:cNvPr id="15" name="Рисунок 14" descr="56dd695a1fcdc15350e388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285728" y="5643569"/>
            <a:ext cx="2946570" cy="32861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3116" y="642911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КОНСУЛЬТАЦИЯ ДЛЯ РОДИТЕЛЕЙ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5" y="357159"/>
            <a:ext cx="6072230" cy="8429684"/>
          </a:xfrm>
          <a:prstGeom prst="roundRect">
            <a:avLst>
              <a:gd name="adj" fmla="val 0"/>
            </a:avLst>
          </a:prstGeom>
          <a:solidFill>
            <a:srgbClr val="D0EBC3">
              <a:alpha val="76863"/>
            </a:srgbClr>
          </a:solidFill>
          <a:ln>
            <a:solidFill>
              <a:srgbClr val="D6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8" y="714350"/>
            <a:ext cx="57150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Слово 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«ЭКОЛОГИЯ» </a:t>
            </a:r>
            <a:r>
              <a:rPr lang="ru-RU" sz="1900" dirty="0" smtClean="0"/>
              <a:t>и его производные прочно вошли в наш каждодневный словарь, но понимают его по-разному. </a:t>
            </a:r>
          </a:p>
          <a:p>
            <a:r>
              <a:rPr lang="ru-RU" sz="1900" dirty="0" smtClean="0"/>
              <a:t>В научной литературе существует много определений. </a:t>
            </a:r>
          </a:p>
          <a:p>
            <a:r>
              <a:rPr lang="ru-RU" sz="1900" dirty="0" smtClean="0"/>
              <a:t>Самое распространённое: экология – наука о взаимоотношениях живых организмов между собой и с окружающей средой.</a:t>
            </a:r>
          </a:p>
          <a:p>
            <a:r>
              <a:rPr lang="ru-RU" sz="1900" dirty="0" smtClean="0"/>
              <a:t>Обычно под экологическим воспитанием понимают воспитание любви к природе. Действительно, это важная составляющая часть воспитательного процесса, но нередко приёмы, которыми воспитывают такую любовь, очень сомнительны. Например, с этой целью дома содержат диких животных или без должного ухода домашних животных, которые болеют и даже умирают на глазах у детей. </a:t>
            </a:r>
          </a:p>
          <a:p>
            <a:r>
              <a:rPr lang="ru-RU" sz="1900" dirty="0" smtClean="0"/>
              <a:t>И дети привыкают не замечать их мучений. Часто во время летних прогулок родители предлагают собирать цветы, ловить бабочек, стрекоз или других насекомых. </a:t>
            </a:r>
          </a:p>
          <a:p>
            <a:endParaRPr lang="ru-RU" sz="1900" dirty="0"/>
          </a:p>
        </p:txBody>
      </p:sp>
      <p:pic>
        <p:nvPicPr>
          <p:cNvPr id="18" name="Рисунок 17" descr="120029268_grass__18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307" y="7143768"/>
            <a:ext cx="4130692" cy="1705387"/>
          </a:xfrm>
          <a:prstGeom prst="rect">
            <a:avLst/>
          </a:prstGeom>
        </p:spPr>
      </p:pic>
      <p:pic>
        <p:nvPicPr>
          <p:cNvPr id="15" name="Рисунок 14" descr="0_798a2_eacb5e28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6671817"/>
            <a:ext cx="3500438" cy="2257903"/>
          </a:xfrm>
          <a:prstGeom prst="rect">
            <a:avLst/>
          </a:prstGeom>
        </p:spPr>
      </p:pic>
      <p:pic>
        <p:nvPicPr>
          <p:cNvPr id="4" name="Рисунок 3" descr="5879ec8988e701599c43f9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9" y="214283"/>
            <a:ext cx="6330677" cy="86911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5" y="357159"/>
            <a:ext cx="6072230" cy="8429684"/>
          </a:xfrm>
          <a:prstGeom prst="roundRect">
            <a:avLst>
              <a:gd name="adj" fmla="val 0"/>
            </a:avLst>
          </a:prstGeom>
          <a:solidFill>
            <a:srgbClr val="D0EBC3">
              <a:alpha val="76863"/>
            </a:srgbClr>
          </a:solidFill>
          <a:ln>
            <a:solidFill>
              <a:srgbClr val="D6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9" y="714350"/>
            <a:ext cx="56436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Такие занятия становятся постоянной летней забавой ребят. Они отрывают насекомым крылья, лапки или же вовсе растаптывают свою жертву ногой. Таким образом, такие воспитательные мероприятия учат детей не любить, а уничтожать живое, причём довольно жестоко.</a:t>
            </a:r>
          </a:p>
          <a:p>
            <a:r>
              <a:rPr lang="ru-RU" dirty="0" smtClean="0"/>
              <a:t>Очень часто с детьми разучивают стихи о природе, содержание которых противоречит экологически правильному поведению. Учитывая это, необходимо ещё раз подчеркнуть, что одна из задач экологического воспитания – формирование у ребёнка представления о человеке не как о хозяине, покорителе природы, а как о части природы, зависящей от неё. Стремитесь искоренять в детях потребительское отношение к природе.</a:t>
            </a:r>
          </a:p>
          <a:p>
            <a:r>
              <a:rPr lang="ru-RU" dirty="0" smtClean="0"/>
              <a:t>В настоящее время у большинства дошкольников сформировано чёткое деление животных на «плохих» и «хороших», «злых» и «добрых», «вредных» и «полезных». </a:t>
            </a:r>
          </a:p>
          <a:p>
            <a:endParaRPr lang="ru-RU" dirty="0"/>
          </a:p>
        </p:txBody>
      </p:sp>
      <p:pic>
        <p:nvPicPr>
          <p:cNvPr id="11" name="Рисунок 10" descr="123625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389"/>
            <a:ext cx="4071942" cy="2402447"/>
          </a:xfrm>
          <a:prstGeom prst="rect">
            <a:avLst/>
          </a:prstGeom>
        </p:spPr>
      </p:pic>
      <p:pic>
        <p:nvPicPr>
          <p:cNvPr id="8" name="Рисунок 7" descr="561976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97" y="7315197"/>
            <a:ext cx="3786214" cy="1828804"/>
          </a:xfrm>
          <a:prstGeom prst="rect">
            <a:avLst/>
          </a:prstGeom>
        </p:spPr>
      </p:pic>
      <p:pic>
        <p:nvPicPr>
          <p:cNvPr id="5" name="Рисунок 4" descr="21670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9" y="5500696"/>
            <a:ext cx="2739946" cy="2986953"/>
          </a:xfrm>
          <a:prstGeom prst="rect">
            <a:avLst/>
          </a:prstGeom>
        </p:spPr>
      </p:pic>
      <p:pic>
        <p:nvPicPr>
          <p:cNvPr id="4" name="Рисунок 3" descr="5879ec8988e701599c43f9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9" y="214283"/>
            <a:ext cx="6330677" cy="8691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5" y="357159"/>
            <a:ext cx="6072230" cy="8429684"/>
          </a:xfrm>
          <a:prstGeom prst="roundRect">
            <a:avLst>
              <a:gd name="adj" fmla="val 0"/>
            </a:avLst>
          </a:prstGeom>
          <a:solidFill>
            <a:srgbClr val="D0EBC3">
              <a:alpha val="76863"/>
            </a:srgbClr>
          </a:solidFill>
          <a:ln>
            <a:solidFill>
              <a:srgbClr val="D6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9" y="714349"/>
            <a:ext cx="564360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Этому способствуют художественные произведения, мультфильмы. Во многих из них хищники изображаются злыми, нехорошими. Они хотят съесть «добрых» зайцев и поросят. В них, как правило, зайцы побеждают волков и остаются жить одни в лесу, без злых хищников. Многие дети убеждаются в том, что хищный зверь – плохой, он не нужен природе, и что прекрасный лес – это лес без волков (без хищников).</a:t>
            </a:r>
          </a:p>
          <a:p>
            <a:r>
              <a:rPr lang="ru-RU" dirty="0" smtClean="0"/>
              <a:t>С точки зрения экологии в природе нет «плохих» и «хороших», «вредных» и «полезных». Каждое животное, растение выполняют свою «работу», играет определённую роль в природе. А между тем стали редкими многие обычные когда-то растения и животные, оскудели некогда богатые грибами и ягодами наши леса, уничтожаются плодородные частицы почвы, загрязняются вода и воздух.</a:t>
            </a:r>
          </a:p>
          <a:p>
            <a:endParaRPr lang="ru-RU" dirty="0"/>
          </a:p>
        </p:txBody>
      </p:sp>
      <p:pic>
        <p:nvPicPr>
          <p:cNvPr id="7" name="Рисунок 6" descr="1986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73" y="6929455"/>
            <a:ext cx="3565142" cy="1895467"/>
          </a:xfrm>
          <a:prstGeom prst="rect">
            <a:avLst/>
          </a:prstGeom>
        </p:spPr>
      </p:pic>
      <p:pic>
        <p:nvPicPr>
          <p:cNvPr id="5" name="Рисунок 4" descr="0_1da4a4_8fe2ae6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5500695"/>
            <a:ext cx="2882540" cy="3174604"/>
          </a:xfrm>
          <a:prstGeom prst="rect">
            <a:avLst/>
          </a:prstGeom>
        </p:spPr>
      </p:pic>
      <p:pic>
        <p:nvPicPr>
          <p:cNvPr id="4" name="Рисунок 3" descr="5879ec8988e701599c43f9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9" y="214283"/>
            <a:ext cx="6330677" cy="8691115"/>
          </a:xfrm>
          <a:prstGeom prst="rect">
            <a:avLst/>
          </a:prstGeom>
        </p:spPr>
      </p:pic>
      <p:pic>
        <p:nvPicPr>
          <p:cNvPr id="8" name="Рисунок 7" descr="151_x3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78219">
            <a:off x="3452893" y="5147030"/>
            <a:ext cx="2357430" cy="25342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5" y="357159"/>
            <a:ext cx="6072230" cy="8429684"/>
          </a:xfrm>
          <a:prstGeom prst="roundRect">
            <a:avLst>
              <a:gd name="adj" fmla="val 0"/>
            </a:avLst>
          </a:prstGeom>
          <a:solidFill>
            <a:srgbClr val="D0EBC3">
              <a:alpha val="76863"/>
            </a:srgbClr>
          </a:solidFill>
          <a:ln>
            <a:solidFill>
              <a:srgbClr val="D6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9" y="571474"/>
            <a:ext cx="5643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Успешно заниматься экологическим воспитанием можно только тогда, когда точно знаешь, что под этим подразумевается.</a:t>
            </a:r>
          </a:p>
          <a:p>
            <a:r>
              <a:rPr lang="ru-RU" dirty="0" smtClean="0"/>
              <a:t>Экологическое воспитание детей – прежде всего воспитание человечности, т.е. доброты, ответственного отношения к природе, и к людям, которые живут рядом, к потомкам, которым надо оставить Землю пригодной для полноценной жизни. Экологическое воспитание должно учить детей понимать себя и всё, что происходит вокруг. Нужно учить ребят правильно вести себя в природе и среди людей.</a:t>
            </a:r>
          </a:p>
          <a:p>
            <a:r>
              <a:rPr lang="ru-RU" dirty="0" smtClean="0"/>
              <a:t>Воспитательные задачи осложняются иногда и тем, что дети часто видят, как взрослые нарушают элементарные нормы общения друг с другом и природой. </a:t>
            </a:r>
          </a:p>
        </p:txBody>
      </p:sp>
      <p:pic>
        <p:nvPicPr>
          <p:cNvPr id="5" name="Рисунок 4" descr="mod_article1114078_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67" y="6750859"/>
            <a:ext cx="2524126" cy="21455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28934" y="4500563"/>
            <a:ext cx="3429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Вероятно, в таких случаях необходимо говорить: хотя они и взрослые, а не знают, что нельзя разговаривать грубо, оставлять мусор в местах отдыха, бросать мусор на ходу, вырезать надписи на стволах деревьев, обижать бездомных животных.</a:t>
            </a:r>
            <a:endParaRPr lang="ru-RU" dirty="0"/>
          </a:p>
        </p:txBody>
      </p:sp>
      <p:pic>
        <p:nvPicPr>
          <p:cNvPr id="10" name="Рисунок 9" descr="561976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7500959"/>
            <a:ext cx="3786214" cy="1828804"/>
          </a:xfrm>
          <a:prstGeom prst="rect">
            <a:avLst/>
          </a:prstGeom>
        </p:spPr>
      </p:pic>
      <p:pic>
        <p:nvPicPr>
          <p:cNvPr id="8" name="Рисунок 7" descr="7a158172548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57167" y="4714877"/>
            <a:ext cx="2928958" cy="4092977"/>
          </a:xfrm>
          <a:prstGeom prst="rect">
            <a:avLst/>
          </a:prstGeom>
        </p:spPr>
      </p:pic>
      <p:pic>
        <p:nvPicPr>
          <p:cNvPr id="4" name="Рисунок 3" descr="5879ec8988e701599c43f9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9" y="214283"/>
            <a:ext cx="6330677" cy="8691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5" y="357159"/>
            <a:ext cx="6072230" cy="8429684"/>
          </a:xfrm>
          <a:prstGeom prst="roundRect">
            <a:avLst>
              <a:gd name="adj" fmla="val 0"/>
            </a:avLst>
          </a:prstGeom>
          <a:solidFill>
            <a:srgbClr val="D0EBC3">
              <a:alpha val="76863"/>
            </a:srgbClr>
          </a:solidFill>
          <a:ln>
            <a:solidFill>
              <a:srgbClr val="D6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5879ec8988e701599c43f9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9" y="214283"/>
            <a:ext cx="6330677" cy="8691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18" y="500035"/>
            <a:ext cx="5786478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ЗАПОМНИТЕ ПРАВИЛА!</a:t>
            </a:r>
          </a:p>
          <a:p>
            <a:pPr marL="176213" indent="-176213">
              <a:buFont typeface="+mj-lt"/>
              <a:buAutoNum type="arabicPeriod"/>
            </a:pPr>
            <a:r>
              <a:rPr lang="ru-RU" dirty="0" smtClean="0"/>
              <a:t>Находясь в природе, нельзя срывать растения для букетов. Букеты можно составлять из тех растений, выращенные человеком.</a:t>
            </a:r>
          </a:p>
          <a:p>
            <a:pPr marL="176213" indent="-176213">
              <a:buFont typeface="+mj-lt"/>
              <a:buAutoNum type="arabicPeriod"/>
            </a:pPr>
            <a:r>
              <a:rPr lang="ru-RU" dirty="0" smtClean="0"/>
              <a:t>Собирать лекарственные растения можно только в тех местах, где их много.</a:t>
            </a:r>
          </a:p>
          <a:p>
            <a:pPr marL="176213" indent="-176213">
              <a:buFont typeface="+mj-lt"/>
              <a:buAutoNum type="arabicPeriod"/>
            </a:pPr>
            <a:r>
              <a:rPr lang="ru-RU" dirty="0" smtClean="0"/>
              <a:t>В природе, особенно в лесу, нужно стараться ходить по тропинкам, чтобы растения не </a:t>
            </a:r>
            <a:r>
              <a:rPr lang="ru-RU" smtClean="0"/>
              <a:t>погибли  от </a:t>
            </a:r>
            <a:r>
              <a:rPr lang="ru-RU" dirty="0" err="1" smtClean="0"/>
              <a:t>вытаптывания</a:t>
            </a:r>
            <a:r>
              <a:rPr lang="ru-RU" dirty="0" smtClean="0"/>
              <a:t>.</a:t>
            </a:r>
          </a:p>
          <a:p>
            <a:pPr marL="176213" indent="-176213">
              <a:buFont typeface="+mj-lt"/>
              <a:buAutoNum type="arabicPeriod"/>
            </a:pPr>
            <a:r>
              <a:rPr lang="ru-RU" dirty="0" smtClean="0"/>
              <a:t>Охранять надо не только редкие, но и другие, даже самые обычные растения.</a:t>
            </a:r>
          </a:p>
          <a:p>
            <a:pPr marL="176213" indent="-176213">
              <a:buFont typeface="+mj-lt"/>
              <a:buAutoNum type="arabicPeriod"/>
            </a:pPr>
            <a:r>
              <a:rPr lang="ru-RU" dirty="0" smtClean="0"/>
              <a:t>Нельзя подходить близко к гнёздам птиц. По твоим следам гнёзда могут отыскать и разорить хищники. Если случайно окажешься возле гнезда, не прикасайся к нему, сразу уходи. Иначе птицы — родители могут совсем покинуть гнездо.</a:t>
            </a:r>
          </a:p>
          <a:p>
            <a:pPr marL="176213" indent="-176213">
              <a:buFont typeface="+mj-lt"/>
              <a:buAutoNum type="arabicPeriod"/>
            </a:pPr>
            <a:r>
              <a:rPr lang="ru-RU" dirty="0" smtClean="0"/>
              <a:t>Если у тебя есть собака, не бери её с собой в лес. Она легко может поймать нелетающих птенцов и беспомощных детёнышей зверей.</a:t>
            </a:r>
          </a:p>
          <a:p>
            <a:pPr marL="176213" indent="-176213">
              <a:buFont typeface="+mj-lt"/>
              <a:buAutoNum type="arabicPeriod" startAt="7"/>
            </a:pPr>
            <a:r>
              <a:rPr lang="ru-RU" dirty="0" smtClean="0"/>
              <a:t>Если у тебя есть собака, не бери её с собой в лес. Она легко может поймать нелетающих птенцов и беспомощных детёнышей зверей.</a:t>
            </a:r>
          </a:p>
          <a:p>
            <a:pPr marL="176213" indent="-176213">
              <a:buFont typeface="+mj-lt"/>
              <a:buAutoNum type="arabicPeriod" startAt="7"/>
            </a:pPr>
            <a:r>
              <a:rPr lang="ru-RU" dirty="0" smtClean="0"/>
              <a:t>Не лови и не уноси домой здоровых птенцов птиц и детёнышей зверей. В природе о них позаботятся взрослые животные.</a:t>
            </a:r>
          </a:p>
          <a:p>
            <a:pPr marL="176213" indent="-176213">
              <a:buFont typeface="+mj-lt"/>
              <a:buAutoNum type="arabicPeriod" startAt="7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</a:t>
            </a:r>
            <a:r>
              <a:rPr lang="ru-RU" dirty="0" smtClean="0"/>
              <a:t>о том, что растения дают убежище животным. Оберегайте травы, кусты, деревья, вы помогаете зверям, птицам, насекомым, которые укрываются в их зарослях.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5" y="357159"/>
            <a:ext cx="6072230" cy="8429684"/>
          </a:xfrm>
          <a:prstGeom prst="roundRect">
            <a:avLst>
              <a:gd name="adj" fmla="val 0"/>
            </a:avLst>
          </a:prstGeom>
          <a:solidFill>
            <a:srgbClr val="D0EBC3">
              <a:alpha val="76863"/>
            </a:srgbClr>
          </a:solidFill>
          <a:ln>
            <a:solidFill>
              <a:srgbClr val="D6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5879ec8988e701599c43f9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9" y="214283"/>
            <a:ext cx="6330677" cy="8691115"/>
          </a:xfrm>
          <a:prstGeom prst="rect">
            <a:avLst/>
          </a:prstGeom>
        </p:spPr>
      </p:pic>
      <p:pic>
        <p:nvPicPr>
          <p:cNvPr id="8" name="Рисунок 7" descr="0024-021-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28737" y="3643305"/>
            <a:ext cx="4000528" cy="4831067"/>
          </a:xfrm>
          <a:prstGeom prst="rect">
            <a:avLst/>
          </a:prstGeom>
        </p:spPr>
      </p:pic>
      <p:pic>
        <p:nvPicPr>
          <p:cNvPr id="9" name="Рисунок 8" descr="37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97" y="3214679"/>
            <a:ext cx="1374244" cy="13742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80" y="571473"/>
            <a:ext cx="57864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РУКАХ ЧЕЛОВЕКА  </a:t>
            </a: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БОГАТСТВО РОДНОЙ ЗЕМЛИ.</a:t>
            </a: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 ОБ ЭТОМ!</a:t>
            </a:r>
            <a:endParaRPr lang="ru-RU" dirty="0" smtClean="0"/>
          </a:p>
          <a:p>
            <a:pPr algn="ctr"/>
            <a:r>
              <a:rPr lang="ru-RU" sz="2000" b="1" dirty="0" smtClean="0"/>
              <a:t>Задача воспитателей и родителей – подвести детей к пониманию того, что все мы вместе, и каждый из нас в отдельности в ответе за Землю, и каждый может сохранять и приумножать ее красоту.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822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МБДОУ ЦРР-ДС №13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дошкольников-конс. родителям</dc:title>
  <dc:subject>экология</dc:subject>
  <dc:creator>Полевская Э.Ю.</dc:creator>
  <cp:lastModifiedBy>Никита</cp:lastModifiedBy>
  <cp:revision>74</cp:revision>
  <dcterms:created xsi:type="dcterms:W3CDTF">2018-01-17T18:50:31Z</dcterms:created>
  <dcterms:modified xsi:type="dcterms:W3CDTF">2020-02-03T17:42:20Z</dcterms:modified>
  <cp:category>консультация</cp:category>
</cp:coreProperties>
</file>