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6" r:id="rId4"/>
    <p:sldId id="257" r:id="rId5"/>
    <p:sldId id="268" r:id="rId6"/>
    <p:sldId id="269" r:id="rId7"/>
    <p:sldId id="270" r:id="rId8"/>
    <p:sldId id="272" r:id="rId9"/>
    <p:sldId id="291" r:id="rId10"/>
    <p:sldId id="292" r:id="rId11"/>
    <p:sldId id="295" r:id="rId12"/>
  </p:sldIdLst>
  <p:sldSz cx="10621963" cy="7380288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4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43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71750" algn="l" defTabSz="10287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86100" algn="l" defTabSz="10287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600450" algn="l" defTabSz="10287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114800" algn="l" defTabSz="10287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25">
          <p15:clr>
            <a:srgbClr val="A4A3A4"/>
          </p15:clr>
        </p15:guide>
        <p15:guide id="4" pos="33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>
        <p:scale>
          <a:sx n="66" d="100"/>
          <a:sy n="66" d="100"/>
        </p:scale>
        <p:origin x="-1578" y="-450"/>
      </p:cViewPr>
      <p:guideLst>
        <p:guide orient="horz" pos="2160"/>
        <p:guide orient="horz" pos="2325"/>
        <p:guide pos="2880"/>
        <p:guide pos="33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647" y="2292674"/>
            <a:ext cx="9028669" cy="15819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3295" y="4182163"/>
            <a:ext cx="7435374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00923" y="295554"/>
            <a:ext cx="2389942" cy="6297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1098" y="295554"/>
            <a:ext cx="6992792" cy="6297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62" y="4742519"/>
            <a:ext cx="9028669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062" y="3128082"/>
            <a:ext cx="9028669" cy="161443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10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498" y="1722068"/>
            <a:ext cx="4691367" cy="487064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1098" y="1652023"/>
            <a:ext cx="4693212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1098" y="2340508"/>
            <a:ext cx="4693212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95810" y="1652023"/>
            <a:ext cx="4695055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95810" y="2340508"/>
            <a:ext cx="4695055" cy="425220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099" y="293845"/>
            <a:ext cx="3494553" cy="125054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2893" y="293846"/>
            <a:ext cx="5937972" cy="6298871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1099" y="1544394"/>
            <a:ext cx="3494553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1979" y="5166202"/>
            <a:ext cx="6373178" cy="60989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1979" y="659442"/>
            <a:ext cx="6373178" cy="442817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81979" y="5776101"/>
            <a:ext cx="6373178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1098" y="295554"/>
            <a:ext cx="9559767" cy="12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1098" y="1722068"/>
            <a:ext cx="9559767" cy="487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1098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29171" y="6840434"/>
            <a:ext cx="3363622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12407" y="6840434"/>
            <a:ext cx="2478458" cy="39293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435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287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4305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57400" algn="ctr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18195" y="3587771"/>
            <a:ext cx="9709596" cy="1472347"/>
          </a:xfrm>
        </p:spPr>
        <p:txBody>
          <a:bodyPr/>
          <a:lstStyle/>
          <a:p>
            <a:pPr lvl="0"/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/>
          </a:p>
        </p:txBody>
      </p:sp>
      <p:sp>
        <p:nvSpPr>
          <p:cNvPr id="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9971" y="5274320"/>
            <a:ext cx="5358878" cy="161708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Воспитатель-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Пырова Екатерина Анатольевна.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4702" y="161753"/>
            <a:ext cx="10621963" cy="576064"/>
          </a:xfrm>
          <a:prstGeom prst="rect">
            <a:avLst/>
          </a:prstGeom>
        </p:spPr>
        <p:txBody>
          <a:bodyPr vert="horz" lIns="116891" tIns="58446" rIns="116891" bIns="58446" rtlCol="0">
            <a:normAutofit/>
          </a:bodyPr>
          <a:lstStyle/>
          <a:p>
            <a:pPr algn="ctr" defTabSz="1168912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4717" y="3474120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Инновационная игровая </a:t>
            </a:r>
            <a:r>
              <a:rPr lang="ru-RU" sz="30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технология «Развивайка-парашют» в работе </a:t>
            </a:r>
            <a:r>
              <a:rPr lang="ru-RU" sz="30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lang="ru-RU" sz="30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детьми с </a:t>
            </a:r>
            <a:r>
              <a:rPr lang="ru-RU" sz="3000" b="1" dirty="0" smtClean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ОВЗ</a:t>
            </a:r>
            <a:endParaRPr lang="ru-RU" sz="30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437" y="161752"/>
            <a:ext cx="9917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№ 34 «Теремок»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города Димитровграда Ульяновской области»</a:t>
            </a:r>
          </a:p>
          <a:p>
            <a:pPr algn="ctr"/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82789" y="2033960"/>
            <a:ext cx="6912768" cy="3096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Игра </a:t>
            </a:r>
            <a:r>
              <a:rPr lang="ru-RU" sz="1600" b="1" i="1" dirty="0">
                <a:solidFill>
                  <a:srgbClr val="FF0000"/>
                </a:solidFill>
              </a:rPr>
              <a:t>«Добавь слог»</a:t>
            </a:r>
            <a:endParaRPr lang="ru-RU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Цель игры — развить фонематический слух у детей. Дети стоят вокруг парашюта и поднимают его, если педагог произносит слог, например, «ба». Если педагог произносит слог «бы», то дети опускают парашют.</a:t>
            </a:r>
          </a:p>
          <a:p>
            <a:pPr marL="0" indent="0" algn="ctr">
              <a:buNone/>
            </a:pPr>
            <a:r>
              <a:rPr lang="ru-RU" sz="1600" b="1" i="1" dirty="0">
                <a:solidFill>
                  <a:srgbClr val="FF0000"/>
                </a:solidFill>
              </a:rPr>
              <a:t>Игра «Нужные слова найди»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Цель игры — научить детей выделять в словах заданный звук, расширить их словарный запас, развить фонематический слух, память и внимание.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Педагог раскладывает на парашюте картинки и называет их, а затем предлагает детям разделить картинки на несколько групп по заданному звуку. Например, на синий сектор можно положить картинки, в названии которых есть звук «м», на красный — с звуком «а», а на зелёный — со звуком «</a:t>
            </a:r>
            <a:r>
              <a:rPr lang="ru-RU" sz="1600" dirty="0" err="1">
                <a:solidFill>
                  <a:schemeClr val="tx2"/>
                </a:solidFill>
              </a:rPr>
              <a:t>мь</a:t>
            </a:r>
            <a:r>
              <a:rPr lang="ru-RU" sz="1600" dirty="0" smtClean="0">
                <a:solidFill>
                  <a:schemeClr val="tx2"/>
                </a:solidFill>
              </a:rPr>
              <a:t>».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Заключение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chemeClr val="tx2"/>
                </a:solidFill>
              </a:rPr>
              <a:t>Анализ практического применения </a:t>
            </a:r>
            <a:r>
              <a:rPr lang="ru-RU" sz="1800" dirty="0" smtClean="0">
                <a:solidFill>
                  <a:schemeClr val="tx2"/>
                </a:solidFill>
              </a:rPr>
              <a:t>современной педагогической </a:t>
            </a:r>
            <a:r>
              <a:rPr lang="ru-RU" sz="1800" dirty="0">
                <a:solidFill>
                  <a:schemeClr val="tx2"/>
                </a:solidFill>
              </a:rPr>
              <a:t>игровой технологии «Развивай-парашют» свидетельствует о том, что дети с ограниченными возможностями здоровья в процессе игры развивают свои коммуникативные навыки, учатся взаимодействовать друг с другом, а также снимают нервно-психическое напряжение и становятся более раскрепощёнными.</a:t>
            </a:r>
          </a:p>
          <a:p>
            <a:pPr>
              <a:buNone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53" y="3295000"/>
            <a:ext cx="2368476" cy="267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2909" y="2538016"/>
            <a:ext cx="5427956" cy="4054701"/>
          </a:xfrm>
        </p:spPr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Спасибо за внимание!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2205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227EB1"/>
              </a:clrFrom>
              <a:clrTo>
                <a:srgbClr val="227E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8489">
            <a:off x="868801" y="3014327"/>
            <a:ext cx="1075736" cy="99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45" y="2555347"/>
            <a:ext cx="41764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0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671021" y="2174645"/>
            <a:ext cx="423086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28600" algn="ctr"/>
            <a:r>
              <a:rPr lang="ru-RU" sz="2200" b="1" dirty="0">
                <a:solidFill>
                  <a:schemeClr val="tx2"/>
                </a:solidFill>
              </a:rPr>
              <a:t>«Развивайка-парашют»</a:t>
            </a:r>
            <a:r>
              <a:rPr lang="ru-RU" sz="2200" dirty="0">
                <a:solidFill>
                  <a:schemeClr val="tx2"/>
                </a:solidFill>
              </a:rPr>
              <a:t> — </a:t>
            </a:r>
            <a:r>
              <a:rPr lang="ru-RU" sz="2200" dirty="0" smtClean="0">
                <a:solidFill>
                  <a:schemeClr val="tx2"/>
                </a:solidFill>
              </a:rPr>
              <a:t>это современная педагогическая </a:t>
            </a:r>
            <a:r>
              <a:rPr lang="ru-RU" sz="2200" dirty="0">
                <a:solidFill>
                  <a:schemeClr val="tx2"/>
                </a:solidFill>
              </a:rPr>
              <a:t>игровая технология, предназначенная для развития детей с ограниченными возможностями здоровья. Она помогает им овладеть игровыми и коммуникативными навыками, а также способствует развитию внимания, памяти, воображения, речи и координации движений.</a:t>
            </a:r>
          </a:p>
          <a:p>
            <a:pPr lvl="0" indent="228600" algn="just"/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arashy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1" y="11772"/>
            <a:ext cx="2070622" cy="14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8109" y="4126680"/>
            <a:ext cx="2866135" cy="2951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1627" y="2065265"/>
            <a:ext cx="3618064" cy="271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565" y="295554"/>
            <a:ext cx="6984776" cy="58627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445" y="2177976"/>
            <a:ext cx="9433048" cy="4896544"/>
          </a:xfrm>
        </p:spPr>
        <p:txBody>
          <a:bodyPr/>
          <a:lstStyle/>
          <a:p>
            <a:pPr lvl="0" algn="just"/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Актуальность выбранной темы объясняется тем, что в условиях введения федеральных государственных образовательных стандартов , педагог может сам выбрать такие методы, формы и средства которые позволят любое занятие сделать не только полезным, но и увлекательным, весёлым и объединяющим всех детей группы. С этой целью мы используем 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современное педагогическое игровое 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пособие </a:t>
            </a:r>
            <a:r>
              <a:rPr lang="ru-RU" sz="2400" b="1" dirty="0" smtClean="0">
                <a:solidFill>
                  <a:schemeClr val="tx2"/>
                </a:solidFill>
                <a:cs typeface="Times New Roman" pitchFamily="18" charset="0"/>
              </a:rPr>
              <a:t>«Развивайка-парашют</a:t>
            </a:r>
            <a:r>
              <a:rPr lang="ru-RU" sz="2400" b="1" dirty="0">
                <a:solidFill>
                  <a:schemeClr val="tx2"/>
                </a:solidFill>
                <a:cs typeface="Times New Roman" pitchFamily="18" charset="0"/>
              </a:rPr>
              <a:t>». Он выполнен из  яркой ткани (1,5 метров в диаметре)  и   состоит из нескольких цветных секторов, по кругу которого расположены  ручки. Парашют настолько привлекателен сам по себе, что обычно детей не приходиться долго уговаривать – они сами мчатся к нему со всех ног. </a:t>
            </a:r>
          </a:p>
          <a:p>
            <a:pPr lvl="0"/>
            <a:endParaRPr lang="ru-RU" sz="1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619" y="19557"/>
            <a:ext cx="2066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13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98413" y="2033960"/>
            <a:ext cx="6840760" cy="504056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a typeface="Times New Roman"/>
              </a:rPr>
              <a:t>Цель</a:t>
            </a:r>
            <a:r>
              <a:rPr lang="ru-RU" sz="2000" dirty="0">
                <a:solidFill>
                  <a:schemeClr val="tx2"/>
                </a:solidFill>
                <a:ea typeface="Times New Roman"/>
              </a:rPr>
              <a:t> данной технологии — помочь детям с особыми возможностями здоровья адаптироваться к социуму и научиться взаимодействовать с окружающими.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tx2"/>
                </a:solidFill>
                <a:ea typeface="Times New Roman"/>
              </a:rPr>
              <a:t>Задачи</a:t>
            </a:r>
            <a:r>
              <a:rPr lang="ru-RU" sz="2000" dirty="0">
                <a:solidFill>
                  <a:schemeClr val="tx2"/>
                </a:solidFill>
                <a:ea typeface="Times New Roman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ea typeface="Times New Roman"/>
              </a:rPr>
              <a:t>современной педагогической </a:t>
            </a:r>
            <a:r>
              <a:rPr lang="ru-RU" sz="2000" dirty="0">
                <a:solidFill>
                  <a:schemeClr val="tx2"/>
                </a:solidFill>
                <a:ea typeface="Times New Roman"/>
              </a:rPr>
              <a:t>игровой технологии «Развивайка-парашют»:</a:t>
            </a:r>
            <a:br>
              <a:rPr lang="ru-RU" sz="2000" dirty="0">
                <a:solidFill>
                  <a:schemeClr val="tx2"/>
                </a:solidFill>
                <a:ea typeface="Times New Roman"/>
              </a:rPr>
            </a:br>
            <a:r>
              <a:rPr lang="ru-RU" sz="2000" i="1" dirty="0">
                <a:solidFill>
                  <a:schemeClr val="tx2"/>
                </a:solidFill>
                <a:ea typeface="Times New Roman"/>
              </a:rPr>
              <a:t>профилактика и преодоление стрессовых состояний;</a:t>
            </a:r>
            <a:r>
              <a:rPr lang="ru-RU" sz="2000" dirty="0">
                <a:solidFill>
                  <a:schemeClr val="tx2"/>
                </a:solidFill>
                <a:ea typeface="Times New Roman"/>
              </a:rPr>
              <a:t> развитие творческих способностей и познавательной активности;</a:t>
            </a:r>
            <a:br>
              <a:rPr lang="ru-RU" sz="2000" dirty="0">
                <a:solidFill>
                  <a:schemeClr val="tx2"/>
                </a:solidFill>
                <a:ea typeface="Times New Roman"/>
              </a:rPr>
            </a:br>
            <a:r>
              <a:rPr lang="ru-RU" sz="2000" i="1" dirty="0">
                <a:solidFill>
                  <a:schemeClr val="tx2"/>
                </a:solidFill>
                <a:ea typeface="Times New Roman"/>
              </a:rPr>
              <a:t>развитие навыков сотрудничества и межличностного взаимодействия;</a:t>
            </a:r>
            <a:r>
              <a:rPr lang="ru-RU" sz="2000" dirty="0">
                <a:solidFill>
                  <a:schemeClr val="tx2"/>
                </a:solidFill>
                <a:ea typeface="Times New Roman"/>
              </a:rPr>
              <a:t> развитие эмоциональной сферы и отзывчивости</a:t>
            </a:r>
            <a:r>
              <a:rPr lang="ru-RU" sz="2000" dirty="0" smtClean="0">
                <a:solidFill>
                  <a:schemeClr val="tx2"/>
                </a:solidFill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Алгоритм работы: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r>
              <a:rPr lang="ru-RU" sz="2000" dirty="0">
                <a:solidFill>
                  <a:schemeClr val="tx2"/>
                </a:solidFill>
              </a:rPr>
              <a:t>Игры и упражнения с «Развивайка-парашютом» проводятся в порядке возрастания сложности. Необходимо избегать длительного пребывания детей в одних и тех же позах и долгих объяснений заданий.</a:t>
            </a:r>
          </a:p>
          <a:p>
            <a:pPr>
              <a:spcAft>
                <a:spcPts val="0"/>
              </a:spcAft>
            </a:pPr>
            <a:endParaRPr lang="ru-RU" sz="2200" dirty="0" smtClean="0">
              <a:solidFill>
                <a:schemeClr val="tx2"/>
              </a:solidFill>
              <a:latin typeface="Yandex Sans Text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200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8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parashy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1" y="11772"/>
            <a:ext cx="2070622" cy="14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2055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227EB1"/>
              </a:clrFrom>
              <a:clrTo>
                <a:srgbClr val="227E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98489">
            <a:off x="9463226" y="6251818"/>
            <a:ext cx="1075736" cy="99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2219" y="2394000"/>
            <a:ext cx="3258244" cy="340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835538" y="1961952"/>
            <a:ext cx="7803841" cy="881832"/>
          </a:xfrm>
        </p:spPr>
        <p:txBody>
          <a:bodyPr/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снятие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нервно-психического напряжения 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65786" y="2680493"/>
            <a:ext cx="5760640" cy="4466035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«Морские волны»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   — </a:t>
            </a:r>
            <a:r>
              <a:rPr lang="ru-RU" sz="2400" dirty="0">
                <a:solidFill>
                  <a:schemeClr val="tx2"/>
                </a:solidFill>
              </a:rPr>
              <a:t>игра для детей любого возраста, активизирует и успокаивает. </a:t>
            </a:r>
            <a:endParaRPr 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      Начинаем </a:t>
            </a:r>
            <a:r>
              <a:rPr lang="ru-RU" sz="2400" dirty="0">
                <a:solidFill>
                  <a:schemeClr val="tx2"/>
                </a:solidFill>
              </a:rPr>
              <a:t>с мелких </a:t>
            </a:r>
            <a:r>
              <a:rPr lang="ru-RU" sz="2400" dirty="0" smtClean="0">
                <a:solidFill>
                  <a:schemeClr val="tx2"/>
                </a:solidFill>
              </a:rPr>
              <a:t>волн, </a:t>
            </a:r>
            <a:r>
              <a:rPr lang="ru-RU" sz="2400" dirty="0">
                <a:solidFill>
                  <a:schemeClr val="tx2"/>
                </a:solidFill>
              </a:rPr>
              <a:t>раскачиваем парашют сильнее, устраиваем шторм, постепенно уменьшаем, приговаривая о стихании ветра. Можно заменить слова музыкой: громкая или быстрая — сильные волны, тихая или медленная — слабые волны</a:t>
            </a:r>
            <a:r>
              <a:rPr lang="ru-RU" sz="2400" dirty="0" smtClean="0">
                <a:solidFill>
                  <a:schemeClr val="tx2"/>
                </a:solidFill>
              </a:rPr>
              <a:t>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parashy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349" y="36004"/>
            <a:ext cx="2070622" cy="14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2212">
            <a:off x="433221" y="3101240"/>
            <a:ext cx="396044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98412" y="2466008"/>
            <a:ext cx="3960441" cy="4914280"/>
          </a:xfrm>
        </p:spPr>
        <p:txBody>
          <a:bodyPr/>
          <a:lstStyle/>
          <a:p>
            <a:r>
              <a:rPr lang="ru-RU" sz="2000" b="1" dirty="0">
                <a:solidFill>
                  <a:srgbClr val="FF0000"/>
                </a:solidFill>
              </a:rPr>
              <a:t>«Левая, правая!»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— развивает произвольность психических процессов и пространственные </a:t>
            </a:r>
            <a:r>
              <a:rPr lang="ru-RU" sz="2000" dirty="0" smtClean="0">
                <a:solidFill>
                  <a:schemeClr val="tx2"/>
                </a:solidFill>
              </a:rPr>
              <a:t>представления</a:t>
            </a:r>
            <a:r>
              <a:rPr lang="ru-RU" sz="2000" dirty="0">
                <a:solidFill>
                  <a:schemeClr val="tx2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«Озорные букашки»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chemeClr val="tx2"/>
                </a:solidFill>
              </a:rPr>
              <a:t>Возраст</a:t>
            </a:r>
            <a:r>
              <a:rPr lang="ru-RU" sz="2000" dirty="0">
                <a:solidFill>
                  <a:schemeClr val="tx2"/>
                </a:solidFill>
              </a:rPr>
              <a:t>: 2–7 </a:t>
            </a:r>
            <a:r>
              <a:rPr lang="ru-RU" sz="2000" dirty="0" smtClean="0">
                <a:solidFill>
                  <a:schemeClr val="tx2"/>
                </a:solidFill>
              </a:rPr>
              <a:t>лет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        Цель</a:t>
            </a:r>
            <a:r>
              <a:rPr lang="ru-RU" sz="2000" dirty="0">
                <a:solidFill>
                  <a:schemeClr val="tx2"/>
                </a:solidFill>
              </a:rPr>
              <a:t>: релаксация, психологический этюд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          Взрослые </a:t>
            </a:r>
            <a:r>
              <a:rPr lang="ru-RU" sz="2000" dirty="0">
                <a:solidFill>
                  <a:schemeClr val="tx2"/>
                </a:solidFill>
              </a:rPr>
              <a:t>надувают парашют, дети в это время лежат «ромашкой». Парашют поднимается, дети двигаются хаотично</a:t>
            </a:r>
            <a:r>
              <a:rPr lang="ru-RU" sz="2000" dirty="0" smtClean="0">
                <a:solidFill>
                  <a:schemeClr val="tx2"/>
                </a:solidFill>
              </a:rPr>
              <a:t>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parashyu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41" y="0"/>
            <a:ext cx="2070622" cy="14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4837" y="2249984"/>
            <a:ext cx="3387473" cy="3323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2310" y="3911661"/>
            <a:ext cx="3093247" cy="311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031061" y="2177976"/>
            <a:ext cx="4320480" cy="4896544"/>
          </a:xfrm>
        </p:spPr>
        <p:txBody>
          <a:bodyPr/>
          <a:lstStyle/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</a:rPr>
              <a:t>Терем-теремок»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Возраст: 2–7 лет.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Цель: снятие психоэмоционального напряжения.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/>
                </a:solidFill>
              </a:rPr>
              <a:t>Взрослые 3–4 человека надувают парашют и говорят: «Терем-терем-теремок, кто-кто в теремочке живёт…» Пошёл дождик: кап-кап-кап. Дети прячутся в домик.</a:t>
            </a:r>
          </a:p>
          <a:p>
            <a:pPr>
              <a:buNone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arashy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1" y="0"/>
            <a:ext cx="2070622" cy="14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6605" y="3330104"/>
            <a:ext cx="295232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306606" y="623736"/>
            <a:ext cx="2295509" cy="2850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«Чудо </a:t>
            </a:r>
            <a:r>
              <a:rPr lang="ru-RU" sz="2000" b="1" dirty="0">
                <a:solidFill>
                  <a:srgbClr val="FF0000"/>
                </a:solidFill>
              </a:rPr>
              <a:t>пузырь»</a:t>
            </a: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Возраст: 3–7 лет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Цель: эмоциональная разрядка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Купол парашюта надуть максимально, со словом «бах!» сдуть.</a:t>
            </a: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41153" y="3474120"/>
            <a:ext cx="4773106" cy="34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           «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Доброжелательное животное»</a:t>
            </a:r>
            <a:endParaRPr lang="ru-RU" dirty="0">
              <a:solidFill>
                <a:srgbClr val="FF0000"/>
              </a:solidFill>
              <a:latin typeface="+mn-lt"/>
            </a:endParaRP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Возраст: 5–7 лет</a:t>
            </a: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Цель: сплочение детского коллектива, понимание чувств других, поддержка и сопереживание</a:t>
            </a:r>
          </a:p>
          <a:p>
            <a:r>
              <a:rPr lang="ru-RU" dirty="0">
                <a:solidFill>
                  <a:schemeClr val="tx2"/>
                </a:solidFill>
                <a:latin typeface="+mn-lt"/>
              </a:rPr>
              <a:t>Ведущий говорит: «Встаньте в круг, возьмитесь за ручки парашюта. Мы — одно большое доброе животное. Послушаем, как оно дышит: на вдох — шаг вперёд, на выдох — назад (3 раза). Так бьётся его сердце: сильные удары ногами, шаг вперёд, назад (3 раза). Мы берём дыхание и стук сердца животного себе».</a:t>
            </a:r>
          </a:p>
          <a:p>
            <a:pPr marL="385763" marR="0" lvl="0" indent="-3857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469" y="424970"/>
            <a:ext cx="324036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933" y="3978176"/>
            <a:ext cx="3473968" cy="301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26406" y="1889944"/>
            <a:ext cx="6522780" cy="330745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0000"/>
                </a:solidFill>
              </a:rPr>
              <a:t>«Умный бегемотик»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Педагог </a:t>
            </a:r>
            <a:r>
              <a:rPr lang="ru-RU" sz="1800" dirty="0">
                <a:solidFill>
                  <a:schemeClr val="tx2"/>
                </a:solidFill>
              </a:rPr>
              <a:t>произносит рифмовку: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tx2"/>
                </a:solidFill>
              </a:rPr>
              <a:t>Бегемотики лежали, бегемотики дышали.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tx2"/>
                </a:solidFill>
              </a:rPr>
              <a:t>То животик поднимается (вдох),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tx2"/>
                </a:solidFill>
              </a:rPr>
              <a:t>То животик опускается (выдох)</a:t>
            </a:r>
            <a:r>
              <a:rPr lang="ru-RU" sz="18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/>
                </a:solidFill>
              </a:rPr>
              <a:t>Упражнение может выполняться в положении сидя и сопровождаться рифмовкой:</a:t>
            </a:r>
          </a:p>
          <a:p>
            <a:pPr marL="0" indent="0">
              <a:buNone/>
            </a:pPr>
            <a:r>
              <a:rPr lang="ru-RU" sz="1800" i="1" dirty="0">
                <a:solidFill>
                  <a:schemeClr val="tx2"/>
                </a:solidFill>
              </a:rPr>
              <a:t>Сели бегемотики, потрогали животики.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tx2"/>
                </a:solidFill>
              </a:rPr>
              <a:t>То животик поднимается (вдох),</a:t>
            </a:r>
            <a:endParaRPr lang="ru-RU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chemeClr val="tx2"/>
                </a:solidFill>
              </a:rPr>
              <a:t>То животик опускается (выдох</a:t>
            </a:r>
            <a:r>
              <a:rPr lang="ru-RU" sz="1800" i="1" dirty="0" smtClean="0">
                <a:solidFill>
                  <a:schemeClr val="tx2"/>
                </a:solidFill>
              </a:rPr>
              <a:t>)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FF0000"/>
                </a:solidFill>
              </a:rPr>
              <a:t>Игра «Ласковое слово»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Цель игры — научить детей образовывать существительные в уменьшительно-ласкательной форме, расширить словарный запас, развить ловкость и быстроту реакции.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</a:rPr>
              <a:t>Педагог называет любое существительное, а ребёнок должен назвать его в уменьшительно-ласкательной форме и поднять сектор </a:t>
            </a:r>
            <a:r>
              <a:rPr lang="ru-RU" sz="1600" dirty="0" smtClean="0">
                <a:solidFill>
                  <a:schemeClr val="tx2"/>
                </a:solidFill>
              </a:rPr>
              <a:t>парашюта. Например: мяч </a:t>
            </a:r>
            <a:r>
              <a:rPr lang="ru-RU" sz="1600" dirty="0">
                <a:solidFill>
                  <a:schemeClr val="tx2"/>
                </a:solidFill>
              </a:rPr>
              <a:t>— мячик; стол — </a:t>
            </a:r>
            <a:r>
              <a:rPr lang="ru-RU" sz="1600" dirty="0" smtClean="0">
                <a:solidFill>
                  <a:schemeClr val="tx2"/>
                </a:solidFill>
              </a:rPr>
              <a:t>столик…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parashy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341" y="-14673"/>
            <a:ext cx="2070622" cy="1457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5077" y="2466008"/>
            <a:ext cx="410445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1455</TotalTime>
  <Words>763</Words>
  <Application>Microsoft Office PowerPoint</Application>
  <PresentationFormat>Произвольный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лица</vt:lpstr>
      <vt:lpstr>  </vt:lpstr>
      <vt:lpstr>Презентация PowerPoint</vt:lpstr>
      <vt:lpstr>Актуальность темы</vt:lpstr>
      <vt:lpstr>Презентация PowerPoint</vt:lpstr>
      <vt:lpstr>Игры на снятие  нервно-психического напряжения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user</cp:lastModifiedBy>
  <cp:revision>162</cp:revision>
  <cp:lastPrinted>2023-09-19T13:30:35Z</cp:lastPrinted>
  <dcterms:created xsi:type="dcterms:W3CDTF">2016-05-11T09:30:30Z</dcterms:created>
  <dcterms:modified xsi:type="dcterms:W3CDTF">2025-10-14T17:19:18Z</dcterms:modified>
</cp:coreProperties>
</file>