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1" r:id="rId2"/>
    <p:sldId id="258" r:id="rId3"/>
    <p:sldId id="257" r:id="rId4"/>
    <p:sldId id="262" r:id="rId5"/>
    <p:sldId id="282" r:id="rId6"/>
    <p:sldId id="263" r:id="rId7"/>
    <p:sldId id="264" r:id="rId8"/>
    <p:sldId id="267" r:id="rId9"/>
    <p:sldId id="266" r:id="rId10"/>
    <p:sldId id="269" r:id="rId11"/>
    <p:sldId id="284" r:id="rId12"/>
    <p:sldId id="286" r:id="rId13"/>
    <p:sldId id="285" r:id="rId14"/>
    <p:sldId id="287" r:id="rId15"/>
    <p:sldId id="289" r:id="rId16"/>
    <p:sldId id="280" r:id="rId17"/>
    <p:sldId id="279" r:id="rId18"/>
    <p:sldId id="281" r:id="rId19"/>
    <p:sldId id="278" r:id="rId20"/>
    <p:sldId id="274" r:id="rId21"/>
    <p:sldId id="291" r:id="rId22"/>
    <p:sldId id="292" r:id="rId23"/>
    <p:sldId id="314" r:id="rId24"/>
    <p:sldId id="293" r:id="rId25"/>
    <p:sldId id="315" r:id="rId26"/>
    <p:sldId id="294" r:id="rId27"/>
    <p:sldId id="316" r:id="rId28"/>
    <p:sldId id="296" r:id="rId29"/>
    <p:sldId id="298" r:id="rId30"/>
    <p:sldId id="297" r:id="rId31"/>
    <p:sldId id="304" r:id="rId32"/>
    <p:sldId id="299" r:id="rId33"/>
    <p:sldId id="306" r:id="rId34"/>
    <p:sldId id="307" r:id="rId35"/>
    <p:sldId id="308" r:id="rId36"/>
    <p:sldId id="305" r:id="rId37"/>
    <p:sldId id="276" r:id="rId38"/>
    <p:sldId id="309" r:id="rId39"/>
    <p:sldId id="259" r:id="rId40"/>
    <p:sldId id="300" r:id="rId41"/>
    <p:sldId id="301" r:id="rId42"/>
    <p:sldId id="302" r:id="rId43"/>
    <p:sldId id="303" r:id="rId44"/>
    <p:sldId id="310" r:id="rId45"/>
    <p:sldId id="270" r:id="rId46"/>
    <p:sldId id="312" r:id="rId47"/>
    <p:sldId id="313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4FF97"/>
    <a:srgbClr val="00C894"/>
    <a:srgbClr val="01FFBC"/>
    <a:srgbClr val="145BF8"/>
    <a:srgbClr val="79A1FB"/>
    <a:srgbClr val="CD2571"/>
    <a:srgbClr val="BC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1" autoAdjust="0"/>
    <p:restoredTop sz="94334" autoAdjust="0"/>
  </p:normalViewPr>
  <p:slideViewPr>
    <p:cSldViewPr>
      <p:cViewPr varScale="1">
        <p:scale>
          <a:sx n="42" d="100"/>
          <a:sy n="42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A107C-5C27-4CB4-8690-6C405F821F1B}" type="doc">
      <dgm:prSet loTypeId="urn:microsoft.com/office/officeart/2005/8/layout/bList2#1" loCatId="list" qsTypeId="urn:microsoft.com/office/officeart/2005/8/quickstyle/simple1#1" qsCatId="simple" csTypeId="urn:microsoft.com/office/officeart/2005/8/colors/accent1_2#1" csCatId="accent1" phldr="1"/>
      <dgm:spPr/>
    </dgm:pt>
    <dgm:pt modelId="{D717BA6B-B00E-436B-8232-56784E4D98DA}">
      <dgm:prSet phldrT="[Текст]"/>
      <dgm:spPr/>
      <dgm:t>
        <a:bodyPr/>
        <a:lstStyle/>
        <a:p>
          <a:pPr algn="ctr"/>
          <a:r>
            <a:rPr lang="ru-RU" dirty="0" smtClean="0"/>
            <a:t>      игра</a:t>
          </a:r>
          <a:endParaRPr lang="ru-RU" dirty="0"/>
        </a:p>
      </dgm:t>
    </dgm:pt>
    <dgm:pt modelId="{EF3B928D-8965-4A5F-938B-9BE3341D9875}" type="parTrans" cxnId="{09DD58B2-542C-47FA-841E-30F8E7852CA5}">
      <dgm:prSet/>
      <dgm:spPr/>
      <dgm:t>
        <a:bodyPr/>
        <a:lstStyle/>
        <a:p>
          <a:endParaRPr lang="ru-RU"/>
        </a:p>
      </dgm:t>
    </dgm:pt>
    <dgm:pt modelId="{EDC081A0-27B7-4A94-AFFB-D05E4658AF33}" type="sibTrans" cxnId="{09DD58B2-542C-47FA-841E-30F8E7852CA5}">
      <dgm:prSet/>
      <dgm:spPr/>
      <dgm:t>
        <a:bodyPr/>
        <a:lstStyle/>
        <a:p>
          <a:endParaRPr lang="ru-RU"/>
        </a:p>
      </dgm:t>
    </dgm:pt>
    <dgm:pt modelId="{EA5B75DF-CE3A-4E64-9316-60368DC769AB}">
      <dgm:prSet phldrT="[Текст]" custT="1"/>
      <dgm:spPr/>
      <dgm:t>
        <a:bodyPr/>
        <a:lstStyle/>
        <a:p>
          <a:pPr algn="ctr"/>
          <a:r>
            <a:rPr lang="ru-RU" sz="1800" dirty="0" smtClean="0"/>
            <a:t>Осознанное экспериментирование</a:t>
          </a:r>
          <a:endParaRPr lang="ru-RU" sz="1800" dirty="0"/>
        </a:p>
      </dgm:t>
    </dgm:pt>
    <dgm:pt modelId="{296AFD66-779F-413D-B68A-4B8649B4B39F}" type="parTrans" cxnId="{C5696D20-99F8-4EA4-8FB6-83278E5526A6}">
      <dgm:prSet/>
      <dgm:spPr/>
      <dgm:t>
        <a:bodyPr/>
        <a:lstStyle/>
        <a:p>
          <a:endParaRPr lang="ru-RU"/>
        </a:p>
      </dgm:t>
    </dgm:pt>
    <dgm:pt modelId="{138D17AF-7CD8-4A70-A951-B75CB64B854F}" type="sibTrans" cxnId="{C5696D20-99F8-4EA4-8FB6-83278E5526A6}">
      <dgm:prSet/>
      <dgm:spPr/>
      <dgm:t>
        <a:bodyPr/>
        <a:lstStyle/>
        <a:p>
          <a:endParaRPr lang="ru-RU"/>
        </a:p>
      </dgm:t>
    </dgm:pt>
    <dgm:pt modelId="{B543ECC0-CFE8-4C59-A6EB-EF0293C428BD}" type="pres">
      <dgm:prSet presAssocID="{992A107C-5C27-4CB4-8690-6C405F821F1B}" presName="diagram" presStyleCnt="0">
        <dgm:presLayoutVars>
          <dgm:dir/>
          <dgm:animLvl val="lvl"/>
          <dgm:resizeHandles val="exact"/>
        </dgm:presLayoutVars>
      </dgm:prSet>
      <dgm:spPr/>
    </dgm:pt>
    <dgm:pt modelId="{9053C9DF-493A-4FAE-9A6E-671A2F9EFB7C}" type="pres">
      <dgm:prSet presAssocID="{D717BA6B-B00E-436B-8232-56784E4D98DA}" presName="compNode" presStyleCnt="0"/>
      <dgm:spPr/>
    </dgm:pt>
    <dgm:pt modelId="{50AA9B6E-9B50-4F4D-A112-12C15B9CEEEE}" type="pres">
      <dgm:prSet presAssocID="{D717BA6B-B00E-436B-8232-56784E4D98DA}" presName="childRect" presStyleLbl="bgAcc1" presStyleIdx="0" presStyleCnt="2" custScaleX="88845" custScaleY="90545" custLinFactNeighborX="4706" custLinFactNeighborY="-1288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8E5BC7C-C52A-461A-AE2B-76E1E0BFF5B9}" type="pres">
      <dgm:prSet presAssocID="{D717BA6B-B00E-436B-8232-56784E4D98D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99CC6-5D64-4A2A-A763-12C11450BF65}" type="pres">
      <dgm:prSet presAssocID="{D717BA6B-B00E-436B-8232-56784E4D98DA}" presName="parentRect" presStyleLbl="alignNode1" presStyleIdx="0" presStyleCnt="2" custScaleY="88340" custLinFactNeighborX="2797" custLinFactNeighborY="-46868"/>
      <dgm:spPr/>
      <dgm:t>
        <a:bodyPr/>
        <a:lstStyle/>
        <a:p>
          <a:endParaRPr lang="ru-RU"/>
        </a:p>
      </dgm:t>
    </dgm:pt>
    <dgm:pt modelId="{30C26D89-05FF-40CF-A12C-F2FC605F6EFA}" type="pres">
      <dgm:prSet presAssocID="{D717BA6B-B00E-436B-8232-56784E4D98DA}" presName="adorn" presStyleLbl="fgAccFollowNode1" presStyleIdx="0" presStyleCnt="2" custScaleX="83186" custScaleY="60879" custLinFactNeighborX="14876" custLinFactNeighborY="-55722"/>
      <dgm:spPr/>
    </dgm:pt>
    <dgm:pt modelId="{EE9078EC-68BB-446C-8A77-0935419C04DF}" type="pres">
      <dgm:prSet presAssocID="{EDC081A0-27B7-4A94-AFFB-D05E4658AF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EC0D4B-6E59-4E36-BB1A-160805F4340F}" type="pres">
      <dgm:prSet presAssocID="{EA5B75DF-CE3A-4E64-9316-60368DC769AB}" presName="compNode" presStyleCnt="0"/>
      <dgm:spPr/>
    </dgm:pt>
    <dgm:pt modelId="{903E80C0-1C82-4561-A62B-E99F3D7F59A5}" type="pres">
      <dgm:prSet presAssocID="{EA5B75DF-CE3A-4E64-9316-60368DC769AB}" presName="childRect" presStyleLbl="bgAcc1" presStyleIdx="1" presStyleCnt="2" custScaleX="88845" custScaleY="90047" custLinFactNeighborX="-7888" custLinFactNeighborY="-1140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CD67E8E-C4E6-451E-9FB0-6A4E73973261}" type="pres">
      <dgm:prSet presAssocID="{EA5B75DF-CE3A-4E64-9316-60368DC769A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FC4C0-1423-48B0-8F17-912B61E2C252}" type="pres">
      <dgm:prSet presAssocID="{EA5B75DF-CE3A-4E64-9316-60368DC769AB}" presName="parentRect" presStyleLbl="alignNode1" presStyleIdx="1" presStyleCnt="2" custScaleX="114248" custScaleY="86575" custLinFactNeighborX="72" custLinFactNeighborY="-43406"/>
      <dgm:spPr/>
      <dgm:t>
        <a:bodyPr/>
        <a:lstStyle/>
        <a:p>
          <a:endParaRPr lang="ru-RU"/>
        </a:p>
      </dgm:t>
    </dgm:pt>
    <dgm:pt modelId="{132D20E6-EE4A-49A2-989C-56CC60E78C66}" type="pres">
      <dgm:prSet presAssocID="{EA5B75DF-CE3A-4E64-9316-60368DC769AB}" presName="adorn" presStyleLbl="fgAccFollowNode1" presStyleIdx="1" presStyleCnt="2" custFlipVert="0" custFlipHor="0" custScaleX="74310" custScaleY="62893" custLinFactNeighborX="9831" custLinFactNeighborY="-62235"/>
      <dgm:spPr/>
    </dgm:pt>
  </dgm:ptLst>
  <dgm:cxnLst>
    <dgm:cxn modelId="{786A50A5-B5D0-4A51-95EF-29F78378E4BB}" type="presOf" srcId="{EA5B75DF-CE3A-4E64-9316-60368DC769AB}" destId="{ECD67E8E-C4E6-451E-9FB0-6A4E73973261}" srcOrd="0" destOrd="0" presId="urn:microsoft.com/office/officeart/2005/8/layout/bList2#1"/>
    <dgm:cxn modelId="{E6C1731B-2427-497A-9FDD-3562E3E4CC3F}" type="presOf" srcId="{EDC081A0-27B7-4A94-AFFB-D05E4658AF33}" destId="{EE9078EC-68BB-446C-8A77-0935419C04DF}" srcOrd="0" destOrd="0" presId="urn:microsoft.com/office/officeart/2005/8/layout/bList2#1"/>
    <dgm:cxn modelId="{DD13D437-48FF-46AC-8A8C-4E59A1C28793}" type="presOf" srcId="{992A107C-5C27-4CB4-8690-6C405F821F1B}" destId="{B543ECC0-CFE8-4C59-A6EB-EF0293C428BD}" srcOrd="0" destOrd="0" presId="urn:microsoft.com/office/officeart/2005/8/layout/bList2#1"/>
    <dgm:cxn modelId="{7A5F859D-AC22-4E5B-A70B-36DB3DD5521C}" type="presOf" srcId="{EA5B75DF-CE3A-4E64-9316-60368DC769AB}" destId="{9B4FC4C0-1423-48B0-8F17-912B61E2C252}" srcOrd="1" destOrd="0" presId="urn:microsoft.com/office/officeart/2005/8/layout/bList2#1"/>
    <dgm:cxn modelId="{C5696D20-99F8-4EA4-8FB6-83278E5526A6}" srcId="{992A107C-5C27-4CB4-8690-6C405F821F1B}" destId="{EA5B75DF-CE3A-4E64-9316-60368DC769AB}" srcOrd="1" destOrd="0" parTransId="{296AFD66-779F-413D-B68A-4B8649B4B39F}" sibTransId="{138D17AF-7CD8-4A70-A951-B75CB64B854F}"/>
    <dgm:cxn modelId="{09DD58B2-542C-47FA-841E-30F8E7852CA5}" srcId="{992A107C-5C27-4CB4-8690-6C405F821F1B}" destId="{D717BA6B-B00E-436B-8232-56784E4D98DA}" srcOrd="0" destOrd="0" parTransId="{EF3B928D-8965-4A5F-938B-9BE3341D9875}" sibTransId="{EDC081A0-27B7-4A94-AFFB-D05E4658AF33}"/>
    <dgm:cxn modelId="{186F9289-5762-4396-BE5C-49D8E5F081FC}" type="presOf" srcId="{D717BA6B-B00E-436B-8232-56784E4D98DA}" destId="{DED99CC6-5D64-4A2A-A763-12C11450BF65}" srcOrd="1" destOrd="0" presId="urn:microsoft.com/office/officeart/2005/8/layout/bList2#1"/>
    <dgm:cxn modelId="{62A87E5A-4D0F-42BF-B251-0C18AAF1809B}" type="presOf" srcId="{D717BA6B-B00E-436B-8232-56784E4D98DA}" destId="{C8E5BC7C-C52A-461A-AE2B-76E1E0BFF5B9}" srcOrd="0" destOrd="0" presId="urn:microsoft.com/office/officeart/2005/8/layout/bList2#1"/>
    <dgm:cxn modelId="{3C747433-1088-4687-B13D-953FD330E453}" type="presParOf" srcId="{B543ECC0-CFE8-4C59-A6EB-EF0293C428BD}" destId="{9053C9DF-493A-4FAE-9A6E-671A2F9EFB7C}" srcOrd="0" destOrd="0" presId="urn:microsoft.com/office/officeart/2005/8/layout/bList2#1"/>
    <dgm:cxn modelId="{543F91E3-1B10-45A1-ACCC-47D8F7D107F3}" type="presParOf" srcId="{9053C9DF-493A-4FAE-9A6E-671A2F9EFB7C}" destId="{50AA9B6E-9B50-4F4D-A112-12C15B9CEEEE}" srcOrd="0" destOrd="0" presId="urn:microsoft.com/office/officeart/2005/8/layout/bList2#1"/>
    <dgm:cxn modelId="{2322EAA3-E78F-4F13-BA27-16AFA370D45F}" type="presParOf" srcId="{9053C9DF-493A-4FAE-9A6E-671A2F9EFB7C}" destId="{C8E5BC7C-C52A-461A-AE2B-76E1E0BFF5B9}" srcOrd="1" destOrd="0" presId="urn:microsoft.com/office/officeart/2005/8/layout/bList2#1"/>
    <dgm:cxn modelId="{49D00303-87CC-4BA3-80D2-E9CDFFFD23A4}" type="presParOf" srcId="{9053C9DF-493A-4FAE-9A6E-671A2F9EFB7C}" destId="{DED99CC6-5D64-4A2A-A763-12C11450BF65}" srcOrd="2" destOrd="0" presId="urn:microsoft.com/office/officeart/2005/8/layout/bList2#1"/>
    <dgm:cxn modelId="{00865ED4-F310-4993-87CA-87C87A9AF82D}" type="presParOf" srcId="{9053C9DF-493A-4FAE-9A6E-671A2F9EFB7C}" destId="{30C26D89-05FF-40CF-A12C-F2FC605F6EFA}" srcOrd="3" destOrd="0" presId="urn:microsoft.com/office/officeart/2005/8/layout/bList2#1"/>
    <dgm:cxn modelId="{F6BE94E4-FC5A-48B3-84D2-E736649FD0F6}" type="presParOf" srcId="{B543ECC0-CFE8-4C59-A6EB-EF0293C428BD}" destId="{EE9078EC-68BB-446C-8A77-0935419C04DF}" srcOrd="1" destOrd="0" presId="urn:microsoft.com/office/officeart/2005/8/layout/bList2#1"/>
    <dgm:cxn modelId="{AE06B754-8A1E-41CA-8E48-DA3F9A60F3DE}" type="presParOf" srcId="{B543ECC0-CFE8-4C59-A6EB-EF0293C428BD}" destId="{15EC0D4B-6E59-4E36-BB1A-160805F4340F}" srcOrd="2" destOrd="0" presId="urn:microsoft.com/office/officeart/2005/8/layout/bList2#1"/>
    <dgm:cxn modelId="{880EC5FA-9D75-4D80-8586-72D72A1CAE12}" type="presParOf" srcId="{15EC0D4B-6E59-4E36-BB1A-160805F4340F}" destId="{903E80C0-1C82-4561-A62B-E99F3D7F59A5}" srcOrd="0" destOrd="0" presId="urn:microsoft.com/office/officeart/2005/8/layout/bList2#1"/>
    <dgm:cxn modelId="{C55A6691-C6F5-41FB-B3D9-A25954BE098A}" type="presParOf" srcId="{15EC0D4B-6E59-4E36-BB1A-160805F4340F}" destId="{ECD67E8E-C4E6-451E-9FB0-6A4E73973261}" srcOrd="1" destOrd="0" presId="urn:microsoft.com/office/officeart/2005/8/layout/bList2#1"/>
    <dgm:cxn modelId="{275982F3-8EFC-4303-BD2C-F7DFD7E21F4E}" type="presParOf" srcId="{15EC0D4B-6E59-4E36-BB1A-160805F4340F}" destId="{9B4FC4C0-1423-48B0-8F17-912B61E2C252}" srcOrd="2" destOrd="0" presId="urn:microsoft.com/office/officeart/2005/8/layout/bList2#1"/>
    <dgm:cxn modelId="{E28A3E9E-1BFB-4F82-8E01-4A503D062973}" type="presParOf" srcId="{15EC0D4B-6E59-4E36-BB1A-160805F4340F}" destId="{132D20E6-EE4A-49A2-989C-56CC60E78C6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A9B6E-9B50-4F4D-A112-12C15B9CEEEE}">
      <dsp:nvSpPr>
        <dsp:cNvPr id="0" name=""/>
        <dsp:cNvSpPr/>
      </dsp:nvSpPr>
      <dsp:spPr>
        <a:xfrm>
          <a:off x="344671" y="604806"/>
          <a:ext cx="2956987" cy="224956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99CC6-5D64-4A2A-A763-12C11450BF65}">
      <dsp:nvSpPr>
        <dsp:cNvPr id="0" name=""/>
        <dsp:cNvSpPr/>
      </dsp:nvSpPr>
      <dsp:spPr>
        <a:xfrm>
          <a:off x="95502" y="2853430"/>
          <a:ext cx="3328254" cy="943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0" rIns="5588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      игра</a:t>
          </a:r>
          <a:endParaRPr lang="ru-RU" sz="4400" kern="1200" dirty="0"/>
        </a:p>
      </dsp:txBody>
      <dsp:txXfrm>
        <a:off x="95502" y="2853430"/>
        <a:ext cx="2343840" cy="943756"/>
      </dsp:txXfrm>
    </dsp:sp>
    <dsp:sp modelId="{30C26D89-05FF-40CF-A12C-F2FC605F6EFA}">
      <dsp:nvSpPr>
        <dsp:cNvPr id="0" name=""/>
        <dsp:cNvSpPr/>
      </dsp:nvSpPr>
      <dsp:spPr>
        <a:xfrm>
          <a:off x="2711623" y="3040300"/>
          <a:ext cx="969024" cy="70917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E80C0-1C82-4561-A62B-E99F3D7F59A5}">
      <dsp:nvSpPr>
        <dsp:cNvPr id="0" name=""/>
        <dsp:cNvSpPr/>
      </dsp:nvSpPr>
      <dsp:spPr>
        <a:xfrm>
          <a:off x="3956158" y="638605"/>
          <a:ext cx="2956987" cy="223719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FC4C0-1423-48B0-8F17-912B61E2C252}">
      <dsp:nvSpPr>
        <dsp:cNvPr id="0" name=""/>
        <dsp:cNvSpPr/>
      </dsp:nvSpPr>
      <dsp:spPr>
        <a:xfrm>
          <a:off x="3798349" y="2890885"/>
          <a:ext cx="3802463" cy="924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Осознанное экспериментирование</a:t>
          </a:r>
          <a:endParaRPr lang="ru-RU" sz="1800" kern="1200" dirty="0"/>
        </a:p>
      </dsp:txBody>
      <dsp:txXfrm>
        <a:off x="3798349" y="2890885"/>
        <a:ext cx="2677791" cy="924900"/>
      </dsp:txXfrm>
    </dsp:sp>
    <dsp:sp modelId="{132D20E6-EE4A-49A2-989C-56CC60E78C66}">
      <dsp:nvSpPr>
        <dsp:cNvPr id="0" name=""/>
        <dsp:cNvSpPr/>
      </dsp:nvSpPr>
      <dsp:spPr>
        <a:xfrm>
          <a:off x="6735199" y="2943742"/>
          <a:ext cx="865628" cy="73263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01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EDDD52-02A9-4D26-BF7A-C681F9C4F1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8D0515-EBCB-4A81-84FC-29A9CB7F0FD2}" type="slidenum">
              <a:rPr lang="ru-RU" altLang="ru-RU"/>
              <a:pPr eaLnBrk="1" hangingPunct="1">
                <a:spcBef>
                  <a:spcPct val="0"/>
                </a:spcBef>
              </a:pPr>
              <a:t>18</a:t>
            </a:fld>
            <a:endParaRPr lang="ru-RU" altLang="ru-RU"/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noFill/>
        </p:spPr>
        <p:txBody>
          <a:bodyPr wrap="none" lIns="0" tIns="0" rIns="0" bIns="0" anchor="ctr"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FF02C-12B1-41D1-B359-1897C2794B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888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7B5BA-125E-4194-BA1D-CCE0E7D171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553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14CA6-5A83-40B6-B111-124C3E94AF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425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59629B-EE97-4D5F-B170-93849CC63F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938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489E3-3E94-47F0-8D82-80F1CBC6B8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28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B122A-4E62-4C10-9C9F-0DA7B25FEB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4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BBDCD-BDA2-4925-B88C-4C5C3195F8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68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F40A6-1F66-419D-9286-41815CFDB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41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9A194-CC63-4EF7-A2C0-0EA5817E9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375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8E271-CAA6-483F-8D1F-DC1A72567F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85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D3FCE-8E01-4C78-BC23-B5443A92F1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599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AE34A-CD6A-4942-9A77-E7D2040485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228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41557F-A89B-4A8C-A6D6-9559903B42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2;&#1086;&#1080;%20&#1076;&#1086;&#1082;&#1091;&#1084;&#1077;&#1085;&#1090;&#1099;\&#1056;&#1072;&#1073;&#1086;&#1090;&#1072;\&#1060;&#1054;&#1058;&#1054;\&#1082;&#1072;&#1079;&#1072;&#1095;&#1086;&#1082;\DCIM\101MSDCF\MOV02859.MPG" TargetMode="External"/><Relationship Id="rId6" Type="http://schemas.openxmlformats.org/officeDocument/2006/relationships/image" Target="../media/image94.jpeg"/><Relationship Id="rId5" Type="http://schemas.openxmlformats.org/officeDocument/2006/relationships/image" Target="../media/image31.pn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jpeg"/><Relationship Id="rId7" Type="http://schemas.openxmlformats.org/officeDocument/2006/relationships/image" Target="../media/image104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1.wmf"/><Relationship Id="rId4" Type="http://schemas.openxmlformats.org/officeDocument/2006/relationships/image" Target="../media/image13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46"/>
          <p:cNvGrpSpPr>
            <a:grpSpLocks/>
          </p:cNvGrpSpPr>
          <p:nvPr/>
        </p:nvGrpSpPr>
        <p:grpSpPr bwMode="auto">
          <a:xfrm>
            <a:off x="0" y="457200"/>
            <a:ext cx="9144000" cy="6400800"/>
            <a:chOff x="0" y="1028"/>
            <a:chExt cx="3827" cy="3707"/>
          </a:xfrm>
        </p:grpSpPr>
        <p:sp>
          <p:nvSpPr>
            <p:cNvPr id="2061" name="Freeform 647"/>
            <p:cNvSpPr>
              <a:spLocks/>
            </p:cNvSpPr>
            <p:nvPr/>
          </p:nvSpPr>
          <p:spPr bwMode="auto">
            <a:xfrm>
              <a:off x="222" y="1285"/>
              <a:ext cx="2324" cy="2254"/>
            </a:xfrm>
            <a:custGeom>
              <a:avLst/>
              <a:gdLst>
                <a:gd name="T0" fmla="*/ 582 w 2324"/>
                <a:gd name="T1" fmla="*/ 1922 h 2254"/>
                <a:gd name="T2" fmla="*/ 537 w 2324"/>
                <a:gd name="T3" fmla="*/ 1848 h 2254"/>
                <a:gd name="T4" fmla="*/ 552 w 2324"/>
                <a:gd name="T5" fmla="*/ 1707 h 2254"/>
                <a:gd name="T6" fmla="*/ 632 w 2324"/>
                <a:gd name="T7" fmla="*/ 1532 h 2254"/>
                <a:gd name="T8" fmla="*/ 639 w 2324"/>
                <a:gd name="T9" fmla="*/ 1447 h 2254"/>
                <a:gd name="T10" fmla="*/ 730 w 2324"/>
                <a:gd name="T11" fmla="*/ 1269 h 2254"/>
                <a:gd name="T12" fmla="*/ 859 w 2324"/>
                <a:gd name="T13" fmla="*/ 1022 h 2254"/>
                <a:gd name="T14" fmla="*/ 855 w 2324"/>
                <a:gd name="T15" fmla="*/ 959 h 2254"/>
                <a:gd name="T16" fmla="*/ 922 w 2324"/>
                <a:gd name="T17" fmla="*/ 968 h 2254"/>
                <a:gd name="T18" fmla="*/ 972 w 2324"/>
                <a:gd name="T19" fmla="*/ 909 h 2254"/>
                <a:gd name="T20" fmla="*/ 855 w 2324"/>
                <a:gd name="T21" fmla="*/ 859 h 2254"/>
                <a:gd name="T22" fmla="*/ 850 w 2324"/>
                <a:gd name="T23" fmla="*/ 772 h 2254"/>
                <a:gd name="T24" fmla="*/ 1027 w 2324"/>
                <a:gd name="T25" fmla="*/ 850 h 2254"/>
                <a:gd name="T26" fmla="*/ 1171 w 2324"/>
                <a:gd name="T27" fmla="*/ 724 h 2254"/>
                <a:gd name="T28" fmla="*/ 1328 w 2324"/>
                <a:gd name="T29" fmla="*/ 617 h 2254"/>
                <a:gd name="T30" fmla="*/ 1406 w 2324"/>
                <a:gd name="T31" fmla="*/ 541 h 2254"/>
                <a:gd name="T32" fmla="*/ 1467 w 2324"/>
                <a:gd name="T33" fmla="*/ 428 h 2254"/>
                <a:gd name="T34" fmla="*/ 1598 w 2324"/>
                <a:gd name="T35" fmla="*/ 417 h 2254"/>
                <a:gd name="T36" fmla="*/ 1690 w 2324"/>
                <a:gd name="T37" fmla="*/ 465 h 2254"/>
                <a:gd name="T38" fmla="*/ 1846 w 2324"/>
                <a:gd name="T39" fmla="*/ 428 h 2254"/>
                <a:gd name="T40" fmla="*/ 2010 w 2324"/>
                <a:gd name="T41" fmla="*/ 410 h 2254"/>
                <a:gd name="T42" fmla="*/ 2165 w 2324"/>
                <a:gd name="T43" fmla="*/ 410 h 2254"/>
                <a:gd name="T44" fmla="*/ 2300 w 2324"/>
                <a:gd name="T45" fmla="*/ 367 h 2254"/>
                <a:gd name="T46" fmla="*/ 1914 w 2324"/>
                <a:gd name="T47" fmla="*/ 181 h 2254"/>
                <a:gd name="T48" fmla="*/ 1853 w 2324"/>
                <a:gd name="T49" fmla="*/ 269 h 2254"/>
                <a:gd name="T50" fmla="*/ 1805 w 2324"/>
                <a:gd name="T51" fmla="*/ 338 h 2254"/>
                <a:gd name="T52" fmla="*/ 1733 w 2324"/>
                <a:gd name="T53" fmla="*/ 362 h 2254"/>
                <a:gd name="T54" fmla="*/ 1661 w 2324"/>
                <a:gd name="T55" fmla="*/ 362 h 2254"/>
                <a:gd name="T56" fmla="*/ 1731 w 2324"/>
                <a:gd name="T57" fmla="*/ 251 h 2254"/>
                <a:gd name="T58" fmla="*/ 1572 w 2324"/>
                <a:gd name="T59" fmla="*/ 168 h 2254"/>
                <a:gd name="T60" fmla="*/ 1513 w 2324"/>
                <a:gd name="T61" fmla="*/ 297 h 2254"/>
                <a:gd name="T62" fmla="*/ 1310 w 2324"/>
                <a:gd name="T63" fmla="*/ 101 h 2254"/>
                <a:gd name="T64" fmla="*/ 1308 w 2324"/>
                <a:gd name="T65" fmla="*/ 164 h 2254"/>
                <a:gd name="T66" fmla="*/ 1297 w 2324"/>
                <a:gd name="T67" fmla="*/ 190 h 2254"/>
                <a:gd name="T68" fmla="*/ 822 w 2324"/>
                <a:gd name="T69" fmla="*/ 81 h 2254"/>
                <a:gd name="T70" fmla="*/ 914 w 2324"/>
                <a:gd name="T71" fmla="*/ 216 h 2254"/>
                <a:gd name="T72" fmla="*/ 850 w 2324"/>
                <a:gd name="T73" fmla="*/ 255 h 2254"/>
                <a:gd name="T74" fmla="*/ 792 w 2324"/>
                <a:gd name="T75" fmla="*/ 177 h 2254"/>
                <a:gd name="T76" fmla="*/ 737 w 2324"/>
                <a:gd name="T77" fmla="*/ 72 h 2254"/>
                <a:gd name="T78" fmla="*/ 347 w 2324"/>
                <a:gd name="T79" fmla="*/ 153 h 2254"/>
                <a:gd name="T80" fmla="*/ 423 w 2324"/>
                <a:gd name="T81" fmla="*/ 404 h 2254"/>
                <a:gd name="T82" fmla="*/ 478 w 2324"/>
                <a:gd name="T83" fmla="*/ 484 h 2254"/>
                <a:gd name="T84" fmla="*/ 395 w 2324"/>
                <a:gd name="T85" fmla="*/ 441 h 2254"/>
                <a:gd name="T86" fmla="*/ 231 w 2324"/>
                <a:gd name="T87" fmla="*/ 382 h 2254"/>
                <a:gd name="T88" fmla="*/ 0 w 2324"/>
                <a:gd name="T89" fmla="*/ 428 h 2254"/>
                <a:gd name="T90" fmla="*/ 107 w 2324"/>
                <a:gd name="T91" fmla="*/ 800 h 2254"/>
                <a:gd name="T92" fmla="*/ 164 w 2324"/>
                <a:gd name="T93" fmla="*/ 1243 h 2254"/>
                <a:gd name="T94" fmla="*/ 181 w 2324"/>
                <a:gd name="T95" fmla="*/ 1256 h 2254"/>
                <a:gd name="T96" fmla="*/ 183 w 2324"/>
                <a:gd name="T97" fmla="*/ 1349 h 2254"/>
                <a:gd name="T98" fmla="*/ 281 w 2324"/>
                <a:gd name="T99" fmla="*/ 1426 h 2254"/>
                <a:gd name="T100" fmla="*/ 244 w 2324"/>
                <a:gd name="T101" fmla="*/ 1452 h 2254"/>
                <a:gd name="T102" fmla="*/ 227 w 2324"/>
                <a:gd name="T103" fmla="*/ 1585 h 2254"/>
                <a:gd name="T104" fmla="*/ 288 w 2324"/>
                <a:gd name="T105" fmla="*/ 1591 h 2254"/>
                <a:gd name="T106" fmla="*/ 251 w 2324"/>
                <a:gd name="T107" fmla="*/ 1637 h 2254"/>
                <a:gd name="T108" fmla="*/ 262 w 2324"/>
                <a:gd name="T109" fmla="*/ 1683 h 2254"/>
                <a:gd name="T110" fmla="*/ 321 w 2324"/>
                <a:gd name="T111" fmla="*/ 1657 h 2254"/>
                <a:gd name="T112" fmla="*/ 377 w 2324"/>
                <a:gd name="T113" fmla="*/ 1702 h 2254"/>
                <a:gd name="T114" fmla="*/ 388 w 2324"/>
                <a:gd name="T115" fmla="*/ 1748 h 2254"/>
                <a:gd name="T116" fmla="*/ 388 w 2324"/>
                <a:gd name="T117" fmla="*/ 1750 h 2254"/>
                <a:gd name="T118" fmla="*/ 351 w 2324"/>
                <a:gd name="T119" fmla="*/ 1868 h 2254"/>
                <a:gd name="T120" fmla="*/ 382 w 2324"/>
                <a:gd name="T121" fmla="*/ 2241 h 2254"/>
                <a:gd name="T122" fmla="*/ 521 w 2324"/>
                <a:gd name="T123" fmla="*/ 2156 h 2254"/>
                <a:gd name="T124" fmla="*/ 574 w 2324"/>
                <a:gd name="T125" fmla="*/ 2084 h 22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24"/>
                <a:gd name="T190" fmla="*/ 0 h 2254"/>
                <a:gd name="T191" fmla="*/ 2324 w 2324"/>
                <a:gd name="T192" fmla="*/ 2254 h 22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24" h="2254">
                  <a:moveTo>
                    <a:pt x="587" y="2055"/>
                  </a:moveTo>
                  <a:lnTo>
                    <a:pt x="584" y="2025"/>
                  </a:lnTo>
                  <a:lnTo>
                    <a:pt x="584" y="1992"/>
                  </a:lnTo>
                  <a:lnTo>
                    <a:pt x="582" y="1959"/>
                  </a:lnTo>
                  <a:lnTo>
                    <a:pt x="582" y="1929"/>
                  </a:lnTo>
                  <a:lnTo>
                    <a:pt x="582" y="1922"/>
                  </a:lnTo>
                  <a:lnTo>
                    <a:pt x="582" y="1918"/>
                  </a:lnTo>
                  <a:lnTo>
                    <a:pt x="582" y="1912"/>
                  </a:lnTo>
                  <a:lnTo>
                    <a:pt x="582" y="1907"/>
                  </a:lnTo>
                  <a:lnTo>
                    <a:pt x="567" y="1890"/>
                  </a:lnTo>
                  <a:lnTo>
                    <a:pt x="552" y="1870"/>
                  </a:lnTo>
                  <a:lnTo>
                    <a:pt x="537" y="1848"/>
                  </a:lnTo>
                  <a:lnTo>
                    <a:pt x="528" y="1822"/>
                  </a:lnTo>
                  <a:lnTo>
                    <a:pt x="521" y="1796"/>
                  </a:lnTo>
                  <a:lnTo>
                    <a:pt x="521" y="1766"/>
                  </a:lnTo>
                  <a:lnTo>
                    <a:pt x="530" y="1735"/>
                  </a:lnTo>
                  <a:lnTo>
                    <a:pt x="547" y="1702"/>
                  </a:lnTo>
                  <a:lnTo>
                    <a:pt x="552" y="1707"/>
                  </a:lnTo>
                  <a:lnTo>
                    <a:pt x="563" y="1715"/>
                  </a:lnTo>
                  <a:lnTo>
                    <a:pt x="576" y="1733"/>
                  </a:lnTo>
                  <a:lnTo>
                    <a:pt x="591" y="1757"/>
                  </a:lnTo>
                  <a:lnTo>
                    <a:pt x="602" y="1681"/>
                  </a:lnTo>
                  <a:lnTo>
                    <a:pt x="617" y="1604"/>
                  </a:lnTo>
                  <a:lnTo>
                    <a:pt x="632" y="1532"/>
                  </a:lnTo>
                  <a:lnTo>
                    <a:pt x="654" y="1460"/>
                  </a:lnTo>
                  <a:lnTo>
                    <a:pt x="650" y="1458"/>
                  </a:lnTo>
                  <a:lnTo>
                    <a:pt x="645" y="1454"/>
                  </a:lnTo>
                  <a:lnTo>
                    <a:pt x="641" y="1452"/>
                  </a:lnTo>
                  <a:lnTo>
                    <a:pt x="637" y="1450"/>
                  </a:lnTo>
                  <a:lnTo>
                    <a:pt x="639" y="1447"/>
                  </a:lnTo>
                  <a:lnTo>
                    <a:pt x="645" y="1441"/>
                  </a:lnTo>
                  <a:lnTo>
                    <a:pt x="654" y="1432"/>
                  </a:lnTo>
                  <a:lnTo>
                    <a:pt x="669" y="1419"/>
                  </a:lnTo>
                  <a:lnTo>
                    <a:pt x="689" y="1369"/>
                  </a:lnTo>
                  <a:lnTo>
                    <a:pt x="709" y="1319"/>
                  </a:lnTo>
                  <a:lnTo>
                    <a:pt x="730" y="1269"/>
                  </a:lnTo>
                  <a:lnTo>
                    <a:pt x="757" y="1221"/>
                  </a:lnTo>
                  <a:lnTo>
                    <a:pt x="781" y="1173"/>
                  </a:lnTo>
                  <a:lnTo>
                    <a:pt x="809" y="1127"/>
                  </a:lnTo>
                  <a:lnTo>
                    <a:pt x="837" y="1081"/>
                  </a:lnTo>
                  <a:lnTo>
                    <a:pt x="868" y="1038"/>
                  </a:lnTo>
                  <a:lnTo>
                    <a:pt x="859" y="1022"/>
                  </a:lnTo>
                  <a:lnTo>
                    <a:pt x="850" y="1003"/>
                  </a:lnTo>
                  <a:lnTo>
                    <a:pt x="846" y="981"/>
                  </a:lnTo>
                  <a:lnTo>
                    <a:pt x="844" y="957"/>
                  </a:lnTo>
                  <a:lnTo>
                    <a:pt x="846" y="957"/>
                  </a:lnTo>
                  <a:lnTo>
                    <a:pt x="848" y="957"/>
                  </a:lnTo>
                  <a:lnTo>
                    <a:pt x="855" y="959"/>
                  </a:lnTo>
                  <a:lnTo>
                    <a:pt x="863" y="959"/>
                  </a:lnTo>
                  <a:lnTo>
                    <a:pt x="874" y="964"/>
                  </a:lnTo>
                  <a:lnTo>
                    <a:pt x="885" y="966"/>
                  </a:lnTo>
                  <a:lnTo>
                    <a:pt x="898" y="970"/>
                  </a:lnTo>
                  <a:lnTo>
                    <a:pt x="914" y="977"/>
                  </a:lnTo>
                  <a:lnTo>
                    <a:pt x="922" y="968"/>
                  </a:lnTo>
                  <a:lnTo>
                    <a:pt x="931" y="957"/>
                  </a:lnTo>
                  <a:lnTo>
                    <a:pt x="938" y="948"/>
                  </a:lnTo>
                  <a:lnTo>
                    <a:pt x="946" y="938"/>
                  </a:lnTo>
                  <a:lnTo>
                    <a:pt x="955" y="929"/>
                  </a:lnTo>
                  <a:lnTo>
                    <a:pt x="964" y="918"/>
                  </a:lnTo>
                  <a:lnTo>
                    <a:pt x="972" y="909"/>
                  </a:lnTo>
                  <a:lnTo>
                    <a:pt x="981" y="900"/>
                  </a:lnTo>
                  <a:lnTo>
                    <a:pt x="957" y="898"/>
                  </a:lnTo>
                  <a:lnTo>
                    <a:pt x="933" y="894"/>
                  </a:lnTo>
                  <a:lnTo>
                    <a:pt x="905" y="887"/>
                  </a:lnTo>
                  <a:lnTo>
                    <a:pt x="879" y="876"/>
                  </a:lnTo>
                  <a:lnTo>
                    <a:pt x="855" y="859"/>
                  </a:lnTo>
                  <a:lnTo>
                    <a:pt x="833" y="835"/>
                  </a:lnTo>
                  <a:lnTo>
                    <a:pt x="818" y="807"/>
                  </a:lnTo>
                  <a:lnTo>
                    <a:pt x="807" y="768"/>
                  </a:lnTo>
                  <a:lnTo>
                    <a:pt x="811" y="768"/>
                  </a:lnTo>
                  <a:lnTo>
                    <a:pt x="826" y="770"/>
                  </a:lnTo>
                  <a:lnTo>
                    <a:pt x="850" y="772"/>
                  </a:lnTo>
                  <a:lnTo>
                    <a:pt x="877" y="781"/>
                  </a:lnTo>
                  <a:lnTo>
                    <a:pt x="909" y="792"/>
                  </a:lnTo>
                  <a:lnTo>
                    <a:pt x="942" y="811"/>
                  </a:lnTo>
                  <a:lnTo>
                    <a:pt x="975" y="837"/>
                  </a:lnTo>
                  <a:lnTo>
                    <a:pt x="1005" y="872"/>
                  </a:lnTo>
                  <a:lnTo>
                    <a:pt x="1027" y="850"/>
                  </a:lnTo>
                  <a:lnTo>
                    <a:pt x="1051" y="826"/>
                  </a:lnTo>
                  <a:lnTo>
                    <a:pt x="1073" y="805"/>
                  </a:lnTo>
                  <a:lnTo>
                    <a:pt x="1097" y="785"/>
                  </a:lnTo>
                  <a:lnTo>
                    <a:pt x="1121" y="763"/>
                  </a:lnTo>
                  <a:lnTo>
                    <a:pt x="1145" y="744"/>
                  </a:lnTo>
                  <a:lnTo>
                    <a:pt x="1171" y="724"/>
                  </a:lnTo>
                  <a:lnTo>
                    <a:pt x="1197" y="704"/>
                  </a:lnTo>
                  <a:lnTo>
                    <a:pt x="1221" y="687"/>
                  </a:lnTo>
                  <a:lnTo>
                    <a:pt x="1247" y="667"/>
                  </a:lnTo>
                  <a:lnTo>
                    <a:pt x="1273" y="650"/>
                  </a:lnTo>
                  <a:lnTo>
                    <a:pt x="1302" y="632"/>
                  </a:lnTo>
                  <a:lnTo>
                    <a:pt x="1328" y="617"/>
                  </a:lnTo>
                  <a:lnTo>
                    <a:pt x="1356" y="602"/>
                  </a:lnTo>
                  <a:lnTo>
                    <a:pt x="1384" y="587"/>
                  </a:lnTo>
                  <a:lnTo>
                    <a:pt x="1413" y="571"/>
                  </a:lnTo>
                  <a:lnTo>
                    <a:pt x="1411" y="561"/>
                  </a:lnTo>
                  <a:lnTo>
                    <a:pt x="1408" y="552"/>
                  </a:lnTo>
                  <a:lnTo>
                    <a:pt x="1406" y="541"/>
                  </a:lnTo>
                  <a:lnTo>
                    <a:pt x="1406" y="532"/>
                  </a:lnTo>
                  <a:lnTo>
                    <a:pt x="1408" y="506"/>
                  </a:lnTo>
                  <a:lnTo>
                    <a:pt x="1417" y="482"/>
                  </a:lnTo>
                  <a:lnTo>
                    <a:pt x="1430" y="462"/>
                  </a:lnTo>
                  <a:lnTo>
                    <a:pt x="1445" y="443"/>
                  </a:lnTo>
                  <a:lnTo>
                    <a:pt x="1467" y="428"/>
                  </a:lnTo>
                  <a:lnTo>
                    <a:pt x="1489" y="417"/>
                  </a:lnTo>
                  <a:lnTo>
                    <a:pt x="1515" y="408"/>
                  </a:lnTo>
                  <a:lnTo>
                    <a:pt x="1543" y="406"/>
                  </a:lnTo>
                  <a:lnTo>
                    <a:pt x="1563" y="408"/>
                  </a:lnTo>
                  <a:lnTo>
                    <a:pt x="1581" y="410"/>
                  </a:lnTo>
                  <a:lnTo>
                    <a:pt x="1598" y="417"/>
                  </a:lnTo>
                  <a:lnTo>
                    <a:pt x="1613" y="423"/>
                  </a:lnTo>
                  <a:lnTo>
                    <a:pt x="1628" y="434"/>
                  </a:lnTo>
                  <a:lnTo>
                    <a:pt x="1642" y="445"/>
                  </a:lnTo>
                  <a:lnTo>
                    <a:pt x="1652" y="458"/>
                  </a:lnTo>
                  <a:lnTo>
                    <a:pt x="1663" y="471"/>
                  </a:lnTo>
                  <a:lnTo>
                    <a:pt x="1690" y="465"/>
                  </a:lnTo>
                  <a:lnTo>
                    <a:pt x="1716" y="456"/>
                  </a:lnTo>
                  <a:lnTo>
                    <a:pt x="1742" y="449"/>
                  </a:lnTo>
                  <a:lnTo>
                    <a:pt x="1768" y="443"/>
                  </a:lnTo>
                  <a:lnTo>
                    <a:pt x="1794" y="438"/>
                  </a:lnTo>
                  <a:lnTo>
                    <a:pt x="1820" y="432"/>
                  </a:lnTo>
                  <a:lnTo>
                    <a:pt x="1846" y="428"/>
                  </a:lnTo>
                  <a:lnTo>
                    <a:pt x="1873" y="423"/>
                  </a:lnTo>
                  <a:lnTo>
                    <a:pt x="1901" y="421"/>
                  </a:lnTo>
                  <a:lnTo>
                    <a:pt x="1927" y="417"/>
                  </a:lnTo>
                  <a:lnTo>
                    <a:pt x="1953" y="415"/>
                  </a:lnTo>
                  <a:lnTo>
                    <a:pt x="1982" y="412"/>
                  </a:lnTo>
                  <a:lnTo>
                    <a:pt x="2010" y="410"/>
                  </a:lnTo>
                  <a:lnTo>
                    <a:pt x="2036" y="408"/>
                  </a:lnTo>
                  <a:lnTo>
                    <a:pt x="2064" y="408"/>
                  </a:lnTo>
                  <a:lnTo>
                    <a:pt x="2093" y="408"/>
                  </a:lnTo>
                  <a:lnTo>
                    <a:pt x="2117" y="408"/>
                  </a:lnTo>
                  <a:lnTo>
                    <a:pt x="2141" y="408"/>
                  </a:lnTo>
                  <a:lnTo>
                    <a:pt x="2165" y="410"/>
                  </a:lnTo>
                  <a:lnTo>
                    <a:pt x="2186" y="410"/>
                  </a:lnTo>
                  <a:lnTo>
                    <a:pt x="2210" y="412"/>
                  </a:lnTo>
                  <a:lnTo>
                    <a:pt x="2234" y="415"/>
                  </a:lnTo>
                  <a:lnTo>
                    <a:pt x="2256" y="417"/>
                  </a:lnTo>
                  <a:lnTo>
                    <a:pt x="2280" y="419"/>
                  </a:lnTo>
                  <a:lnTo>
                    <a:pt x="2300" y="367"/>
                  </a:lnTo>
                  <a:lnTo>
                    <a:pt x="2313" y="314"/>
                  </a:lnTo>
                  <a:lnTo>
                    <a:pt x="2322" y="260"/>
                  </a:lnTo>
                  <a:lnTo>
                    <a:pt x="2324" y="210"/>
                  </a:lnTo>
                  <a:lnTo>
                    <a:pt x="1927" y="168"/>
                  </a:lnTo>
                  <a:lnTo>
                    <a:pt x="1921" y="175"/>
                  </a:lnTo>
                  <a:lnTo>
                    <a:pt x="1914" y="181"/>
                  </a:lnTo>
                  <a:lnTo>
                    <a:pt x="1907" y="188"/>
                  </a:lnTo>
                  <a:lnTo>
                    <a:pt x="1901" y="197"/>
                  </a:lnTo>
                  <a:lnTo>
                    <a:pt x="1888" y="214"/>
                  </a:lnTo>
                  <a:lnTo>
                    <a:pt x="1875" y="231"/>
                  </a:lnTo>
                  <a:lnTo>
                    <a:pt x="1864" y="249"/>
                  </a:lnTo>
                  <a:lnTo>
                    <a:pt x="1853" y="269"/>
                  </a:lnTo>
                  <a:lnTo>
                    <a:pt x="1844" y="288"/>
                  </a:lnTo>
                  <a:lnTo>
                    <a:pt x="1836" y="308"/>
                  </a:lnTo>
                  <a:lnTo>
                    <a:pt x="1829" y="330"/>
                  </a:lnTo>
                  <a:lnTo>
                    <a:pt x="1825" y="349"/>
                  </a:lnTo>
                  <a:lnTo>
                    <a:pt x="1814" y="345"/>
                  </a:lnTo>
                  <a:lnTo>
                    <a:pt x="1805" y="338"/>
                  </a:lnTo>
                  <a:lnTo>
                    <a:pt x="1794" y="332"/>
                  </a:lnTo>
                  <a:lnTo>
                    <a:pt x="1783" y="325"/>
                  </a:lnTo>
                  <a:lnTo>
                    <a:pt x="1772" y="336"/>
                  </a:lnTo>
                  <a:lnTo>
                    <a:pt x="1761" y="347"/>
                  </a:lnTo>
                  <a:lnTo>
                    <a:pt x="1748" y="356"/>
                  </a:lnTo>
                  <a:lnTo>
                    <a:pt x="1733" y="362"/>
                  </a:lnTo>
                  <a:lnTo>
                    <a:pt x="1718" y="369"/>
                  </a:lnTo>
                  <a:lnTo>
                    <a:pt x="1700" y="371"/>
                  </a:lnTo>
                  <a:lnTo>
                    <a:pt x="1681" y="373"/>
                  </a:lnTo>
                  <a:lnTo>
                    <a:pt x="1659" y="373"/>
                  </a:lnTo>
                  <a:lnTo>
                    <a:pt x="1659" y="371"/>
                  </a:lnTo>
                  <a:lnTo>
                    <a:pt x="1661" y="362"/>
                  </a:lnTo>
                  <a:lnTo>
                    <a:pt x="1666" y="349"/>
                  </a:lnTo>
                  <a:lnTo>
                    <a:pt x="1672" y="332"/>
                  </a:lnTo>
                  <a:lnTo>
                    <a:pt x="1683" y="314"/>
                  </a:lnTo>
                  <a:lnTo>
                    <a:pt x="1694" y="292"/>
                  </a:lnTo>
                  <a:lnTo>
                    <a:pt x="1711" y="273"/>
                  </a:lnTo>
                  <a:lnTo>
                    <a:pt x="1731" y="251"/>
                  </a:lnTo>
                  <a:lnTo>
                    <a:pt x="1740" y="227"/>
                  </a:lnTo>
                  <a:lnTo>
                    <a:pt x="1746" y="201"/>
                  </a:lnTo>
                  <a:lnTo>
                    <a:pt x="1751" y="175"/>
                  </a:lnTo>
                  <a:lnTo>
                    <a:pt x="1753" y="149"/>
                  </a:lnTo>
                  <a:lnTo>
                    <a:pt x="1561" y="127"/>
                  </a:lnTo>
                  <a:lnTo>
                    <a:pt x="1572" y="168"/>
                  </a:lnTo>
                  <a:lnTo>
                    <a:pt x="1576" y="218"/>
                  </a:lnTo>
                  <a:lnTo>
                    <a:pt x="1567" y="275"/>
                  </a:lnTo>
                  <a:lnTo>
                    <a:pt x="1541" y="338"/>
                  </a:lnTo>
                  <a:lnTo>
                    <a:pt x="1537" y="334"/>
                  </a:lnTo>
                  <a:lnTo>
                    <a:pt x="1526" y="319"/>
                  </a:lnTo>
                  <a:lnTo>
                    <a:pt x="1513" y="297"/>
                  </a:lnTo>
                  <a:lnTo>
                    <a:pt x="1500" y="266"/>
                  </a:lnTo>
                  <a:lnTo>
                    <a:pt x="1489" y="234"/>
                  </a:lnTo>
                  <a:lnTo>
                    <a:pt x="1485" y="197"/>
                  </a:lnTo>
                  <a:lnTo>
                    <a:pt x="1491" y="160"/>
                  </a:lnTo>
                  <a:lnTo>
                    <a:pt x="1509" y="123"/>
                  </a:lnTo>
                  <a:lnTo>
                    <a:pt x="1310" y="101"/>
                  </a:lnTo>
                  <a:lnTo>
                    <a:pt x="1308" y="109"/>
                  </a:lnTo>
                  <a:lnTo>
                    <a:pt x="1308" y="120"/>
                  </a:lnTo>
                  <a:lnTo>
                    <a:pt x="1308" y="129"/>
                  </a:lnTo>
                  <a:lnTo>
                    <a:pt x="1308" y="140"/>
                  </a:lnTo>
                  <a:lnTo>
                    <a:pt x="1308" y="153"/>
                  </a:lnTo>
                  <a:lnTo>
                    <a:pt x="1308" y="164"/>
                  </a:lnTo>
                  <a:lnTo>
                    <a:pt x="1310" y="177"/>
                  </a:lnTo>
                  <a:lnTo>
                    <a:pt x="1312" y="190"/>
                  </a:lnTo>
                  <a:lnTo>
                    <a:pt x="1308" y="190"/>
                  </a:lnTo>
                  <a:lnTo>
                    <a:pt x="1304" y="190"/>
                  </a:lnTo>
                  <a:lnTo>
                    <a:pt x="1302" y="190"/>
                  </a:lnTo>
                  <a:lnTo>
                    <a:pt x="1297" y="190"/>
                  </a:lnTo>
                  <a:lnTo>
                    <a:pt x="1297" y="168"/>
                  </a:lnTo>
                  <a:lnTo>
                    <a:pt x="1297" y="146"/>
                  </a:lnTo>
                  <a:lnTo>
                    <a:pt x="1297" y="123"/>
                  </a:lnTo>
                  <a:lnTo>
                    <a:pt x="1295" y="99"/>
                  </a:lnTo>
                  <a:lnTo>
                    <a:pt x="813" y="46"/>
                  </a:lnTo>
                  <a:lnTo>
                    <a:pt x="822" y="81"/>
                  </a:lnTo>
                  <a:lnTo>
                    <a:pt x="835" y="114"/>
                  </a:lnTo>
                  <a:lnTo>
                    <a:pt x="853" y="144"/>
                  </a:lnTo>
                  <a:lnTo>
                    <a:pt x="872" y="175"/>
                  </a:lnTo>
                  <a:lnTo>
                    <a:pt x="885" y="190"/>
                  </a:lnTo>
                  <a:lnTo>
                    <a:pt x="898" y="203"/>
                  </a:lnTo>
                  <a:lnTo>
                    <a:pt x="914" y="216"/>
                  </a:lnTo>
                  <a:lnTo>
                    <a:pt x="929" y="229"/>
                  </a:lnTo>
                  <a:lnTo>
                    <a:pt x="914" y="234"/>
                  </a:lnTo>
                  <a:lnTo>
                    <a:pt x="896" y="240"/>
                  </a:lnTo>
                  <a:lnTo>
                    <a:pt x="881" y="245"/>
                  </a:lnTo>
                  <a:lnTo>
                    <a:pt x="866" y="249"/>
                  </a:lnTo>
                  <a:lnTo>
                    <a:pt x="850" y="255"/>
                  </a:lnTo>
                  <a:lnTo>
                    <a:pt x="835" y="260"/>
                  </a:lnTo>
                  <a:lnTo>
                    <a:pt x="820" y="266"/>
                  </a:lnTo>
                  <a:lnTo>
                    <a:pt x="805" y="273"/>
                  </a:lnTo>
                  <a:lnTo>
                    <a:pt x="802" y="240"/>
                  </a:lnTo>
                  <a:lnTo>
                    <a:pt x="800" y="208"/>
                  </a:lnTo>
                  <a:lnTo>
                    <a:pt x="792" y="177"/>
                  </a:lnTo>
                  <a:lnTo>
                    <a:pt x="781" y="146"/>
                  </a:lnTo>
                  <a:lnTo>
                    <a:pt x="774" y="131"/>
                  </a:lnTo>
                  <a:lnTo>
                    <a:pt x="765" y="116"/>
                  </a:lnTo>
                  <a:lnTo>
                    <a:pt x="757" y="101"/>
                  </a:lnTo>
                  <a:lnTo>
                    <a:pt x="748" y="85"/>
                  </a:lnTo>
                  <a:lnTo>
                    <a:pt x="737" y="72"/>
                  </a:lnTo>
                  <a:lnTo>
                    <a:pt x="726" y="59"/>
                  </a:lnTo>
                  <a:lnTo>
                    <a:pt x="715" y="46"/>
                  </a:lnTo>
                  <a:lnTo>
                    <a:pt x="702" y="35"/>
                  </a:lnTo>
                  <a:lnTo>
                    <a:pt x="380" y="0"/>
                  </a:lnTo>
                  <a:lnTo>
                    <a:pt x="360" y="72"/>
                  </a:lnTo>
                  <a:lnTo>
                    <a:pt x="347" y="153"/>
                  </a:lnTo>
                  <a:lnTo>
                    <a:pt x="349" y="236"/>
                  </a:lnTo>
                  <a:lnTo>
                    <a:pt x="371" y="319"/>
                  </a:lnTo>
                  <a:lnTo>
                    <a:pt x="382" y="343"/>
                  </a:lnTo>
                  <a:lnTo>
                    <a:pt x="395" y="362"/>
                  </a:lnTo>
                  <a:lnTo>
                    <a:pt x="408" y="384"/>
                  </a:lnTo>
                  <a:lnTo>
                    <a:pt x="423" y="404"/>
                  </a:lnTo>
                  <a:lnTo>
                    <a:pt x="438" y="421"/>
                  </a:lnTo>
                  <a:lnTo>
                    <a:pt x="456" y="438"/>
                  </a:lnTo>
                  <a:lnTo>
                    <a:pt x="473" y="454"/>
                  </a:lnTo>
                  <a:lnTo>
                    <a:pt x="493" y="469"/>
                  </a:lnTo>
                  <a:lnTo>
                    <a:pt x="484" y="476"/>
                  </a:lnTo>
                  <a:lnTo>
                    <a:pt x="478" y="484"/>
                  </a:lnTo>
                  <a:lnTo>
                    <a:pt x="469" y="491"/>
                  </a:lnTo>
                  <a:lnTo>
                    <a:pt x="460" y="500"/>
                  </a:lnTo>
                  <a:lnTo>
                    <a:pt x="445" y="484"/>
                  </a:lnTo>
                  <a:lnTo>
                    <a:pt x="430" y="469"/>
                  </a:lnTo>
                  <a:lnTo>
                    <a:pt x="412" y="454"/>
                  </a:lnTo>
                  <a:lnTo>
                    <a:pt x="395" y="441"/>
                  </a:lnTo>
                  <a:lnTo>
                    <a:pt x="375" y="428"/>
                  </a:lnTo>
                  <a:lnTo>
                    <a:pt x="356" y="417"/>
                  </a:lnTo>
                  <a:lnTo>
                    <a:pt x="336" y="408"/>
                  </a:lnTo>
                  <a:lnTo>
                    <a:pt x="314" y="399"/>
                  </a:lnTo>
                  <a:lnTo>
                    <a:pt x="273" y="388"/>
                  </a:lnTo>
                  <a:lnTo>
                    <a:pt x="231" y="382"/>
                  </a:lnTo>
                  <a:lnTo>
                    <a:pt x="190" y="382"/>
                  </a:lnTo>
                  <a:lnTo>
                    <a:pt x="149" y="386"/>
                  </a:lnTo>
                  <a:lnTo>
                    <a:pt x="109" y="393"/>
                  </a:lnTo>
                  <a:lnTo>
                    <a:pt x="70" y="404"/>
                  </a:lnTo>
                  <a:lnTo>
                    <a:pt x="33" y="415"/>
                  </a:lnTo>
                  <a:lnTo>
                    <a:pt x="0" y="428"/>
                  </a:lnTo>
                  <a:lnTo>
                    <a:pt x="59" y="754"/>
                  </a:lnTo>
                  <a:lnTo>
                    <a:pt x="74" y="765"/>
                  </a:lnTo>
                  <a:lnTo>
                    <a:pt x="90" y="776"/>
                  </a:lnTo>
                  <a:lnTo>
                    <a:pt x="105" y="787"/>
                  </a:lnTo>
                  <a:lnTo>
                    <a:pt x="122" y="798"/>
                  </a:lnTo>
                  <a:lnTo>
                    <a:pt x="107" y="800"/>
                  </a:lnTo>
                  <a:lnTo>
                    <a:pt x="94" y="802"/>
                  </a:lnTo>
                  <a:lnTo>
                    <a:pt x="81" y="807"/>
                  </a:lnTo>
                  <a:lnTo>
                    <a:pt x="68" y="809"/>
                  </a:lnTo>
                  <a:lnTo>
                    <a:pt x="146" y="1243"/>
                  </a:lnTo>
                  <a:lnTo>
                    <a:pt x="155" y="1243"/>
                  </a:lnTo>
                  <a:lnTo>
                    <a:pt x="164" y="1243"/>
                  </a:lnTo>
                  <a:lnTo>
                    <a:pt x="170" y="1243"/>
                  </a:lnTo>
                  <a:lnTo>
                    <a:pt x="179" y="1243"/>
                  </a:lnTo>
                  <a:lnTo>
                    <a:pt x="181" y="1245"/>
                  </a:lnTo>
                  <a:lnTo>
                    <a:pt x="181" y="1249"/>
                  </a:lnTo>
                  <a:lnTo>
                    <a:pt x="181" y="1251"/>
                  </a:lnTo>
                  <a:lnTo>
                    <a:pt x="181" y="1256"/>
                  </a:lnTo>
                  <a:lnTo>
                    <a:pt x="173" y="1258"/>
                  </a:lnTo>
                  <a:lnTo>
                    <a:pt x="166" y="1258"/>
                  </a:lnTo>
                  <a:lnTo>
                    <a:pt x="159" y="1260"/>
                  </a:lnTo>
                  <a:lnTo>
                    <a:pt x="151" y="1262"/>
                  </a:lnTo>
                  <a:lnTo>
                    <a:pt x="166" y="1343"/>
                  </a:lnTo>
                  <a:lnTo>
                    <a:pt x="183" y="1349"/>
                  </a:lnTo>
                  <a:lnTo>
                    <a:pt x="199" y="1358"/>
                  </a:lnTo>
                  <a:lnTo>
                    <a:pt x="216" y="1367"/>
                  </a:lnTo>
                  <a:lnTo>
                    <a:pt x="234" y="1378"/>
                  </a:lnTo>
                  <a:lnTo>
                    <a:pt x="251" y="1393"/>
                  </a:lnTo>
                  <a:lnTo>
                    <a:pt x="266" y="1408"/>
                  </a:lnTo>
                  <a:lnTo>
                    <a:pt x="281" y="1426"/>
                  </a:lnTo>
                  <a:lnTo>
                    <a:pt x="297" y="1447"/>
                  </a:lnTo>
                  <a:lnTo>
                    <a:pt x="295" y="1447"/>
                  </a:lnTo>
                  <a:lnTo>
                    <a:pt x="288" y="1450"/>
                  </a:lnTo>
                  <a:lnTo>
                    <a:pt x="275" y="1452"/>
                  </a:lnTo>
                  <a:lnTo>
                    <a:pt x="262" y="1452"/>
                  </a:lnTo>
                  <a:lnTo>
                    <a:pt x="244" y="1452"/>
                  </a:lnTo>
                  <a:lnTo>
                    <a:pt x="225" y="1452"/>
                  </a:lnTo>
                  <a:lnTo>
                    <a:pt x="205" y="1450"/>
                  </a:lnTo>
                  <a:lnTo>
                    <a:pt x="183" y="1445"/>
                  </a:lnTo>
                  <a:lnTo>
                    <a:pt x="210" y="1585"/>
                  </a:lnTo>
                  <a:lnTo>
                    <a:pt x="218" y="1585"/>
                  </a:lnTo>
                  <a:lnTo>
                    <a:pt x="227" y="1585"/>
                  </a:lnTo>
                  <a:lnTo>
                    <a:pt x="238" y="1585"/>
                  </a:lnTo>
                  <a:lnTo>
                    <a:pt x="247" y="1585"/>
                  </a:lnTo>
                  <a:lnTo>
                    <a:pt x="258" y="1587"/>
                  </a:lnTo>
                  <a:lnTo>
                    <a:pt x="266" y="1587"/>
                  </a:lnTo>
                  <a:lnTo>
                    <a:pt x="277" y="1589"/>
                  </a:lnTo>
                  <a:lnTo>
                    <a:pt x="288" y="1591"/>
                  </a:lnTo>
                  <a:lnTo>
                    <a:pt x="286" y="1593"/>
                  </a:lnTo>
                  <a:lnTo>
                    <a:pt x="284" y="1598"/>
                  </a:lnTo>
                  <a:lnTo>
                    <a:pt x="279" y="1604"/>
                  </a:lnTo>
                  <a:lnTo>
                    <a:pt x="271" y="1615"/>
                  </a:lnTo>
                  <a:lnTo>
                    <a:pt x="262" y="1624"/>
                  </a:lnTo>
                  <a:lnTo>
                    <a:pt x="251" y="1637"/>
                  </a:lnTo>
                  <a:lnTo>
                    <a:pt x="238" y="1648"/>
                  </a:lnTo>
                  <a:lnTo>
                    <a:pt x="223" y="1659"/>
                  </a:lnTo>
                  <a:lnTo>
                    <a:pt x="231" y="1707"/>
                  </a:lnTo>
                  <a:lnTo>
                    <a:pt x="242" y="1700"/>
                  </a:lnTo>
                  <a:lnTo>
                    <a:pt x="253" y="1691"/>
                  </a:lnTo>
                  <a:lnTo>
                    <a:pt x="262" y="1683"/>
                  </a:lnTo>
                  <a:lnTo>
                    <a:pt x="273" y="1674"/>
                  </a:lnTo>
                  <a:lnTo>
                    <a:pt x="281" y="1665"/>
                  </a:lnTo>
                  <a:lnTo>
                    <a:pt x="290" y="1657"/>
                  </a:lnTo>
                  <a:lnTo>
                    <a:pt x="299" y="1646"/>
                  </a:lnTo>
                  <a:lnTo>
                    <a:pt x="308" y="1635"/>
                  </a:lnTo>
                  <a:lnTo>
                    <a:pt x="321" y="1657"/>
                  </a:lnTo>
                  <a:lnTo>
                    <a:pt x="334" y="1676"/>
                  </a:lnTo>
                  <a:lnTo>
                    <a:pt x="347" y="1696"/>
                  </a:lnTo>
                  <a:lnTo>
                    <a:pt x="362" y="1713"/>
                  </a:lnTo>
                  <a:lnTo>
                    <a:pt x="366" y="1709"/>
                  </a:lnTo>
                  <a:lnTo>
                    <a:pt x="373" y="1707"/>
                  </a:lnTo>
                  <a:lnTo>
                    <a:pt x="377" y="1702"/>
                  </a:lnTo>
                  <a:lnTo>
                    <a:pt x="382" y="1700"/>
                  </a:lnTo>
                  <a:lnTo>
                    <a:pt x="382" y="1705"/>
                  </a:lnTo>
                  <a:lnTo>
                    <a:pt x="384" y="1713"/>
                  </a:lnTo>
                  <a:lnTo>
                    <a:pt x="386" y="1729"/>
                  </a:lnTo>
                  <a:lnTo>
                    <a:pt x="386" y="1746"/>
                  </a:lnTo>
                  <a:lnTo>
                    <a:pt x="388" y="1748"/>
                  </a:lnTo>
                  <a:lnTo>
                    <a:pt x="388" y="1750"/>
                  </a:lnTo>
                  <a:lnTo>
                    <a:pt x="386" y="1750"/>
                  </a:lnTo>
                  <a:lnTo>
                    <a:pt x="386" y="1772"/>
                  </a:lnTo>
                  <a:lnTo>
                    <a:pt x="384" y="1796"/>
                  </a:lnTo>
                  <a:lnTo>
                    <a:pt x="377" y="1820"/>
                  </a:lnTo>
                  <a:lnTo>
                    <a:pt x="366" y="1846"/>
                  </a:lnTo>
                  <a:lnTo>
                    <a:pt x="351" y="1868"/>
                  </a:lnTo>
                  <a:lnTo>
                    <a:pt x="332" y="1890"/>
                  </a:lnTo>
                  <a:lnTo>
                    <a:pt x="305" y="1907"/>
                  </a:lnTo>
                  <a:lnTo>
                    <a:pt x="271" y="1918"/>
                  </a:lnTo>
                  <a:lnTo>
                    <a:pt x="329" y="2254"/>
                  </a:lnTo>
                  <a:lnTo>
                    <a:pt x="356" y="2247"/>
                  </a:lnTo>
                  <a:lnTo>
                    <a:pt x="382" y="2241"/>
                  </a:lnTo>
                  <a:lnTo>
                    <a:pt x="408" y="2230"/>
                  </a:lnTo>
                  <a:lnTo>
                    <a:pt x="432" y="2219"/>
                  </a:lnTo>
                  <a:lnTo>
                    <a:pt x="456" y="2206"/>
                  </a:lnTo>
                  <a:lnTo>
                    <a:pt x="480" y="2193"/>
                  </a:lnTo>
                  <a:lnTo>
                    <a:pt x="502" y="2175"/>
                  </a:lnTo>
                  <a:lnTo>
                    <a:pt x="521" y="2156"/>
                  </a:lnTo>
                  <a:lnTo>
                    <a:pt x="532" y="2145"/>
                  </a:lnTo>
                  <a:lnTo>
                    <a:pt x="541" y="2134"/>
                  </a:lnTo>
                  <a:lnTo>
                    <a:pt x="550" y="2121"/>
                  </a:lnTo>
                  <a:lnTo>
                    <a:pt x="558" y="2108"/>
                  </a:lnTo>
                  <a:lnTo>
                    <a:pt x="567" y="2097"/>
                  </a:lnTo>
                  <a:lnTo>
                    <a:pt x="574" y="2084"/>
                  </a:lnTo>
                  <a:lnTo>
                    <a:pt x="580" y="2068"/>
                  </a:lnTo>
                  <a:lnTo>
                    <a:pt x="587" y="2055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648"/>
            <p:cNvSpPr>
              <a:spLocks/>
            </p:cNvSpPr>
            <p:nvPr/>
          </p:nvSpPr>
          <p:spPr bwMode="auto">
            <a:xfrm>
              <a:off x="750" y="2416"/>
              <a:ext cx="122" cy="221"/>
            </a:xfrm>
            <a:custGeom>
              <a:avLst/>
              <a:gdLst>
                <a:gd name="T0" fmla="*/ 0 w 122"/>
                <a:gd name="T1" fmla="*/ 221 h 221"/>
                <a:gd name="T2" fmla="*/ 0 w 122"/>
                <a:gd name="T3" fmla="*/ 214 h 221"/>
                <a:gd name="T4" fmla="*/ 0 w 122"/>
                <a:gd name="T5" fmla="*/ 197 h 221"/>
                <a:gd name="T6" fmla="*/ 2 w 122"/>
                <a:gd name="T7" fmla="*/ 173 h 221"/>
                <a:gd name="T8" fmla="*/ 11 w 122"/>
                <a:gd name="T9" fmla="*/ 140 h 221"/>
                <a:gd name="T10" fmla="*/ 24 w 122"/>
                <a:gd name="T11" fmla="*/ 105 h 221"/>
                <a:gd name="T12" fmla="*/ 43 w 122"/>
                <a:gd name="T13" fmla="*/ 68 h 221"/>
                <a:gd name="T14" fmla="*/ 74 w 122"/>
                <a:gd name="T15" fmla="*/ 33 h 221"/>
                <a:gd name="T16" fmla="*/ 117 w 122"/>
                <a:gd name="T17" fmla="*/ 0 h 221"/>
                <a:gd name="T18" fmla="*/ 120 w 122"/>
                <a:gd name="T19" fmla="*/ 9 h 221"/>
                <a:gd name="T20" fmla="*/ 122 w 122"/>
                <a:gd name="T21" fmla="*/ 31 h 221"/>
                <a:gd name="T22" fmla="*/ 122 w 122"/>
                <a:gd name="T23" fmla="*/ 61 h 221"/>
                <a:gd name="T24" fmla="*/ 117 w 122"/>
                <a:gd name="T25" fmla="*/ 99 h 221"/>
                <a:gd name="T26" fmla="*/ 107 w 122"/>
                <a:gd name="T27" fmla="*/ 136 h 221"/>
                <a:gd name="T28" fmla="*/ 85 w 122"/>
                <a:gd name="T29" fmla="*/ 173 h 221"/>
                <a:gd name="T30" fmla="*/ 50 w 122"/>
                <a:gd name="T31" fmla="*/ 201 h 221"/>
                <a:gd name="T32" fmla="*/ 0 w 122"/>
                <a:gd name="T33" fmla="*/ 221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221"/>
                <a:gd name="T53" fmla="*/ 122 w 122"/>
                <a:gd name="T54" fmla="*/ 221 h 2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221">
                  <a:moveTo>
                    <a:pt x="0" y="221"/>
                  </a:moveTo>
                  <a:lnTo>
                    <a:pt x="0" y="214"/>
                  </a:lnTo>
                  <a:lnTo>
                    <a:pt x="0" y="197"/>
                  </a:lnTo>
                  <a:lnTo>
                    <a:pt x="2" y="173"/>
                  </a:lnTo>
                  <a:lnTo>
                    <a:pt x="11" y="140"/>
                  </a:lnTo>
                  <a:lnTo>
                    <a:pt x="24" y="105"/>
                  </a:lnTo>
                  <a:lnTo>
                    <a:pt x="43" y="68"/>
                  </a:lnTo>
                  <a:lnTo>
                    <a:pt x="74" y="33"/>
                  </a:lnTo>
                  <a:lnTo>
                    <a:pt x="117" y="0"/>
                  </a:lnTo>
                  <a:lnTo>
                    <a:pt x="120" y="9"/>
                  </a:lnTo>
                  <a:lnTo>
                    <a:pt x="122" y="31"/>
                  </a:lnTo>
                  <a:lnTo>
                    <a:pt x="122" y="61"/>
                  </a:lnTo>
                  <a:lnTo>
                    <a:pt x="117" y="99"/>
                  </a:lnTo>
                  <a:lnTo>
                    <a:pt x="107" y="136"/>
                  </a:lnTo>
                  <a:lnTo>
                    <a:pt x="85" y="173"/>
                  </a:lnTo>
                  <a:lnTo>
                    <a:pt x="50" y="201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649"/>
            <p:cNvSpPr>
              <a:spLocks/>
            </p:cNvSpPr>
            <p:nvPr/>
          </p:nvSpPr>
          <p:spPr bwMode="auto">
            <a:xfrm>
              <a:off x="896" y="2155"/>
              <a:ext cx="100" cy="244"/>
            </a:xfrm>
            <a:custGeom>
              <a:avLst/>
              <a:gdLst>
                <a:gd name="T0" fmla="*/ 89 w 100"/>
                <a:gd name="T1" fmla="*/ 244 h 244"/>
                <a:gd name="T2" fmla="*/ 83 w 100"/>
                <a:gd name="T3" fmla="*/ 240 h 244"/>
                <a:gd name="T4" fmla="*/ 67 w 100"/>
                <a:gd name="T5" fmla="*/ 224 h 244"/>
                <a:gd name="T6" fmla="*/ 46 w 100"/>
                <a:gd name="T7" fmla="*/ 203 h 244"/>
                <a:gd name="T8" fmla="*/ 24 w 100"/>
                <a:gd name="T9" fmla="*/ 172 h 244"/>
                <a:gd name="T10" fmla="*/ 6 w 100"/>
                <a:gd name="T11" fmla="*/ 135 h 244"/>
                <a:gd name="T12" fmla="*/ 0 w 100"/>
                <a:gd name="T13" fmla="*/ 94 h 244"/>
                <a:gd name="T14" fmla="*/ 6 w 100"/>
                <a:gd name="T15" fmla="*/ 48 h 244"/>
                <a:gd name="T16" fmla="*/ 30 w 100"/>
                <a:gd name="T17" fmla="*/ 0 h 244"/>
                <a:gd name="T18" fmla="*/ 35 w 100"/>
                <a:gd name="T19" fmla="*/ 4 h 244"/>
                <a:gd name="T20" fmla="*/ 46 w 100"/>
                <a:gd name="T21" fmla="*/ 17 h 244"/>
                <a:gd name="T22" fmla="*/ 61 w 100"/>
                <a:gd name="T23" fmla="*/ 39 h 244"/>
                <a:gd name="T24" fmla="*/ 76 w 100"/>
                <a:gd name="T25" fmla="*/ 68 h 244"/>
                <a:gd name="T26" fmla="*/ 89 w 100"/>
                <a:gd name="T27" fmla="*/ 102 h 244"/>
                <a:gd name="T28" fmla="*/ 98 w 100"/>
                <a:gd name="T29" fmla="*/ 144 h 244"/>
                <a:gd name="T30" fmla="*/ 100 w 100"/>
                <a:gd name="T31" fmla="*/ 192 h 244"/>
                <a:gd name="T32" fmla="*/ 89 w 100"/>
                <a:gd name="T33" fmla="*/ 244 h 2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244"/>
                <a:gd name="T53" fmla="*/ 100 w 100"/>
                <a:gd name="T54" fmla="*/ 244 h 2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244">
                  <a:moveTo>
                    <a:pt x="89" y="244"/>
                  </a:moveTo>
                  <a:lnTo>
                    <a:pt x="83" y="240"/>
                  </a:lnTo>
                  <a:lnTo>
                    <a:pt x="67" y="224"/>
                  </a:lnTo>
                  <a:lnTo>
                    <a:pt x="46" y="203"/>
                  </a:lnTo>
                  <a:lnTo>
                    <a:pt x="24" y="172"/>
                  </a:lnTo>
                  <a:lnTo>
                    <a:pt x="6" y="135"/>
                  </a:lnTo>
                  <a:lnTo>
                    <a:pt x="0" y="94"/>
                  </a:lnTo>
                  <a:lnTo>
                    <a:pt x="6" y="48"/>
                  </a:lnTo>
                  <a:lnTo>
                    <a:pt x="30" y="0"/>
                  </a:lnTo>
                  <a:lnTo>
                    <a:pt x="35" y="4"/>
                  </a:lnTo>
                  <a:lnTo>
                    <a:pt x="46" y="17"/>
                  </a:lnTo>
                  <a:lnTo>
                    <a:pt x="61" y="39"/>
                  </a:lnTo>
                  <a:lnTo>
                    <a:pt x="76" y="68"/>
                  </a:lnTo>
                  <a:lnTo>
                    <a:pt x="89" y="102"/>
                  </a:lnTo>
                  <a:lnTo>
                    <a:pt x="98" y="144"/>
                  </a:lnTo>
                  <a:lnTo>
                    <a:pt x="100" y="192"/>
                  </a:lnTo>
                  <a:lnTo>
                    <a:pt x="89" y="244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650"/>
            <p:cNvSpPr>
              <a:spLocks/>
            </p:cNvSpPr>
            <p:nvPr/>
          </p:nvSpPr>
          <p:spPr bwMode="auto">
            <a:xfrm>
              <a:off x="1456" y="1506"/>
              <a:ext cx="177" cy="176"/>
            </a:xfrm>
            <a:custGeom>
              <a:avLst/>
              <a:gdLst>
                <a:gd name="T0" fmla="*/ 0 w 177"/>
                <a:gd name="T1" fmla="*/ 0 h 176"/>
                <a:gd name="T2" fmla="*/ 7 w 177"/>
                <a:gd name="T3" fmla="*/ 2 h 176"/>
                <a:gd name="T4" fmla="*/ 22 w 177"/>
                <a:gd name="T5" fmla="*/ 6 h 176"/>
                <a:gd name="T6" fmla="*/ 46 w 177"/>
                <a:gd name="T7" fmla="*/ 17 h 176"/>
                <a:gd name="T8" fmla="*/ 74 w 177"/>
                <a:gd name="T9" fmla="*/ 32 h 176"/>
                <a:gd name="T10" fmla="*/ 102 w 177"/>
                <a:gd name="T11" fmla="*/ 54 h 176"/>
                <a:gd name="T12" fmla="*/ 133 w 177"/>
                <a:gd name="T13" fmla="*/ 87 h 176"/>
                <a:gd name="T14" fmla="*/ 157 w 177"/>
                <a:gd name="T15" fmla="*/ 126 h 176"/>
                <a:gd name="T16" fmla="*/ 177 w 177"/>
                <a:gd name="T17" fmla="*/ 176 h 176"/>
                <a:gd name="T18" fmla="*/ 168 w 177"/>
                <a:gd name="T19" fmla="*/ 176 h 176"/>
                <a:gd name="T20" fmla="*/ 146 w 177"/>
                <a:gd name="T21" fmla="*/ 172 h 176"/>
                <a:gd name="T22" fmla="*/ 118 w 177"/>
                <a:gd name="T23" fmla="*/ 163 h 176"/>
                <a:gd name="T24" fmla="*/ 83 w 177"/>
                <a:gd name="T25" fmla="*/ 148 h 176"/>
                <a:gd name="T26" fmla="*/ 50 w 177"/>
                <a:gd name="T27" fmla="*/ 126 h 176"/>
                <a:gd name="T28" fmla="*/ 22 w 177"/>
                <a:gd name="T29" fmla="*/ 95 h 176"/>
                <a:gd name="T30" fmla="*/ 2 w 177"/>
                <a:gd name="T31" fmla="*/ 54 h 176"/>
                <a:gd name="T32" fmla="*/ 0 w 177"/>
                <a:gd name="T33" fmla="*/ 0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6"/>
                <a:gd name="T53" fmla="*/ 177 w 177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6">
                  <a:moveTo>
                    <a:pt x="0" y="0"/>
                  </a:moveTo>
                  <a:lnTo>
                    <a:pt x="7" y="2"/>
                  </a:lnTo>
                  <a:lnTo>
                    <a:pt x="22" y="6"/>
                  </a:lnTo>
                  <a:lnTo>
                    <a:pt x="46" y="17"/>
                  </a:lnTo>
                  <a:lnTo>
                    <a:pt x="74" y="32"/>
                  </a:lnTo>
                  <a:lnTo>
                    <a:pt x="102" y="54"/>
                  </a:lnTo>
                  <a:lnTo>
                    <a:pt x="133" y="87"/>
                  </a:lnTo>
                  <a:lnTo>
                    <a:pt x="157" y="126"/>
                  </a:lnTo>
                  <a:lnTo>
                    <a:pt x="177" y="176"/>
                  </a:lnTo>
                  <a:lnTo>
                    <a:pt x="168" y="176"/>
                  </a:lnTo>
                  <a:lnTo>
                    <a:pt x="146" y="172"/>
                  </a:lnTo>
                  <a:lnTo>
                    <a:pt x="118" y="163"/>
                  </a:lnTo>
                  <a:lnTo>
                    <a:pt x="83" y="148"/>
                  </a:lnTo>
                  <a:lnTo>
                    <a:pt x="50" y="126"/>
                  </a:lnTo>
                  <a:lnTo>
                    <a:pt x="22" y="95"/>
                  </a:lnTo>
                  <a:lnTo>
                    <a:pt x="2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651"/>
            <p:cNvSpPr>
              <a:spLocks/>
            </p:cNvSpPr>
            <p:nvPr/>
          </p:nvSpPr>
          <p:spPr bwMode="auto">
            <a:xfrm>
              <a:off x="1332" y="1782"/>
              <a:ext cx="248" cy="87"/>
            </a:xfrm>
            <a:custGeom>
              <a:avLst/>
              <a:gdLst>
                <a:gd name="T0" fmla="*/ 248 w 248"/>
                <a:gd name="T1" fmla="*/ 33 h 87"/>
                <a:gd name="T2" fmla="*/ 242 w 248"/>
                <a:gd name="T3" fmla="*/ 37 h 87"/>
                <a:gd name="T4" fmla="*/ 224 w 248"/>
                <a:gd name="T5" fmla="*/ 50 h 87"/>
                <a:gd name="T6" fmla="*/ 196 w 248"/>
                <a:gd name="T7" fmla="*/ 66 h 87"/>
                <a:gd name="T8" fmla="*/ 163 w 248"/>
                <a:gd name="T9" fmla="*/ 81 h 87"/>
                <a:gd name="T10" fmla="*/ 124 w 248"/>
                <a:gd name="T11" fmla="*/ 87 h 87"/>
                <a:gd name="T12" fmla="*/ 83 w 248"/>
                <a:gd name="T13" fmla="*/ 85 h 87"/>
                <a:gd name="T14" fmla="*/ 39 w 248"/>
                <a:gd name="T15" fmla="*/ 70 h 87"/>
                <a:gd name="T16" fmla="*/ 0 w 248"/>
                <a:gd name="T17" fmla="*/ 33 h 87"/>
                <a:gd name="T18" fmla="*/ 4 w 248"/>
                <a:gd name="T19" fmla="*/ 31 h 87"/>
                <a:gd name="T20" fmla="*/ 19 w 248"/>
                <a:gd name="T21" fmla="*/ 22 h 87"/>
                <a:gd name="T22" fmla="*/ 43 w 248"/>
                <a:gd name="T23" fmla="*/ 13 h 87"/>
                <a:gd name="T24" fmla="*/ 76 w 248"/>
                <a:gd name="T25" fmla="*/ 5 h 87"/>
                <a:gd name="T26" fmla="*/ 113 w 248"/>
                <a:gd name="T27" fmla="*/ 0 h 87"/>
                <a:gd name="T28" fmla="*/ 154 w 248"/>
                <a:gd name="T29" fmla="*/ 0 h 87"/>
                <a:gd name="T30" fmla="*/ 200 w 248"/>
                <a:gd name="T31" fmla="*/ 11 h 87"/>
                <a:gd name="T32" fmla="*/ 248 w 248"/>
                <a:gd name="T33" fmla="*/ 3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87"/>
                <a:gd name="T53" fmla="*/ 248 w 248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87">
                  <a:moveTo>
                    <a:pt x="248" y="33"/>
                  </a:moveTo>
                  <a:lnTo>
                    <a:pt x="242" y="37"/>
                  </a:lnTo>
                  <a:lnTo>
                    <a:pt x="224" y="50"/>
                  </a:lnTo>
                  <a:lnTo>
                    <a:pt x="196" y="66"/>
                  </a:lnTo>
                  <a:lnTo>
                    <a:pt x="163" y="81"/>
                  </a:lnTo>
                  <a:lnTo>
                    <a:pt x="124" y="87"/>
                  </a:lnTo>
                  <a:lnTo>
                    <a:pt x="83" y="85"/>
                  </a:lnTo>
                  <a:lnTo>
                    <a:pt x="39" y="70"/>
                  </a:lnTo>
                  <a:lnTo>
                    <a:pt x="0" y="33"/>
                  </a:lnTo>
                  <a:lnTo>
                    <a:pt x="4" y="31"/>
                  </a:lnTo>
                  <a:lnTo>
                    <a:pt x="19" y="22"/>
                  </a:lnTo>
                  <a:lnTo>
                    <a:pt x="43" y="13"/>
                  </a:lnTo>
                  <a:lnTo>
                    <a:pt x="76" y="5"/>
                  </a:lnTo>
                  <a:lnTo>
                    <a:pt x="113" y="0"/>
                  </a:lnTo>
                  <a:lnTo>
                    <a:pt x="154" y="0"/>
                  </a:lnTo>
                  <a:lnTo>
                    <a:pt x="200" y="11"/>
                  </a:lnTo>
                  <a:lnTo>
                    <a:pt x="248" y="33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652"/>
            <p:cNvSpPr>
              <a:spLocks/>
            </p:cNvSpPr>
            <p:nvPr/>
          </p:nvSpPr>
          <p:spPr bwMode="auto">
            <a:xfrm>
              <a:off x="1029" y="1839"/>
              <a:ext cx="242" cy="100"/>
            </a:xfrm>
            <a:custGeom>
              <a:avLst/>
              <a:gdLst>
                <a:gd name="T0" fmla="*/ 242 w 242"/>
                <a:gd name="T1" fmla="*/ 9 h 100"/>
                <a:gd name="T2" fmla="*/ 237 w 242"/>
                <a:gd name="T3" fmla="*/ 15 h 100"/>
                <a:gd name="T4" fmla="*/ 222 w 242"/>
                <a:gd name="T5" fmla="*/ 33 h 100"/>
                <a:gd name="T6" fmla="*/ 200 w 242"/>
                <a:gd name="T7" fmla="*/ 52 h 100"/>
                <a:gd name="T8" fmla="*/ 170 w 242"/>
                <a:gd name="T9" fmla="*/ 74 h 100"/>
                <a:gd name="T10" fmla="*/ 133 w 242"/>
                <a:gd name="T11" fmla="*/ 92 h 100"/>
                <a:gd name="T12" fmla="*/ 94 w 242"/>
                <a:gd name="T13" fmla="*/ 100 h 100"/>
                <a:gd name="T14" fmla="*/ 48 w 242"/>
                <a:gd name="T15" fmla="*/ 94 h 100"/>
                <a:gd name="T16" fmla="*/ 0 w 242"/>
                <a:gd name="T17" fmla="*/ 68 h 100"/>
                <a:gd name="T18" fmla="*/ 4 w 242"/>
                <a:gd name="T19" fmla="*/ 63 h 100"/>
                <a:gd name="T20" fmla="*/ 17 w 242"/>
                <a:gd name="T21" fmla="*/ 52 h 100"/>
                <a:gd name="T22" fmla="*/ 37 w 242"/>
                <a:gd name="T23" fmla="*/ 37 h 100"/>
                <a:gd name="T24" fmla="*/ 65 w 242"/>
                <a:gd name="T25" fmla="*/ 22 h 100"/>
                <a:gd name="T26" fmla="*/ 100 w 242"/>
                <a:gd name="T27" fmla="*/ 9 h 100"/>
                <a:gd name="T28" fmla="*/ 141 w 242"/>
                <a:gd name="T29" fmla="*/ 0 h 100"/>
                <a:gd name="T30" fmla="*/ 189 w 242"/>
                <a:gd name="T31" fmla="*/ 0 h 100"/>
                <a:gd name="T32" fmla="*/ 242 w 242"/>
                <a:gd name="T33" fmla="*/ 9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2"/>
                <a:gd name="T52" fmla="*/ 0 h 100"/>
                <a:gd name="T53" fmla="*/ 242 w 242"/>
                <a:gd name="T54" fmla="*/ 100 h 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2" h="100">
                  <a:moveTo>
                    <a:pt x="242" y="9"/>
                  </a:moveTo>
                  <a:lnTo>
                    <a:pt x="237" y="15"/>
                  </a:lnTo>
                  <a:lnTo>
                    <a:pt x="222" y="33"/>
                  </a:lnTo>
                  <a:lnTo>
                    <a:pt x="200" y="52"/>
                  </a:lnTo>
                  <a:lnTo>
                    <a:pt x="170" y="74"/>
                  </a:lnTo>
                  <a:lnTo>
                    <a:pt x="133" y="92"/>
                  </a:lnTo>
                  <a:lnTo>
                    <a:pt x="94" y="100"/>
                  </a:lnTo>
                  <a:lnTo>
                    <a:pt x="48" y="94"/>
                  </a:lnTo>
                  <a:lnTo>
                    <a:pt x="0" y="68"/>
                  </a:lnTo>
                  <a:lnTo>
                    <a:pt x="4" y="63"/>
                  </a:lnTo>
                  <a:lnTo>
                    <a:pt x="17" y="52"/>
                  </a:lnTo>
                  <a:lnTo>
                    <a:pt x="37" y="37"/>
                  </a:lnTo>
                  <a:lnTo>
                    <a:pt x="65" y="22"/>
                  </a:lnTo>
                  <a:lnTo>
                    <a:pt x="100" y="9"/>
                  </a:lnTo>
                  <a:lnTo>
                    <a:pt x="141" y="0"/>
                  </a:lnTo>
                  <a:lnTo>
                    <a:pt x="189" y="0"/>
                  </a:lnTo>
                  <a:lnTo>
                    <a:pt x="242" y="9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653"/>
            <p:cNvSpPr>
              <a:spLocks/>
            </p:cNvSpPr>
            <p:nvPr/>
          </p:nvSpPr>
          <p:spPr bwMode="auto">
            <a:xfrm>
              <a:off x="924" y="1591"/>
              <a:ext cx="133" cy="213"/>
            </a:xfrm>
            <a:custGeom>
              <a:avLst/>
              <a:gdLst>
                <a:gd name="T0" fmla="*/ 131 w 133"/>
                <a:gd name="T1" fmla="*/ 0 h 213"/>
                <a:gd name="T2" fmla="*/ 131 w 133"/>
                <a:gd name="T3" fmla="*/ 8 h 213"/>
                <a:gd name="T4" fmla="*/ 133 w 133"/>
                <a:gd name="T5" fmla="*/ 30 h 213"/>
                <a:gd name="T6" fmla="*/ 133 w 133"/>
                <a:gd name="T7" fmla="*/ 61 h 213"/>
                <a:gd name="T8" fmla="*/ 127 w 133"/>
                <a:gd name="T9" fmla="*/ 98 h 213"/>
                <a:gd name="T10" fmla="*/ 113 w 133"/>
                <a:gd name="T11" fmla="*/ 135 h 213"/>
                <a:gd name="T12" fmla="*/ 90 w 133"/>
                <a:gd name="T13" fmla="*/ 170 h 213"/>
                <a:gd name="T14" fmla="*/ 52 w 133"/>
                <a:gd name="T15" fmla="*/ 198 h 213"/>
                <a:gd name="T16" fmla="*/ 0 w 133"/>
                <a:gd name="T17" fmla="*/ 213 h 213"/>
                <a:gd name="T18" fmla="*/ 0 w 133"/>
                <a:gd name="T19" fmla="*/ 207 h 213"/>
                <a:gd name="T20" fmla="*/ 2 w 133"/>
                <a:gd name="T21" fmla="*/ 189 h 213"/>
                <a:gd name="T22" fmla="*/ 7 w 133"/>
                <a:gd name="T23" fmla="*/ 165 h 213"/>
                <a:gd name="T24" fmla="*/ 15 w 133"/>
                <a:gd name="T25" fmla="*/ 135 h 213"/>
                <a:gd name="T26" fmla="*/ 31 w 133"/>
                <a:gd name="T27" fmla="*/ 100 h 213"/>
                <a:gd name="T28" fmla="*/ 55 w 133"/>
                <a:gd name="T29" fmla="*/ 65 h 213"/>
                <a:gd name="T30" fmla="*/ 87 w 133"/>
                <a:gd name="T31" fmla="*/ 30 h 213"/>
                <a:gd name="T32" fmla="*/ 131 w 133"/>
                <a:gd name="T33" fmla="*/ 0 h 2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13"/>
                <a:gd name="T53" fmla="*/ 133 w 133"/>
                <a:gd name="T54" fmla="*/ 213 h 2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13">
                  <a:moveTo>
                    <a:pt x="131" y="0"/>
                  </a:moveTo>
                  <a:lnTo>
                    <a:pt x="131" y="8"/>
                  </a:lnTo>
                  <a:lnTo>
                    <a:pt x="133" y="30"/>
                  </a:lnTo>
                  <a:lnTo>
                    <a:pt x="133" y="61"/>
                  </a:lnTo>
                  <a:lnTo>
                    <a:pt x="127" y="98"/>
                  </a:lnTo>
                  <a:lnTo>
                    <a:pt x="113" y="135"/>
                  </a:lnTo>
                  <a:lnTo>
                    <a:pt x="90" y="170"/>
                  </a:lnTo>
                  <a:lnTo>
                    <a:pt x="52" y="198"/>
                  </a:lnTo>
                  <a:lnTo>
                    <a:pt x="0" y="213"/>
                  </a:lnTo>
                  <a:lnTo>
                    <a:pt x="0" y="207"/>
                  </a:lnTo>
                  <a:lnTo>
                    <a:pt x="2" y="189"/>
                  </a:lnTo>
                  <a:lnTo>
                    <a:pt x="7" y="165"/>
                  </a:lnTo>
                  <a:lnTo>
                    <a:pt x="15" y="135"/>
                  </a:lnTo>
                  <a:lnTo>
                    <a:pt x="31" y="100"/>
                  </a:lnTo>
                  <a:lnTo>
                    <a:pt x="55" y="65"/>
                  </a:lnTo>
                  <a:lnTo>
                    <a:pt x="87" y="3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654"/>
            <p:cNvSpPr>
              <a:spLocks/>
            </p:cNvSpPr>
            <p:nvPr/>
          </p:nvSpPr>
          <p:spPr bwMode="auto">
            <a:xfrm>
              <a:off x="713" y="1558"/>
              <a:ext cx="100" cy="242"/>
            </a:xfrm>
            <a:custGeom>
              <a:avLst/>
              <a:gdLst>
                <a:gd name="T0" fmla="*/ 30 w 100"/>
                <a:gd name="T1" fmla="*/ 0 h 242"/>
                <a:gd name="T2" fmla="*/ 35 w 100"/>
                <a:gd name="T3" fmla="*/ 4 h 242"/>
                <a:gd name="T4" fmla="*/ 46 w 100"/>
                <a:gd name="T5" fmla="*/ 17 h 242"/>
                <a:gd name="T6" fmla="*/ 61 w 100"/>
                <a:gd name="T7" fmla="*/ 37 h 242"/>
                <a:gd name="T8" fmla="*/ 76 w 100"/>
                <a:gd name="T9" fmla="*/ 65 h 242"/>
                <a:gd name="T10" fmla="*/ 89 w 100"/>
                <a:gd name="T11" fmla="*/ 100 h 242"/>
                <a:gd name="T12" fmla="*/ 100 w 100"/>
                <a:gd name="T13" fmla="*/ 142 h 242"/>
                <a:gd name="T14" fmla="*/ 100 w 100"/>
                <a:gd name="T15" fmla="*/ 189 h 242"/>
                <a:gd name="T16" fmla="*/ 91 w 100"/>
                <a:gd name="T17" fmla="*/ 242 h 242"/>
                <a:gd name="T18" fmla="*/ 85 w 100"/>
                <a:gd name="T19" fmla="*/ 237 h 242"/>
                <a:gd name="T20" fmla="*/ 67 w 100"/>
                <a:gd name="T21" fmla="*/ 222 h 242"/>
                <a:gd name="T22" fmla="*/ 48 w 100"/>
                <a:gd name="T23" fmla="*/ 200 h 242"/>
                <a:gd name="T24" fmla="*/ 26 w 100"/>
                <a:gd name="T25" fmla="*/ 170 h 242"/>
                <a:gd name="T26" fmla="*/ 8 w 100"/>
                <a:gd name="T27" fmla="*/ 133 h 242"/>
                <a:gd name="T28" fmla="*/ 0 w 100"/>
                <a:gd name="T29" fmla="*/ 94 h 242"/>
                <a:gd name="T30" fmla="*/ 6 w 100"/>
                <a:gd name="T31" fmla="*/ 48 h 242"/>
                <a:gd name="T32" fmla="*/ 30 w 100"/>
                <a:gd name="T33" fmla="*/ 0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242"/>
                <a:gd name="T53" fmla="*/ 100 w 100"/>
                <a:gd name="T54" fmla="*/ 242 h 2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242">
                  <a:moveTo>
                    <a:pt x="30" y="0"/>
                  </a:moveTo>
                  <a:lnTo>
                    <a:pt x="35" y="4"/>
                  </a:lnTo>
                  <a:lnTo>
                    <a:pt x="46" y="17"/>
                  </a:lnTo>
                  <a:lnTo>
                    <a:pt x="61" y="37"/>
                  </a:lnTo>
                  <a:lnTo>
                    <a:pt x="76" y="65"/>
                  </a:lnTo>
                  <a:lnTo>
                    <a:pt x="89" y="100"/>
                  </a:lnTo>
                  <a:lnTo>
                    <a:pt x="100" y="142"/>
                  </a:lnTo>
                  <a:lnTo>
                    <a:pt x="100" y="189"/>
                  </a:lnTo>
                  <a:lnTo>
                    <a:pt x="91" y="242"/>
                  </a:lnTo>
                  <a:lnTo>
                    <a:pt x="85" y="237"/>
                  </a:lnTo>
                  <a:lnTo>
                    <a:pt x="67" y="222"/>
                  </a:lnTo>
                  <a:lnTo>
                    <a:pt x="48" y="200"/>
                  </a:lnTo>
                  <a:lnTo>
                    <a:pt x="26" y="170"/>
                  </a:lnTo>
                  <a:lnTo>
                    <a:pt x="8" y="133"/>
                  </a:lnTo>
                  <a:lnTo>
                    <a:pt x="0" y="94"/>
                  </a:lnTo>
                  <a:lnTo>
                    <a:pt x="6" y="4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655"/>
            <p:cNvSpPr>
              <a:spLocks/>
            </p:cNvSpPr>
            <p:nvPr/>
          </p:nvSpPr>
          <p:spPr bwMode="auto">
            <a:xfrm>
              <a:off x="715" y="1861"/>
              <a:ext cx="275" cy="257"/>
            </a:xfrm>
            <a:custGeom>
              <a:avLst/>
              <a:gdLst>
                <a:gd name="T0" fmla="*/ 107 w 275"/>
                <a:gd name="T1" fmla="*/ 4 h 257"/>
                <a:gd name="T2" fmla="*/ 133 w 275"/>
                <a:gd name="T3" fmla="*/ 0 h 257"/>
                <a:gd name="T4" fmla="*/ 161 w 275"/>
                <a:gd name="T5" fmla="*/ 0 h 257"/>
                <a:gd name="T6" fmla="*/ 185 w 275"/>
                <a:gd name="T7" fmla="*/ 6 h 257"/>
                <a:gd name="T8" fmla="*/ 209 w 275"/>
                <a:gd name="T9" fmla="*/ 17 h 257"/>
                <a:gd name="T10" fmla="*/ 229 w 275"/>
                <a:gd name="T11" fmla="*/ 30 h 257"/>
                <a:gd name="T12" fmla="*/ 248 w 275"/>
                <a:gd name="T13" fmla="*/ 50 h 257"/>
                <a:gd name="T14" fmla="*/ 261 w 275"/>
                <a:gd name="T15" fmla="*/ 72 h 257"/>
                <a:gd name="T16" fmla="*/ 270 w 275"/>
                <a:gd name="T17" fmla="*/ 96 h 257"/>
                <a:gd name="T18" fmla="*/ 275 w 275"/>
                <a:gd name="T19" fmla="*/ 122 h 257"/>
                <a:gd name="T20" fmla="*/ 272 w 275"/>
                <a:gd name="T21" fmla="*/ 146 h 257"/>
                <a:gd name="T22" fmla="*/ 264 w 275"/>
                <a:gd name="T23" fmla="*/ 170 h 257"/>
                <a:gd name="T24" fmla="*/ 253 w 275"/>
                <a:gd name="T25" fmla="*/ 192 h 257"/>
                <a:gd name="T26" fmla="*/ 235 w 275"/>
                <a:gd name="T27" fmla="*/ 211 h 257"/>
                <a:gd name="T28" fmla="*/ 216 w 275"/>
                <a:gd name="T29" fmla="*/ 229 h 257"/>
                <a:gd name="T30" fmla="*/ 194 w 275"/>
                <a:gd name="T31" fmla="*/ 244 h 257"/>
                <a:gd name="T32" fmla="*/ 168 w 275"/>
                <a:gd name="T33" fmla="*/ 253 h 257"/>
                <a:gd name="T34" fmla="*/ 139 w 275"/>
                <a:gd name="T35" fmla="*/ 257 h 257"/>
                <a:gd name="T36" fmla="*/ 113 w 275"/>
                <a:gd name="T37" fmla="*/ 255 h 257"/>
                <a:gd name="T38" fmla="*/ 87 w 275"/>
                <a:gd name="T39" fmla="*/ 248 h 257"/>
                <a:gd name="T40" fmla="*/ 63 w 275"/>
                <a:gd name="T41" fmla="*/ 239 h 257"/>
                <a:gd name="T42" fmla="*/ 44 w 275"/>
                <a:gd name="T43" fmla="*/ 224 h 257"/>
                <a:gd name="T44" fmla="*/ 24 w 275"/>
                <a:gd name="T45" fmla="*/ 207 h 257"/>
                <a:gd name="T46" fmla="*/ 11 w 275"/>
                <a:gd name="T47" fmla="*/ 185 h 257"/>
                <a:gd name="T48" fmla="*/ 2 w 275"/>
                <a:gd name="T49" fmla="*/ 161 h 257"/>
                <a:gd name="T50" fmla="*/ 0 w 275"/>
                <a:gd name="T51" fmla="*/ 135 h 257"/>
                <a:gd name="T52" fmla="*/ 2 w 275"/>
                <a:gd name="T53" fmla="*/ 109 h 257"/>
                <a:gd name="T54" fmla="*/ 9 w 275"/>
                <a:gd name="T55" fmla="*/ 85 h 257"/>
                <a:gd name="T56" fmla="*/ 22 w 275"/>
                <a:gd name="T57" fmla="*/ 63 h 257"/>
                <a:gd name="T58" fmla="*/ 37 w 275"/>
                <a:gd name="T59" fmla="*/ 43 h 257"/>
                <a:gd name="T60" fmla="*/ 57 w 275"/>
                <a:gd name="T61" fmla="*/ 26 h 257"/>
                <a:gd name="T62" fmla="*/ 81 w 275"/>
                <a:gd name="T63" fmla="*/ 13 h 257"/>
                <a:gd name="T64" fmla="*/ 107 w 275"/>
                <a:gd name="T65" fmla="*/ 4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5"/>
                <a:gd name="T100" fmla="*/ 0 h 257"/>
                <a:gd name="T101" fmla="*/ 275 w 275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5" h="257">
                  <a:moveTo>
                    <a:pt x="107" y="4"/>
                  </a:moveTo>
                  <a:lnTo>
                    <a:pt x="133" y="0"/>
                  </a:lnTo>
                  <a:lnTo>
                    <a:pt x="161" y="0"/>
                  </a:lnTo>
                  <a:lnTo>
                    <a:pt x="185" y="6"/>
                  </a:lnTo>
                  <a:lnTo>
                    <a:pt x="209" y="17"/>
                  </a:lnTo>
                  <a:lnTo>
                    <a:pt x="229" y="30"/>
                  </a:lnTo>
                  <a:lnTo>
                    <a:pt x="248" y="50"/>
                  </a:lnTo>
                  <a:lnTo>
                    <a:pt x="261" y="72"/>
                  </a:lnTo>
                  <a:lnTo>
                    <a:pt x="270" y="96"/>
                  </a:lnTo>
                  <a:lnTo>
                    <a:pt x="275" y="122"/>
                  </a:lnTo>
                  <a:lnTo>
                    <a:pt x="272" y="146"/>
                  </a:lnTo>
                  <a:lnTo>
                    <a:pt x="264" y="170"/>
                  </a:lnTo>
                  <a:lnTo>
                    <a:pt x="253" y="192"/>
                  </a:lnTo>
                  <a:lnTo>
                    <a:pt x="235" y="211"/>
                  </a:lnTo>
                  <a:lnTo>
                    <a:pt x="216" y="229"/>
                  </a:lnTo>
                  <a:lnTo>
                    <a:pt x="194" y="244"/>
                  </a:lnTo>
                  <a:lnTo>
                    <a:pt x="168" y="253"/>
                  </a:lnTo>
                  <a:lnTo>
                    <a:pt x="139" y="257"/>
                  </a:lnTo>
                  <a:lnTo>
                    <a:pt x="113" y="255"/>
                  </a:lnTo>
                  <a:lnTo>
                    <a:pt x="87" y="248"/>
                  </a:lnTo>
                  <a:lnTo>
                    <a:pt x="63" y="239"/>
                  </a:lnTo>
                  <a:lnTo>
                    <a:pt x="44" y="224"/>
                  </a:lnTo>
                  <a:lnTo>
                    <a:pt x="24" y="207"/>
                  </a:lnTo>
                  <a:lnTo>
                    <a:pt x="11" y="185"/>
                  </a:lnTo>
                  <a:lnTo>
                    <a:pt x="2" y="161"/>
                  </a:lnTo>
                  <a:lnTo>
                    <a:pt x="0" y="135"/>
                  </a:lnTo>
                  <a:lnTo>
                    <a:pt x="2" y="109"/>
                  </a:lnTo>
                  <a:lnTo>
                    <a:pt x="9" y="85"/>
                  </a:lnTo>
                  <a:lnTo>
                    <a:pt x="22" y="63"/>
                  </a:lnTo>
                  <a:lnTo>
                    <a:pt x="37" y="43"/>
                  </a:lnTo>
                  <a:lnTo>
                    <a:pt x="57" y="26"/>
                  </a:lnTo>
                  <a:lnTo>
                    <a:pt x="81" y="13"/>
                  </a:lnTo>
                  <a:lnTo>
                    <a:pt x="107" y="4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656"/>
            <p:cNvSpPr>
              <a:spLocks/>
            </p:cNvSpPr>
            <p:nvPr/>
          </p:nvSpPr>
          <p:spPr bwMode="auto">
            <a:xfrm>
              <a:off x="630" y="2144"/>
              <a:ext cx="133" cy="214"/>
            </a:xfrm>
            <a:custGeom>
              <a:avLst/>
              <a:gdLst>
                <a:gd name="T0" fmla="*/ 131 w 133"/>
                <a:gd name="T1" fmla="*/ 0 h 214"/>
                <a:gd name="T2" fmla="*/ 131 w 133"/>
                <a:gd name="T3" fmla="*/ 9 h 214"/>
                <a:gd name="T4" fmla="*/ 133 w 133"/>
                <a:gd name="T5" fmla="*/ 31 h 214"/>
                <a:gd name="T6" fmla="*/ 133 w 133"/>
                <a:gd name="T7" fmla="*/ 61 h 214"/>
                <a:gd name="T8" fmla="*/ 126 w 133"/>
                <a:gd name="T9" fmla="*/ 98 h 214"/>
                <a:gd name="T10" fmla="*/ 113 w 133"/>
                <a:gd name="T11" fmla="*/ 135 h 214"/>
                <a:gd name="T12" fmla="*/ 89 w 133"/>
                <a:gd name="T13" fmla="*/ 170 h 214"/>
                <a:gd name="T14" fmla="*/ 52 w 133"/>
                <a:gd name="T15" fmla="*/ 198 h 214"/>
                <a:gd name="T16" fmla="*/ 0 w 133"/>
                <a:gd name="T17" fmla="*/ 214 h 214"/>
                <a:gd name="T18" fmla="*/ 0 w 133"/>
                <a:gd name="T19" fmla="*/ 207 h 214"/>
                <a:gd name="T20" fmla="*/ 2 w 133"/>
                <a:gd name="T21" fmla="*/ 190 h 214"/>
                <a:gd name="T22" fmla="*/ 6 w 133"/>
                <a:gd name="T23" fmla="*/ 166 h 214"/>
                <a:gd name="T24" fmla="*/ 15 w 133"/>
                <a:gd name="T25" fmla="*/ 135 h 214"/>
                <a:gd name="T26" fmla="*/ 30 w 133"/>
                <a:gd name="T27" fmla="*/ 100 h 214"/>
                <a:gd name="T28" fmla="*/ 52 w 133"/>
                <a:gd name="T29" fmla="*/ 65 h 214"/>
                <a:gd name="T30" fmla="*/ 87 w 133"/>
                <a:gd name="T31" fmla="*/ 31 h 214"/>
                <a:gd name="T32" fmla="*/ 131 w 133"/>
                <a:gd name="T33" fmla="*/ 0 h 2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14"/>
                <a:gd name="T53" fmla="*/ 133 w 133"/>
                <a:gd name="T54" fmla="*/ 214 h 2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14">
                  <a:moveTo>
                    <a:pt x="131" y="0"/>
                  </a:moveTo>
                  <a:lnTo>
                    <a:pt x="131" y="9"/>
                  </a:lnTo>
                  <a:lnTo>
                    <a:pt x="133" y="31"/>
                  </a:lnTo>
                  <a:lnTo>
                    <a:pt x="133" y="61"/>
                  </a:lnTo>
                  <a:lnTo>
                    <a:pt x="126" y="98"/>
                  </a:lnTo>
                  <a:lnTo>
                    <a:pt x="113" y="135"/>
                  </a:lnTo>
                  <a:lnTo>
                    <a:pt x="89" y="170"/>
                  </a:lnTo>
                  <a:lnTo>
                    <a:pt x="52" y="198"/>
                  </a:lnTo>
                  <a:lnTo>
                    <a:pt x="0" y="214"/>
                  </a:lnTo>
                  <a:lnTo>
                    <a:pt x="0" y="207"/>
                  </a:lnTo>
                  <a:lnTo>
                    <a:pt x="2" y="190"/>
                  </a:lnTo>
                  <a:lnTo>
                    <a:pt x="6" y="166"/>
                  </a:lnTo>
                  <a:lnTo>
                    <a:pt x="15" y="135"/>
                  </a:lnTo>
                  <a:lnTo>
                    <a:pt x="30" y="100"/>
                  </a:lnTo>
                  <a:lnTo>
                    <a:pt x="52" y="65"/>
                  </a:lnTo>
                  <a:lnTo>
                    <a:pt x="87" y="3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657"/>
            <p:cNvSpPr>
              <a:spLocks/>
            </p:cNvSpPr>
            <p:nvPr/>
          </p:nvSpPr>
          <p:spPr bwMode="auto">
            <a:xfrm>
              <a:off x="475" y="1758"/>
              <a:ext cx="216" cy="133"/>
            </a:xfrm>
            <a:custGeom>
              <a:avLst/>
              <a:gdLst>
                <a:gd name="T0" fmla="*/ 216 w 216"/>
                <a:gd name="T1" fmla="*/ 131 h 133"/>
                <a:gd name="T2" fmla="*/ 207 w 216"/>
                <a:gd name="T3" fmla="*/ 131 h 133"/>
                <a:gd name="T4" fmla="*/ 185 w 216"/>
                <a:gd name="T5" fmla="*/ 133 h 133"/>
                <a:gd name="T6" fmla="*/ 155 w 216"/>
                <a:gd name="T7" fmla="*/ 133 h 133"/>
                <a:gd name="T8" fmla="*/ 118 w 216"/>
                <a:gd name="T9" fmla="*/ 127 h 133"/>
                <a:gd name="T10" fmla="*/ 81 w 216"/>
                <a:gd name="T11" fmla="*/ 114 h 133"/>
                <a:gd name="T12" fmla="*/ 46 w 216"/>
                <a:gd name="T13" fmla="*/ 90 h 133"/>
                <a:gd name="T14" fmla="*/ 18 w 216"/>
                <a:gd name="T15" fmla="*/ 53 h 133"/>
                <a:gd name="T16" fmla="*/ 0 w 216"/>
                <a:gd name="T17" fmla="*/ 0 h 133"/>
                <a:gd name="T18" fmla="*/ 7 w 216"/>
                <a:gd name="T19" fmla="*/ 0 h 133"/>
                <a:gd name="T20" fmla="*/ 24 w 216"/>
                <a:gd name="T21" fmla="*/ 3 h 133"/>
                <a:gd name="T22" fmla="*/ 48 w 216"/>
                <a:gd name="T23" fmla="*/ 7 h 133"/>
                <a:gd name="T24" fmla="*/ 81 w 216"/>
                <a:gd name="T25" fmla="*/ 16 h 133"/>
                <a:gd name="T26" fmla="*/ 116 w 216"/>
                <a:gd name="T27" fmla="*/ 31 h 133"/>
                <a:gd name="T28" fmla="*/ 151 w 216"/>
                <a:gd name="T29" fmla="*/ 53 h 133"/>
                <a:gd name="T30" fmla="*/ 185 w 216"/>
                <a:gd name="T31" fmla="*/ 88 h 133"/>
                <a:gd name="T32" fmla="*/ 216 w 216"/>
                <a:gd name="T33" fmla="*/ 131 h 1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"/>
                <a:gd name="T52" fmla="*/ 0 h 133"/>
                <a:gd name="T53" fmla="*/ 216 w 216"/>
                <a:gd name="T54" fmla="*/ 133 h 1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" h="133">
                  <a:moveTo>
                    <a:pt x="216" y="131"/>
                  </a:moveTo>
                  <a:lnTo>
                    <a:pt x="207" y="131"/>
                  </a:lnTo>
                  <a:lnTo>
                    <a:pt x="185" y="133"/>
                  </a:lnTo>
                  <a:lnTo>
                    <a:pt x="155" y="133"/>
                  </a:lnTo>
                  <a:lnTo>
                    <a:pt x="118" y="127"/>
                  </a:lnTo>
                  <a:lnTo>
                    <a:pt x="81" y="114"/>
                  </a:lnTo>
                  <a:lnTo>
                    <a:pt x="46" y="90"/>
                  </a:lnTo>
                  <a:lnTo>
                    <a:pt x="18" y="53"/>
                  </a:lnTo>
                  <a:lnTo>
                    <a:pt x="0" y="0"/>
                  </a:lnTo>
                  <a:lnTo>
                    <a:pt x="7" y="0"/>
                  </a:lnTo>
                  <a:lnTo>
                    <a:pt x="24" y="3"/>
                  </a:lnTo>
                  <a:lnTo>
                    <a:pt x="48" y="7"/>
                  </a:lnTo>
                  <a:lnTo>
                    <a:pt x="81" y="16"/>
                  </a:lnTo>
                  <a:lnTo>
                    <a:pt x="116" y="31"/>
                  </a:lnTo>
                  <a:lnTo>
                    <a:pt x="151" y="53"/>
                  </a:lnTo>
                  <a:lnTo>
                    <a:pt x="185" y="88"/>
                  </a:lnTo>
                  <a:lnTo>
                    <a:pt x="216" y="131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658"/>
            <p:cNvSpPr>
              <a:spLocks/>
            </p:cNvSpPr>
            <p:nvPr/>
          </p:nvSpPr>
          <p:spPr bwMode="auto">
            <a:xfrm>
              <a:off x="429" y="2020"/>
              <a:ext cx="242" cy="102"/>
            </a:xfrm>
            <a:custGeom>
              <a:avLst/>
              <a:gdLst>
                <a:gd name="T0" fmla="*/ 0 w 242"/>
                <a:gd name="T1" fmla="*/ 70 h 102"/>
                <a:gd name="T2" fmla="*/ 5 w 242"/>
                <a:gd name="T3" fmla="*/ 65 h 102"/>
                <a:gd name="T4" fmla="*/ 18 w 242"/>
                <a:gd name="T5" fmla="*/ 54 h 102"/>
                <a:gd name="T6" fmla="*/ 37 w 242"/>
                <a:gd name="T7" fmla="*/ 39 h 102"/>
                <a:gd name="T8" fmla="*/ 66 w 242"/>
                <a:gd name="T9" fmla="*/ 24 h 102"/>
                <a:gd name="T10" fmla="*/ 101 w 242"/>
                <a:gd name="T11" fmla="*/ 11 h 102"/>
                <a:gd name="T12" fmla="*/ 142 w 242"/>
                <a:gd name="T13" fmla="*/ 2 h 102"/>
                <a:gd name="T14" fmla="*/ 190 w 242"/>
                <a:gd name="T15" fmla="*/ 0 h 102"/>
                <a:gd name="T16" fmla="*/ 242 w 242"/>
                <a:gd name="T17" fmla="*/ 11 h 102"/>
                <a:gd name="T18" fmla="*/ 238 w 242"/>
                <a:gd name="T19" fmla="*/ 17 h 102"/>
                <a:gd name="T20" fmla="*/ 223 w 242"/>
                <a:gd name="T21" fmla="*/ 35 h 102"/>
                <a:gd name="T22" fmla="*/ 201 w 242"/>
                <a:gd name="T23" fmla="*/ 54 h 102"/>
                <a:gd name="T24" fmla="*/ 170 w 242"/>
                <a:gd name="T25" fmla="*/ 76 h 102"/>
                <a:gd name="T26" fmla="*/ 133 w 242"/>
                <a:gd name="T27" fmla="*/ 94 h 102"/>
                <a:gd name="T28" fmla="*/ 94 w 242"/>
                <a:gd name="T29" fmla="*/ 102 h 102"/>
                <a:gd name="T30" fmla="*/ 48 w 242"/>
                <a:gd name="T31" fmla="*/ 96 h 102"/>
                <a:gd name="T32" fmla="*/ 0 w 242"/>
                <a:gd name="T33" fmla="*/ 7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2"/>
                <a:gd name="T52" fmla="*/ 0 h 102"/>
                <a:gd name="T53" fmla="*/ 242 w 242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2" h="102">
                  <a:moveTo>
                    <a:pt x="0" y="70"/>
                  </a:moveTo>
                  <a:lnTo>
                    <a:pt x="5" y="65"/>
                  </a:lnTo>
                  <a:lnTo>
                    <a:pt x="18" y="54"/>
                  </a:lnTo>
                  <a:lnTo>
                    <a:pt x="37" y="39"/>
                  </a:lnTo>
                  <a:lnTo>
                    <a:pt x="66" y="24"/>
                  </a:lnTo>
                  <a:lnTo>
                    <a:pt x="101" y="11"/>
                  </a:lnTo>
                  <a:lnTo>
                    <a:pt x="142" y="2"/>
                  </a:lnTo>
                  <a:lnTo>
                    <a:pt x="190" y="0"/>
                  </a:lnTo>
                  <a:lnTo>
                    <a:pt x="242" y="11"/>
                  </a:lnTo>
                  <a:lnTo>
                    <a:pt x="238" y="17"/>
                  </a:lnTo>
                  <a:lnTo>
                    <a:pt x="223" y="35"/>
                  </a:lnTo>
                  <a:lnTo>
                    <a:pt x="201" y="54"/>
                  </a:lnTo>
                  <a:lnTo>
                    <a:pt x="170" y="76"/>
                  </a:lnTo>
                  <a:lnTo>
                    <a:pt x="133" y="94"/>
                  </a:lnTo>
                  <a:lnTo>
                    <a:pt x="94" y="102"/>
                  </a:lnTo>
                  <a:lnTo>
                    <a:pt x="48" y="96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659"/>
            <p:cNvSpPr>
              <a:spLocks/>
            </p:cNvSpPr>
            <p:nvPr/>
          </p:nvSpPr>
          <p:spPr bwMode="auto">
            <a:xfrm>
              <a:off x="527" y="2399"/>
              <a:ext cx="107" cy="240"/>
            </a:xfrm>
            <a:custGeom>
              <a:avLst/>
              <a:gdLst>
                <a:gd name="T0" fmla="*/ 27 w 107"/>
                <a:gd name="T1" fmla="*/ 0 h 240"/>
                <a:gd name="T2" fmla="*/ 31 w 107"/>
                <a:gd name="T3" fmla="*/ 4 h 240"/>
                <a:gd name="T4" fmla="*/ 44 w 107"/>
                <a:gd name="T5" fmla="*/ 17 h 240"/>
                <a:gd name="T6" fmla="*/ 59 w 107"/>
                <a:gd name="T7" fmla="*/ 37 h 240"/>
                <a:gd name="T8" fmla="*/ 77 w 107"/>
                <a:gd name="T9" fmla="*/ 63 h 240"/>
                <a:gd name="T10" fmla="*/ 92 w 107"/>
                <a:gd name="T11" fmla="*/ 98 h 240"/>
                <a:gd name="T12" fmla="*/ 103 w 107"/>
                <a:gd name="T13" fmla="*/ 139 h 240"/>
                <a:gd name="T14" fmla="*/ 107 w 107"/>
                <a:gd name="T15" fmla="*/ 187 h 240"/>
                <a:gd name="T16" fmla="*/ 101 w 107"/>
                <a:gd name="T17" fmla="*/ 240 h 240"/>
                <a:gd name="T18" fmla="*/ 94 w 107"/>
                <a:gd name="T19" fmla="*/ 235 h 240"/>
                <a:gd name="T20" fmla="*/ 77 w 107"/>
                <a:gd name="T21" fmla="*/ 222 h 240"/>
                <a:gd name="T22" fmla="*/ 53 w 107"/>
                <a:gd name="T23" fmla="*/ 200 h 240"/>
                <a:gd name="T24" fmla="*/ 31 w 107"/>
                <a:gd name="T25" fmla="*/ 172 h 240"/>
                <a:gd name="T26" fmla="*/ 11 w 107"/>
                <a:gd name="T27" fmla="*/ 135 h 240"/>
                <a:gd name="T28" fmla="*/ 0 w 107"/>
                <a:gd name="T29" fmla="*/ 96 h 240"/>
                <a:gd name="T30" fmla="*/ 5 w 107"/>
                <a:gd name="T31" fmla="*/ 50 h 240"/>
                <a:gd name="T32" fmla="*/ 27 w 107"/>
                <a:gd name="T33" fmla="*/ 0 h 2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240"/>
                <a:gd name="T53" fmla="*/ 107 w 107"/>
                <a:gd name="T54" fmla="*/ 240 h 2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240">
                  <a:moveTo>
                    <a:pt x="27" y="0"/>
                  </a:moveTo>
                  <a:lnTo>
                    <a:pt x="31" y="4"/>
                  </a:lnTo>
                  <a:lnTo>
                    <a:pt x="44" y="17"/>
                  </a:lnTo>
                  <a:lnTo>
                    <a:pt x="59" y="37"/>
                  </a:lnTo>
                  <a:lnTo>
                    <a:pt x="77" y="63"/>
                  </a:lnTo>
                  <a:lnTo>
                    <a:pt x="92" y="98"/>
                  </a:lnTo>
                  <a:lnTo>
                    <a:pt x="103" y="139"/>
                  </a:lnTo>
                  <a:lnTo>
                    <a:pt x="107" y="187"/>
                  </a:lnTo>
                  <a:lnTo>
                    <a:pt x="101" y="240"/>
                  </a:lnTo>
                  <a:lnTo>
                    <a:pt x="94" y="235"/>
                  </a:lnTo>
                  <a:lnTo>
                    <a:pt x="77" y="222"/>
                  </a:lnTo>
                  <a:lnTo>
                    <a:pt x="53" y="200"/>
                  </a:lnTo>
                  <a:lnTo>
                    <a:pt x="31" y="172"/>
                  </a:lnTo>
                  <a:lnTo>
                    <a:pt x="11" y="135"/>
                  </a:lnTo>
                  <a:lnTo>
                    <a:pt x="0" y="96"/>
                  </a:lnTo>
                  <a:lnTo>
                    <a:pt x="5" y="5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660"/>
            <p:cNvSpPr>
              <a:spLocks/>
            </p:cNvSpPr>
            <p:nvPr/>
          </p:nvSpPr>
          <p:spPr bwMode="auto">
            <a:xfrm>
              <a:off x="549" y="2695"/>
              <a:ext cx="273" cy="257"/>
            </a:xfrm>
            <a:custGeom>
              <a:avLst/>
              <a:gdLst>
                <a:gd name="T0" fmla="*/ 5 w 273"/>
                <a:gd name="T1" fmla="*/ 170 h 257"/>
                <a:gd name="T2" fmla="*/ 0 w 273"/>
                <a:gd name="T3" fmla="*/ 144 h 257"/>
                <a:gd name="T4" fmla="*/ 0 w 273"/>
                <a:gd name="T5" fmla="*/ 120 h 257"/>
                <a:gd name="T6" fmla="*/ 7 w 273"/>
                <a:gd name="T7" fmla="*/ 94 h 257"/>
                <a:gd name="T8" fmla="*/ 18 w 273"/>
                <a:gd name="T9" fmla="*/ 72 h 257"/>
                <a:gd name="T10" fmla="*/ 33 w 273"/>
                <a:gd name="T11" fmla="*/ 50 h 257"/>
                <a:gd name="T12" fmla="*/ 53 w 273"/>
                <a:gd name="T13" fmla="*/ 33 h 257"/>
                <a:gd name="T14" fmla="*/ 74 w 273"/>
                <a:gd name="T15" fmla="*/ 18 h 257"/>
                <a:gd name="T16" fmla="*/ 101 w 273"/>
                <a:gd name="T17" fmla="*/ 7 h 257"/>
                <a:gd name="T18" fmla="*/ 127 w 273"/>
                <a:gd name="T19" fmla="*/ 0 h 257"/>
                <a:gd name="T20" fmla="*/ 155 w 273"/>
                <a:gd name="T21" fmla="*/ 0 h 257"/>
                <a:gd name="T22" fmla="*/ 179 w 273"/>
                <a:gd name="T23" fmla="*/ 5 h 257"/>
                <a:gd name="T24" fmla="*/ 205 w 273"/>
                <a:gd name="T25" fmla="*/ 16 h 257"/>
                <a:gd name="T26" fmla="*/ 225 w 273"/>
                <a:gd name="T27" fmla="*/ 29 h 257"/>
                <a:gd name="T28" fmla="*/ 244 w 273"/>
                <a:gd name="T29" fmla="*/ 46 h 257"/>
                <a:gd name="T30" fmla="*/ 257 w 273"/>
                <a:gd name="T31" fmla="*/ 66 h 257"/>
                <a:gd name="T32" fmla="*/ 268 w 273"/>
                <a:gd name="T33" fmla="*/ 90 h 257"/>
                <a:gd name="T34" fmla="*/ 273 w 273"/>
                <a:gd name="T35" fmla="*/ 116 h 257"/>
                <a:gd name="T36" fmla="*/ 273 w 273"/>
                <a:gd name="T37" fmla="*/ 140 h 257"/>
                <a:gd name="T38" fmla="*/ 266 w 273"/>
                <a:gd name="T39" fmla="*/ 164 h 257"/>
                <a:gd name="T40" fmla="*/ 255 w 273"/>
                <a:gd name="T41" fmla="*/ 188 h 257"/>
                <a:gd name="T42" fmla="*/ 240 w 273"/>
                <a:gd name="T43" fmla="*/ 207 h 257"/>
                <a:gd name="T44" fmla="*/ 223 w 273"/>
                <a:gd name="T45" fmla="*/ 227 h 257"/>
                <a:gd name="T46" fmla="*/ 201 w 273"/>
                <a:gd name="T47" fmla="*/ 240 h 257"/>
                <a:gd name="T48" fmla="*/ 175 w 273"/>
                <a:gd name="T49" fmla="*/ 251 h 257"/>
                <a:gd name="T50" fmla="*/ 146 w 273"/>
                <a:gd name="T51" fmla="*/ 257 h 257"/>
                <a:gd name="T52" fmla="*/ 120 w 273"/>
                <a:gd name="T53" fmla="*/ 257 h 257"/>
                <a:gd name="T54" fmla="*/ 94 w 273"/>
                <a:gd name="T55" fmla="*/ 253 h 257"/>
                <a:gd name="T56" fmla="*/ 70 w 273"/>
                <a:gd name="T57" fmla="*/ 244 h 257"/>
                <a:gd name="T58" fmla="*/ 48 w 273"/>
                <a:gd name="T59" fmla="*/ 231 h 257"/>
                <a:gd name="T60" fmla="*/ 31 w 273"/>
                <a:gd name="T61" fmla="*/ 214 h 257"/>
                <a:gd name="T62" fmla="*/ 16 w 273"/>
                <a:gd name="T63" fmla="*/ 194 h 257"/>
                <a:gd name="T64" fmla="*/ 5 w 273"/>
                <a:gd name="T65" fmla="*/ 170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7"/>
                <a:gd name="T101" fmla="*/ 273 w 273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7">
                  <a:moveTo>
                    <a:pt x="5" y="170"/>
                  </a:moveTo>
                  <a:lnTo>
                    <a:pt x="0" y="144"/>
                  </a:lnTo>
                  <a:lnTo>
                    <a:pt x="0" y="120"/>
                  </a:lnTo>
                  <a:lnTo>
                    <a:pt x="7" y="94"/>
                  </a:lnTo>
                  <a:lnTo>
                    <a:pt x="18" y="72"/>
                  </a:lnTo>
                  <a:lnTo>
                    <a:pt x="33" y="50"/>
                  </a:lnTo>
                  <a:lnTo>
                    <a:pt x="53" y="33"/>
                  </a:lnTo>
                  <a:lnTo>
                    <a:pt x="74" y="18"/>
                  </a:lnTo>
                  <a:lnTo>
                    <a:pt x="101" y="7"/>
                  </a:lnTo>
                  <a:lnTo>
                    <a:pt x="127" y="0"/>
                  </a:lnTo>
                  <a:lnTo>
                    <a:pt x="155" y="0"/>
                  </a:lnTo>
                  <a:lnTo>
                    <a:pt x="179" y="5"/>
                  </a:lnTo>
                  <a:lnTo>
                    <a:pt x="205" y="16"/>
                  </a:lnTo>
                  <a:lnTo>
                    <a:pt x="225" y="29"/>
                  </a:lnTo>
                  <a:lnTo>
                    <a:pt x="244" y="46"/>
                  </a:lnTo>
                  <a:lnTo>
                    <a:pt x="257" y="66"/>
                  </a:lnTo>
                  <a:lnTo>
                    <a:pt x="268" y="90"/>
                  </a:lnTo>
                  <a:lnTo>
                    <a:pt x="273" y="116"/>
                  </a:lnTo>
                  <a:lnTo>
                    <a:pt x="273" y="140"/>
                  </a:lnTo>
                  <a:lnTo>
                    <a:pt x="266" y="164"/>
                  </a:lnTo>
                  <a:lnTo>
                    <a:pt x="255" y="188"/>
                  </a:lnTo>
                  <a:lnTo>
                    <a:pt x="240" y="207"/>
                  </a:lnTo>
                  <a:lnTo>
                    <a:pt x="223" y="227"/>
                  </a:lnTo>
                  <a:lnTo>
                    <a:pt x="201" y="240"/>
                  </a:lnTo>
                  <a:lnTo>
                    <a:pt x="175" y="251"/>
                  </a:lnTo>
                  <a:lnTo>
                    <a:pt x="146" y="257"/>
                  </a:lnTo>
                  <a:lnTo>
                    <a:pt x="120" y="257"/>
                  </a:lnTo>
                  <a:lnTo>
                    <a:pt x="94" y="253"/>
                  </a:lnTo>
                  <a:lnTo>
                    <a:pt x="70" y="244"/>
                  </a:lnTo>
                  <a:lnTo>
                    <a:pt x="48" y="231"/>
                  </a:lnTo>
                  <a:lnTo>
                    <a:pt x="31" y="214"/>
                  </a:lnTo>
                  <a:lnTo>
                    <a:pt x="16" y="194"/>
                  </a:lnTo>
                  <a:lnTo>
                    <a:pt x="5" y="170"/>
                  </a:lnTo>
                  <a:close/>
                </a:path>
              </a:pathLst>
            </a:custGeom>
            <a:solidFill>
              <a:srgbClr val="7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661"/>
            <p:cNvSpPr>
              <a:spLocks/>
            </p:cNvSpPr>
            <p:nvPr/>
          </p:nvSpPr>
          <p:spPr bwMode="auto">
            <a:xfrm>
              <a:off x="3045" y="2798"/>
              <a:ext cx="726" cy="1172"/>
            </a:xfrm>
            <a:custGeom>
              <a:avLst/>
              <a:gdLst>
                <a:gd name="T0" fmla="*/ 473 w 726"/>
                <a:gd name="T1" fmla="*/ 691 h 1172"/>
                <a:gd name="T2" fmla="*/ 434 w 726"/>
                <a:gd name="T3" fmla="*/ 660 h 1172"/>
                <a:gd name="T4" fmla="*/ 397 w 726"/>
                <a:gd name="T5" fmla="*/ 630 h 1172"/>
                <a:gd name="T6" fmla="*/ 362 w 726"/>
                <a:gd name="T7" fmla="*/ 595 h 1172"/>
                <a:gd name="T8" fmla="*/ 331 w 726"/>
                <a:gd name="T9" fmla="*/ 560 h 1172"/>
                <a:gd name="T10" fmla="*/ 303 w 726"/>
                <a:gd name="T11" fmla="*/ 523 h 1172"/>
                <a:gd name="T12" fmla="*/ 275 w 726"/>
                <a:gd name="T13" fmla="*/ 484 h 1172"/>
                <a:gd name="T14" fmla="*/ 251 w 726"/>
                <a:gd name="T15" fmla="*/ 442 h 1172"/>
                <a:gd name="T16" fmla="*/ 227 w 726"/>
                <a:gd name="T17" fmla="*/ 401 h 1172"/>
                <a:gd name="T18" fmla="*/ 205 w 726"/>
                <a:gd name="T19" fmla="*/ 359 h 1172"/>
                <a:gd name="T20" fmla="*/ 183 w 726"/>
                <a:gd name="T21" fmla="*/ 316 h 1172"/>
                <a:gd name="T22" fmla="*/ 161 w 726"/>
                <a:gd name="T23" fmla="*/ 272 h 1172"/>
                <a:gd name="T24" fmla="*/ 139 w 726"/>
                <a:gd name="T25" fmla="*/ 229 h 1172"/>
                <a:gd name="T26" fmla="*/ 120 w 726"/>
                <a:gd name="T27" fmla="*/ 183 h 1172"/>
                <a:gd name="T28" fmla="*/ 98 w 726"/>
                <a:gd name="T29" fmla="*/ 139 h 1172"/>
                <a:gd name="T30" fmla="*/ 76 w 726"/>
                <a:gd name="T31" fmla="*/ 93 h 1172"/>
                <a:gd name="T32" fmla="*/ 52 w 726"/>
                <a:gd name="T33" fmla="*/ 50 h 1172"/>
                <a:gd name="T34" fmla="*/ 44 w 726"/>
                <a:gd name="T35" fmla="*/ 37 h 1172"/>
                <a:gd name="T36" fmla="*/ 35 w 726"/>
                <a:gd name="T37" fmla="*/ 24 h 1172"/>
                <a:gd name="T38" fmla="*/ 26 w 726"/>
                <a:gd name="T39" fmla="*/ 11 h 1172"/>
                <a:gd name="T40" fmla="*/ 17 w 726"/>
                <a:gd name="T41" fmla="*/ 0 h 1172"/>
                <a:gd name="T42" fmla="*/ 0 w 726"/>
                <a:gd name="T43" fmla="*/ 673 h 1172"/>
                <a:gd name="T44" fmla="*/ 4 w 726"/>
                <a:gd name="T45" fmla="*/ 684 h 1172"/>
                <a:gd name="T46" fmla="*/ 11 w 726"/>
                <a:gd name="T47" fmla="*/ 697 h 1172"/>
                <a:gd name="T48" fmla="*/ 15 w 726"/>
                <a:gd name="T49" fmla="*/ 708 h 1172"/>
                <a:gd name="T50" fmla="*/ 22 w 726"/>
                <a:gd name="T51" fmla="*/ 721 h 1172"/>
                <a:gd name="T52" fmla="*/ 37 w 726"/>
                <a:gd name="T53" fmla="*/ 752 h 1172"/>
                <a:gd name="T54" fmla="*/ 57 w 726"/>
                <a:gd name="T55" fmla="*/ 780 h 1172"/>
                <a:gd name="T56" fmla="*/ 81 w 726"/>
                <a:gd name="T57" fmla="*/ 810 h 1172"/>
                <a:gd name="T58" fmla="*/ 107 w 726"/>
                <a:gd name="T59" fmla="*/ 841 h 1172"/>
                <a:gd name="T60" fmla="*/ 137 w 726"/>
                <a:gd name="T61" fmla="*/ 869 h 1172"/>
                <a:gd name="T62" fmla="*/ 170 w 726"/>
                <a:gd name="T63" fmla="*/ 900 h 1172"/>
                <a:gd name="T64" fmla="*/ 205 w 726"/>
                <a:gd name="T65" fmla="*/ 928 h 1172"/>
                <a:gd name="T66" fmla="*/ 242 w 726"/>
                <a:gd name="T67" fmla="*/ 959 h 1172"/>
                <a:gd name="T68" fmla="*/ 281 w 726"/>
                <a:gd name="T69" fmla="*/ 987 h 1172"/>
                <a:gd name="T70" fmla="*/ 323 w 726"/>
                <a:gd name="T71" fmla="*/ 1015 h 1172"/>
                <a:gd name="T72" fmla="*/ 364 w 726"/>
                <a:gd name="T73" fmla="*/ 1044 h 1172"/>
                <a:gd name="T74" fmla="*/ 408 w 726"/>
                <a:gd name="T75" fmla="*/ 1070 h 1172"/>
                <a:gd name="T76" fmla="*/ 451 w 726"/>
                <a:gd name="T77" fmla="*/ 1098 h 1172"/>
                <a:gd name="T78" fmla="*/ 495 w 726"/>
                <a:gd name="T79" fmla="*/ 1122 h 1172"/>
                <a:gd name="T80" fmla="*/ 540 w 726"/>
                <a:gd name="T81" fmla="*/ 1148 h 1172"/>
                <a:gd name="T82" fmla="*/ 584 w 726"/>
                <a:gd name="T83" fmla="*/ 1172 h 1172"/>
                <a:gd name="T84" fmla="*/ 606 w 726"/>
                <a:gd name="T85" fmla="*/ 1131 h 1172"/>
                <a:gd name="T86" fmla="*/ 628 w 726"/>
                <a:gd name="T87" fmla="*/ 1092 h 1172"/>
                <a:gd name="T88" fmla="*/ 647 w 726"/>
                <a:gd name="T89" fmla="*/ 1048 h 1172"/>
                <a:gd name="T90" fmla="*/ 665 w 726"/>
                <a:gd name="T91" fmla="*/ 1007 h 1172"/>
                <a:gd name="T92" fmla="*/ 682 w 726"/>
                <a:gd name="T93" fmla="*/ 963 h 1172"/>
                <a:gd name="T94" fmla="*/ 697 w 726"/>
                <a:gd name="T95" fmla="*/ 917 h 1172"/>
                <a:gd name="T96" fmla="*/ 713 w 726"/>
                <a:gd name="T97" fmla="*/ 874 h 1172"/>
                <a:gd name="T98" fmla="*/ 726 w 726"/>
                <a:gd name="T99" fmla="*/ 828 h 1172"/>
                <a:gd name="T100" fmla="*/ 693 w 726"/>
                <a:gd name="T101" fmla="*/ 813 h 1172"/>
                <a:gd name="T102" fmla="*/ 663 w 726"/>
                <a:gd name="T103" fmla="*/ 797 h 1172"/>
                <a:gd name="T104" fmla="*/ 630 w 726"/>
                <a:gd name="T105" fmla="*/ 782 h 1172"/>
                <a:gd name="T106" fmla="*/ 597 w 726"/>
                <a:gd name="T107" fmla="*/ 765 h 1172"/>
                <a:gd name="T108" fmla="*/ 567 w 726"/>
                <a:gd name="T109" fmla="*/ 747 h 1172"/>
                <a:gd name="T110" fmla="*/ 534 w 726"/>
                <a:gd name="T111" fmla="*/ 730 h 1172"/>
                <a:gd name="T112" fmla="*/ 503 w 726"/>
                <a:gd name="T113" fmla="*/ 710 h 1172"/>
                <a:gd name="T114" fmla="*/ 473 w 726"/>
                <a:gd name="T115" fmla="*/ 691 h 11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6"/>
                <a:gd name="T175" fmla="*/ 0 h 1172"/>
                <a:gd name="T176" fmla="*/ 726 w 726"/>
                <a:gd name="T177" fmla="*/ 1172 h 11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6" h="1172">
                  <a:moveTo>
                    <a:pt x="473" y="691"/>
                  </a:moveTo>
                  <a:lnTo>
                    <a:pt x="434" y="660"/>
                  </a:lnTo>
                  <a:lnTo>
                    <a:pt x="397" y="630"/>
                  </a:lnTo>
                  <a:lnTo>
                    <a:pt x="362" y="595"/>
                  </a:lnTo>
                  <a:lnTo>
                    <a:pt x="331" y="560"/>
                  </a:lnTo>
                  <a:lnTo>
                    <a:pt x="303" y="523"/>
                  </a:lnTo>
                  <a:lnTo>
                    <a:pt x="275" y="484"/>
                  </a:lnTo>
                  <a:lnTo>
                    <a:pt x="251" y="442"/>
                  </a:lnTo>
                  <a:lnTo>
                    <a:pt x="227" y="401"/>
                  </a:lnTo>
                  <a:lnTo>
                    <a:pt x="205" y="359"/>
                  </a:lnTo>
                  <a:lnTo>
                    <a:pt x="183" y="316"/>
                  </a:lnTo>
                  <a:lnTo>
                    <a:pt x="161" y="272"/>
                  </a:lnTo>
                  <a:lnTo>
                    <a:pt x="139" y="229"/>
                  </a:lnTo>
                  <a:lnTo>
                    <a:pt x="120" y="183"/>
                  </a:lnTo>
                  <a:lnTo>
                    <a:pt x="98" y="139"/>
                  </a:lnTo>
                  <a:lnTo>
                    <a:pt x="76" y="93"/>
                  </a:lnTo>
                  <a:lnTo>
                    <a:pt x="52" y="50"/>
                  </a:lnTo>
                  <a:lnTo>
                    <a:pt x="44" y="37"/>
                  </a:lnTo>
                  <a:lnTo>
                    <a:pt x="35" y="24"/>
                  </a:lnTo>
                  <a:lnTo>
                    <a:pt x="26" y="11"/>
                  </a:lnTo>
                  <a:lnTo>
                    <a:pt x="17" y="0"/>
                  </a:lnTo>
                  <a:lnTo>
                    <a:pt x="0" y="673"/>
                  </a:lnTo>
                  <a:lnTo>
                    <a:pt x="4" y="684"/>
                  </a:lnTo>
                  <a:lnTo>
                    <a:pt x="11" y="697"/>
                  </a:lnTo>
                  <a:lnTo>
                    <a:pt x="15" y="708"/>
                  </a:lnTo>
                  <a:lnTo>
                    <a:pt x="22" y="721"/>
                  </a:lnTo>
                  <a:lnTo>
                    <a:pt x="37" y="752"/>
                  </a:lnTo>
                  <a:lnTo>
                    <a:pt x="57" y="780"/>
                  </a:lnTo>
                  <a:lnTo>
                    <a:pt x="81" y="810"/>
                  </a:lnTo>
                  <a:lnTo>
                    <a:pt x="107" y="841"/>
                  </a:lnTo>
                  <a:lnTo>
                    <a:pt x="137" y="869"/>
                  </a:lnTo>
                  <a:lnTo>
                    <a:pt x="170" y="900"/>
                  </a:lnTo>
                  <a:lnTo>
                    <a:pt x="205" y="928"/>
                  </a:lnTo>
                  <a:lnTo>
                    <a:pt x="242" y="959"/>
                  </a:lnTo>
                  <a:lnTo>
                    <a:pt x="281" y="987"/>
                  </a:lnTo>
                  <a:lnTo>
                    <a:pt x="323" y="1015"/>
                  </a:lnTo>
                  <a:lnTo>
                    <a:pt x="364" y="1044"/>
                  </a:lnTo>
                  <a:lnTo>
                    <a:pt x="408" y="1070"/>
                  </a:lnTo>
                  <a:lnTo>
                    <a:pt x="451" y="1098"/>
                  </a:lnTo>
                  <a:lnTo>
                    <a:pt x="495" y="1122"/>
                  </a:lnTo>
                  <a:lnTo>
                    <a:pt x="540" y="1148"/>
                  </a:lnTo>
                  <a:lnTo>
                    <a:pt x="584" y="1172"/>
                  </a:lnTo>
                  <a:lnTo>
                    <a:pt x="606" y="1131"/>
                  </a:lnTo>
                  <a:lnTo>
                    <a:pt x="628" y="1092"/>
                  </a:lnTo>
                  <a:lnTo>
                    <a:pt x="647" y="1048"/>
                  </a:lnTo>
                  <a:lnTo>
                    <a:pt x="665" y="1007"/>
                  </a:lnTo>
                  <a:lnTo>
                    <a:pt x="682" y="963"/>
                  </a:lnTo>
                  <a:lnTo>
                    <a:pt x="697" y="917"/>
                  </a:lnTo>
                  <a:lnTo>
                    <a:pt x="713" y="874"/>
                  </a:lnTo>
                  <a:lnTo>
                    <a:pt x="726" y="828"/>
                  </a:lnTo>
                  <a:lnTo>
                    <a:pt x="693" y="813"/>
                  </a:lnTo>
                  <a:lnTo>
                    <a:pt x="663" y="797"/>
                  </a:lnTo>
                  <a:lnTo>
                    <a:pt x="630" y="782"/>
                  </a:lnTo>
                  <a:lnTo>
                    <a:pt x="597" y="765"/>
                  </a:lnTo>
                  <a:lnTo>
                    <a:pt x="567" y="747"/>
                  </a:lnTo>
                  <a:lnTo>
                    <a:pt x="534" y="730"/>
                  </a:lnTo>
                  <a:lnTo>
                    <a:pt x="503" y="710"/>
                  </a:lnTo>
                  <a:lnTo>
                    <a:pt x="473" y="691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662"/>
            <p:cNvSpPr>
              <a:spLocks/>
            </p:cNvSpPr>
            <p:nvPr/>
          </p:nvSpPr>
          <p:spPr bwMode="auto">
            <a:xfrm>
              <a:off x="804" y="1693"/>
              <a:ext cx="2106" cy="2234"/>
            </a:xfrm>
            <a:custGeom>
              <a:avLst/>
              <a:gdLst>
                <a:gd name="T0" fmla="*/ 1944 w 2106"/>
                <a:gd name="T1" fmla="*/ 547 h 2234"/>
                <a:gd name="T2" fmla="*/ 2086 w 2106"/>
                <a:gd name="T3" fmla="*/ 447 h 2234"/>
                <a:gd name="T4" fmla="*/ 2010 w 2106"/>
                <a:gd name="T5" fmla="*/ 305 h 2234"/>
                <a:gd name="T6" fmla="*/ 1672 w 2106"/>
                <a:gd name="T7" fmla="*/ 161 h 2234"/>
                <a:gd name="T8" fmla="*/ 1522 w 2106"/>
                <a:gd name="T9" fmla="*/ 192 h 2234"/>
                <a:gd name="T10" fmla="*/ 1602 w 2106"/>
                <a:gd name="T11" fmla="*/ 129 h 2234"/>
                <a:gd name="T12" fmla="*/ 1698 w 2106"/>
                <a:gd name="T13" fmla="*/ 11 h 2234"/>
                <a:gd name="T14" fmla="*/ 1535 w 2106"/>
                <a:gd name="T15" fmla="*/ 0 h 2234"/>
                <a:gd name="T16" fmla="*/ 1345 w 2106"/>
                <a:gd name="T17" fmla="*/ 9 h 2234"/>
                <a:gd name="T18" fmla="*/ 1160 w 2106"/>
                <a:gd name="T19" fmla="*/ 41 h 2234"/>
                <a:gd name="T20" fmla="*/ 1099 w 2106"/>
                <a:gd name="T21" fmla="*/ 124 h 2234"/>
                <a:gd name="T22" fmla="*/ 990 w 2106"/>
                <a:gd name="T23" fmla="*/ 251 h 2234"/>
                <a:gd name="T24" fmla="*/ 850 w 2106"/>
                <a:gd name="T25" fmla="*/ 200 h 2234"/>
                <a:gd name="T26" fmla="*/ 691 w 2106"/>
                <a:gd name="T27" fmla="*/ 242 h 2234"/>
                <a:gd name="T28" fmla="*/ 515 w 2106"/>
                <a:gd name="T29" fmla="*/ 377 h 2234"/>
                <a:gd name="T30" fmla="*/ 434 w 2106"/>
                <a:gd name="T31" fmla="*/ 484 h 2234"/>
                <a:gd name="T32" fmla="*/ 382 w 2106"/>
                <a:gd name="T33" fmla="*/ 510 h 2234"/>
                <a:gd name="T34" fmla="*/ 349 w 2106"/>
                <a:gd name="T35" fmla="*/ 577 h 2234"/>
                <a:gd name="T36" fmla="*/ 460 w 2106"/>
                <a:gd name="T37" fmla="*/ 699 h 2234"/>
                <a:gd name="T38" fmla="*/ 310 w 2106"/>
                <a:gd name="T39" fmla="*/ 656 h 2234"/>
                <a:gd name="T40" fmla="*/ 127 w 2106"/>
                <a:gd name="T41" fmla="*/ 911 h 2234"/>
                <a:gd name="T42" fmla="*/ 196 w 2106"/>
                <a:gd name="T43" fmla="*/ 965 h 2234"/>
                <a:gd name="T44" fmla="*/ 231 w 2106"/>
                <a:gd name="T45" fmla="*/ 1033 h 2234"/>
                <a:gd name="T46" fmla="*/ 20 w 2106"/>
                <a:gd name="T47" fmla="*/ 1273 h 2234"/>
                <a:gd name="T48" fmla="*/ 26 w 2106"/>
                <a:gd name="T49" fmla="*/ 1523 h 2234"/>
                <a:gd name="T50" fmla="*/ 0 w 2106"/>
                <a:gd name="T51" fmla="*/ 1551 h 2234"/>
                <a:gd name="T52" fmla="*/ 35 w 2106"/>
                <a:gd name="T53" fmla="*/ 1545 h 2234"/>
                <a:gd name="T54" fmla="*/ 109 w 2106"/>
                <a:gd name="T55" fmla="*/ 1589 h 2234"/>
                <a:gd name="T56" fmla="*/ 70 w 2106"/>
                <a:gd name="T57" fmla="*/ 1813 h 2234"/>
                <a:gd name="T58" fmla="*/ 183 w 2106"/>
                <a:gd name="T59" fmla="*/ 2088 h 2234"/>
                <a:gd name="T60" fmla="*/ 506 w 2106"/>
                <a:gd name="T61" fmla="*/ 1813 h 2234"/>
                <a:gd name="T62" fmla="*/ 486 w 2106"/>
                <a:gd name="T63" fmla="*/ 1804 h 2234"/>
                <a:gd name="T64" fmla="*/ 451 w 2106"/>
                <a:gd name="T65" fmla="*/ 1778 h 2234"/>
                <a:gd name="T66" fmla="*/ 639 w 2106"/>
                <a:gd name="T67" fmla="*/ 1654 h 2234"/>
                <a:gd name="T68" fmla="*/ 608 w 2106"/>
                <a:gd name="T69" fmla="*/ 1728 h 2234"/>
                <a:gd name="T70" fmla="*/ 713 w 2106"/>
                <a:gd name="T71" fmla="*/ 2107 h 2234"/>
                <a:gd name="T72" fmla="*/ 924 w 2106"/>
                <a:gd name="T73" fmla="*/ 2201 h 2234"/>
                <a:gd name="T74" fmla="*/ 1014 w 2106"/>
                <a:gd name="T75" fmla="*/ 1837 h 2234"/>
                <a:gd name="T76" fmla="*/ 924 w 2106"/>
                <a:gd name="T77" fmla="*/ 1660 h 2234"/>
                <a:gd name="T78" fmla="*/ 1038 w 2106"/>
                <a:gd name="T79" fmla="*/ 1665 h 2234"/>
                <a:gd name="T80" fmla="*/ 1145 w 2106"/>
                <a:gd name="T81" fmla="*/ 1621 h 2234"/>
                <a:gd name="T82" fmla="*/ 1295 w 2106"/>
                <a:gd name="T83" fmla="*/ 1937 h 2234"/>
                <a:gd name="T84" fmla="*/ 1465 w 2106"/>
                <a:gd name="T85" fmla="*/ 1905 h 2234"/>
                <a:gd name="T86" fmla="*/ 1587 w 2106"/>
                <a:gd name="T87" fmla="*/ 1636 h 2234"/>
                <a:gd name="T88" fmla="*/ 1672 w 2106"/>
                <a:gd name="T89" fmla="*/ 1534 h 2234"/>
                <a:gd name="T90" fmla="*/ 1888 w 2106"/>
                <a:gd name="T91" fmla="*/ 1543 h 2234"/>
                <a:gd name="T92" fmla="*/ 1894 w 2106"/>
                <a:gd name="T93" fmla="*/ 1414 h 2234"/>
                <a:gd name="T94" fmla="*/ 1818 w 2106"/>
                <a:gd name="T95" fmla="*/ 1159 h 2234"/>
                <a:gd name="T96" fmla="*/ 1757 w 2106"/>
                <a:gd name="T97" fmla="*/ 1111 h 2234"/>
                <a:gd name="T98" fmla="*/ 1731 w 2106"/>
                <a:gd name="T99" fmla="*/ 1129 h 2234"/>
                <a:gd name="T100" fmla="*/ 1618 w 2106"/>
                <a:gd name="T101" fmla="*/ 1063 h 2234"/>
                <a:gd name="T102" fmla="*/ 1618 w 2106"/>
                <a:gd name="T103" fmla="*/ 968 h 2234"/>
                <a:gd name="T104" fmla="*/ 1731 w 2106"/>
                <a:gd name="T105" fmla="*/ 1048 h 2234"/>
                <a:gd name="T106" fmla="*/ 1770 w 2106"/>
                <a:gd name="T107" fmla="*/ 1046 h 2234"/>
                <a:gd name="T108" fmla="*/ 1962 w 2106"/>
                <a:gd name="T109" fmla="*/ 961 h 2234"/>
                <a:gd name="T110" fmla="*/ 2104 w 2106"/>
                <a:gd name="T111" fmla="*/ 822 h 2234"/>
                <a:gd name="T112" fmla="*/ 2045 w 2106"/>
                <a:gd name="T113" fmla="*/ 752 h 2234"/>
                <a:gd name="T114" fmla="*/ 1857 w 2106"/>
                <a:gd name="T115" fmla="*/ 628 h 22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06"/>
                <a:gd name="T175" fmla="*/ 0 h 2234"/>
                <a:gd name="T176" fmla="*/ 2106 w 2106"/>
                <a:gd name="T177" fmla="*/ 2234 h 22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06" h="2234">
                  <a:moveTo>
                    <a:pt x="1753" y="604"/>
                  </a:moveTo>
                  <a:lnTo>
                    <a:pt x="1788" y="601"/>
                  </a:lnTo>
                  <a:lnTo>
                    <a:pt x="1820" y="595"/>
                  </a:lnTo>
                  <a:lnTo>
                    <a:pt x="1853" y="586"/>
                  </a:lnTo>
                  <a:lnTo>
                    <a:pt x="1886" y="575"/>
                  </a:lnTo>
                  <a:lnTo>
                    <a:pt x="1916" y="562"/>
                  </a:lnTo>
                  <a:lnTo>
                    <a:pt x="1944" y="547"/>
                  </a:lnTo>
                  <a:lnTo>
                    <a:pt x="1973" y="532"/>
                  </a:lnTo>
                  <a:lnTo>
                    <a:pt x="1997" y="516"/>
                  </a:lnTo>
                  <a:lnTo>
                    <a:pt x="2021" y="499"/>
                  </a:lnTo>
                  <a:lnTo>
                    <a:pt x="2040" y="484"/>
                  </a:lnTo>
                  <a:lnTo>
                    <a:pt x="2060" y="471"/>
                  </a:lnTo>
                  <a:lnTo>
                    <a:pt x="2075" y="458"/>
                  </a:lnTo>
                  <a:lnTo>
                    <a:pt x="2086" y="447"/>
                  </a:lnTo>
                  <a:lnTo>
                    <a:pt x="2097" y="438"/>
                  </a:lnTo>
                  <a:lnTo>
                    <a:pt x="2101" y="434"/>
                  </a:lnTo>
                  <a:lnTo>
                    <a:pt x="2104" y="431"/>
                  </a:lnTo>
                  <a:lnTo>
                    <a:pt x="2097" y="421"/>
                  </a:lnTo>
                  <a:lnTo>
                    <a:pt x="2080" y="392"/>
                  </a:lnTo>
                  <a:lnTo>
                    <a:pt x="2049" y="353"/>
                  </a:lnTo>
                  <a:lnTo>
                    <a:pt x="2010" y="305"/>
                  </a:lnTo>
                  <a:lnTo>
                    <a:pt x="1962" y="257"/>
                  </a:lnTo>
                  <a:lnTo>
                    <a:pt x="1903" y="214"/>
                  </a:lnTo>
                  <a:lnTo>
                    <a:pt x="1838" y="179"/>
                  </a:lnTo>
                  <a:lnTo>
                    <a:pt x="1764" y="159"/>
                  </a:lnTo>
                  <a:lnTo>
                    <a:pt x="1733" y="157"/>
                  </a:lnTo>
                  <a:lnTo>
                    <a:pt x="1703" y="157"/>
                  </a:lnTo>
                  <a:lnTo>
                    <a:pt x="1672" y="161"/>
                  </a:lnTo>
                  <a:lnTo>
                    <a:pt x="1642" y="168"/>
                  </a:lnTo>
                  <a:lnTo>
                    <a:pt x="1613" y="174"/>
                  </a:lnTo>
                  <a:lnTo>
                    <a:pt x="1585" y="185"/>
                  </a:lnTo>
                  <a:lnTo>
                    <a:pt x="1559" y="196"/>
                  </a:lnTo>
                  <a:lnTo>
                    <a:pt x="1533" y="209"/>
                  </a:lnTo>
                  <a:lnTo>
                    <a:pt x="1526" y="200"/>
                  </a:lnTo>
                  <a:lnTo>
                    <a:pt x="1522" y="192"/>
                  </a:lnTo>
                  <a:lnTo>
                    <a:pt x="1515" y="185"/>
                  </a:lnTo>
                  <a:lnTo>
                    <a:pt x="1509" y="176"/>
                  </a:lnTo>
                  <a:lnTo>
                    <a:pt x="1528" y="168"/>
                  </a:lnTo>
                  <a:lnTo>
                    <a:pt x="1548" y="159"/>
                  </a:lnTo>
                  <a:lnTo>
                    <a:pt x="1565" y="150"/>
                  </a:lnTo>
                  <a:lnTo>
                    <a:pt x="1585" y="139"/>
                  </a:lnTo>
                  <a:lnTo>
                    <a:pt x="1602" y="129"/>
                  </a:lnTo>
                  <a:lnTo>
                    <a:pt x="1620" y="115"/>
                  </a:lnTo>
                  <a:lnTo>
                    <a:pt x="1635" y="100"/>
                  </a:lnTo>
                  <a:lnTo>
                    <a:pt x="1650" y="85"/>
                  </a:lnTo>
                  <a:lnTo>
                    <a:pt x="1663" y="68"/>
                  </a:lnTo>
                  <a:lnTo>
                    <a:pt x="1676" y="48"/>
                  </a:lnTo>
                  <a:lnTo>
                    <a:pt x="1687" y="30"/>
                  </a:lnTo>
                  <a:lnTo>
                    <a:pt x="1698" y="11"/>
                  </a:lnTo>
                  <a:lnTo>
                    <a:pt x="1674" y="9"/>
                  </a:lnTo>
                  <a:lnTo>
                    <a:pt x="1652" y="7"/>
                  </a:lnTo>
                  <a:lnTo>
                    <a:pt x="1628" y="4"/>
                  </a:lnTo>
                  <a:lnTo>
                    <a:pt x="1604" y="2"/>
                  </a:lnTo>
                  <a:lnTo>
                    <a:pt x="1583" y="2"/>
                  </a:lnTo>
                  <a:lnTo>
                    <a:pt x="1559" y="0"/>
                  </a:lnTo>
                  <a:lnTo>
                    <a:pt x="1535" y="0"/>
                  </a:lnTo>
                  <a:lnTo>
                    <a:pt x="1511" y="0"/>
                  </a:lnTo>
                  <a:lnTo>
                    <a:pt x="1482" y="0"/>
                  </a:lnTo>
                  <a:lnTo>
                    <a:pt x="1454" y="0"/>
                  </a:lnTo>
                  <a:lnTo>
                    <a:pt x="1428" y="2"/>
                  </a:lnTo>
                  <a:lnTo>
                    <a:pt x="1400" y="4"/>
                  </a:lnTo>
                  <a:lnTo>
                    <a:pt x="1371" y="7"/>
                  </a:lnTo>
                  <a:lnTo>
                    <a:pt x="1345" y="9"/>
                  </a:lnTo>
                  <a:lnTo>
                    <a:pt x="1319" y="13"/>
                  </a:lnTo>
                  <a:lnTo>
                    <a:pt x="1291" y="15"/>
                  </a:lnTo>
                  <a:lnTo>
                    <a:pt x="1264" y="20"/>
                  </a:lnTo>
                  <a:lnTo>
                    <a:pt x="1238" y="24"/>
                  </a:lnTo>
                  <a:lnTo>
                    <a:pt x="1212" y="30"/>
                  </a:lnTo>
                  <a:lnTo>
                    <a:pt x="1186" y="35"/>
                  </a:lnTo>
                  <a:lnTo>
                    <a:pt x="1160" y="41"/>
                  </a:lnTo>
                  <a:lnTo>
                    <a:pt x="1134" y="48"/>
                  </a:lnTo>
                  <a:lnTo>
                    <a:pt x="1108" y="57"/>
                  </a:lnTo>
                  <a:lnTo>
                    <a:pt x="1081" y="63"/>
                  </a:lnTo>
                  <a:lnTo>
                    <a:pt x="1088" y="76"/>
                  </a:lnTo>
                  <a:lnTo>
                    <a:pt x="1094" y="92"/>
                  </a:lnTo>
                  <a:lnTo>
                    <a:pt x="1097" y="109"/>
                  </a:lnTo>
                  <a:lnTo>
                    <a:pt x="1099" y="124"/>
                  </a:lnTo>
                  <a:lnTo>
                    <a:pt x="1097" y="150"/>
                  </a:lnTo>
                  <a:lnTo>
                    <a:pt x="1088" y="174"/>
                  </a:lnTo>
                  <a:lnTo>
                    <a:pt x="1075" y="196"/>
                  </a:lnTo>
                  <a:lnTo>
                    <a:pt x="1060" y="216"/>
                  </a:lnTo>
                  <a:lnTo>
                    <a:pt x="1038" y="231"/>
                  </a:lnTo>
                  <a:lnTo>
                    <a:pt x="1016" y="242"/>
                  </a:lnTo>
                  <a:lnTo>
                    <a:pt x="990" y="251"/>
                  </a:lnTo>
                  <a:lnTo>
                    <a:pt x="961" y="253"/>
                  </a:lnTo>
                  <a:lnTo>
                    <a:pt x="940" y="251"/>
                  </a:lnTo>
                  <a:lnTo>
                    <a:pt x="918" y="246"/>
                  </a:lnTo>
                  <a:lnTo>
                    <a:pt x="898" y="238"/>
                  </a:lnTo>
                  <a:lnTo>
                    <a:pt x="881" y="227"/>
                  </a:lnTo>
                  <a:lnTo>
                    <a:pt x="863" y="216"/>
                  </a:lnTo>
                  <a:lnTo>
                    <a:pt x="850" y="200"/>
                  </a:lnTo>
                  <a:lnTo>
                    <a:pt x="839" y="183"/>
                  </a:lnTo>
                  <a:lnTo>
                    <a:pt x="831" y="163"/>
                  </a:lnTo>
                  <a:lnTo>
                    <a:pt x="802" y="179"/>
                  </a:lnTo>
                  <a:lnTo>
                    <a:pt x="774" y="194"/>
                  </a:lnTo>
                  <a:lnTo>
                    <a:pt x="746" y="209"/>
                  </a:lnTo>
                  <a:lnTo>
                    <a:pt x="720" y="224"/>
                  </a:lnTo>
                  <a:lnTo>
                    <a:pt x="691" y="242"/>
                  </a:lnTo>
                  <a:lnTo>
                    <a:pt x="665" y="259"/>
                  </a:lnTo>
                  <a:lnTo>
                    <a:pt x="639" y="279"/>
                  </a:lnTo>
                  <a:lnTo>
                    <a:pt x="615" y="296"/>
                  </a:lnTo>
                  <a:lnTo>
                    <a:pt x="589" y="316"/>
                  </a:lnTo>
                  <a:lnTo>
                    <a:pt x="563" y="336"/>
                  </a:lnTo>
                  <a:lnTo>
                    <a:pt x="539" y="355"/>
                  </a:lnTo>
                  <a:lnTo>
                    <a:pt x="515" y="377"/>
                  </a:lnTo>
                  <a:lnTo>
                    <a:pt x="491" y="397"/>
                  </a:lnTo>
                  <a:lnTo>
                    <a:pt x="469" y="418"/>
                  </a:lnTo>
                  <a:lnTo>
                    <a:pt x="445" y="442"/>
                  </a:lnTo>
                  <a:lnTo>
                    <a:pt x="423" y="464"/>
                  </a:lnTo>
                  <a:lnTo>
                    <a:pt x="427" y="471"/>
                  </a:lnTo>
                  <a:lnTo>
                    <a:pt x="432" y="477"/>
                  </a:lnTo>
                  <a:lnTo>
                    <a:pt x="434" y="484"/>
                  </a:lnTo>
                  <a:lnTo>
                    <a:pt x="438" y="490"/>
                  </a:lnTo>
                  <a:lnTo>
                    <a:pt x="436" y="490"/>
                  </a:lnTo>
                  <a:lnTo>
                    <a:pt x="427" y="490"/>
                  </a:lnTo>
                  <a:lnTo>
                    <a:pt x="414" y="492"/>
                  </a:lnTo>
                  <a:lnTo>
                    <a:pt x="399" y="492"/>
                  </a:lnTo>
                  <a:lnTo>
                    <a:pt x="390" y="501"/>
                  </a:lnTo>
                  <a:lnTo>
                    <a:pt x="382" y="510"/>
                  </a:lnTo>
                  <a:lnTo>
                    <a:pt x="373" y="521"/>
                  </a:lnTo>
                  <a:lnTo>
                    <a:pt x="364" y="530"/>
                  </a:lnTo>
                  <a:lnTo>
                    <a:pt x="356" y="540"/>
                  </a:lnTo>
                  <a:lnTo>
                    <a:pt x="349" y="549"/>
                  </a:lnTo>
                  <a:lnTo>
                    <a:pt x="340" y="560"/>
                  </a:lnTo>
                  <a:lnTo>
                    <a:pt x="332" y="569"/>
                  </a:lnTo>
                  <a:lnTo>
                    <a:pt x="349" y="577"/>
                  </a:lnTo>
                  <a:lnTo>
                    <a:pt x="366" y="586"/>
                  </a:lnTo>
                  <a:lnTo>
                    <a:pt x="384" y="599"/>
                  </a:lnTo>
                  <a:lnTo>
                    <a:pt x="401" y="614"/>
                  </a:lnTo>
                  <a:lnTo>
                    <a:pt x="419" y="630"/>
                  </a:lnTo>
                  <a:lnTo>
                    <a:pt x="434" y="652"/>
                  </a:lnTo>
                  <a:lnTo>
                    <a:pt x="447" y="673"/>
                  </a:lnTo>
                  <a:lnTo>
                    <a:pt x="460" y="699"/>
                  </a:lnTo>
                  <a:lnTo>
                    <a:pt x="456" y="699"/>
                  </a:lnTo>
                  <a:lnTo>
                    <a:pt x="441" y="699"/>
                  </a:lnTo>
                  <a:lnTo>
                    <a:pt x="419" y="697"/>
                  </a:lnTo>
                  <a:lnTo>
                    <a:pt x="393" y="693"/>
                  </a:lnTo>
                  <a:lnTo>
                    <a:pt x="364" y="686"/>
                  </a:lnTo>
                  <a:lnTo>
                    <a:pt x="336" y="673"/>
                  </a:lnTo>
                  <a:lnTo>
                    <a:pt x="310" y="656"/>
                  </a:lnTo>
                  <a:lnTo>
                    <a:pt x="286" y="630"/>
                  </a:lnTo>
                  <a:lnTo>
                    <a:pt x="255" y="673"/>
                  </a:lnTo>
                  <a:lnTo>
                    <a:pt x="227" y="719"/>
                  </a:lnTo>
                  <a:lnTo>
                    <a:pt x="199" y="765"/>
                  </a:lnTo>
                  <a:lnTo>
                    <a:pt x="175" y="813"/>
                  </a:lnTo>
                  <a:lnTo>
                    <a:pt x="148" y="861"/>
                  </a:lnTo>
                  <a:lnTo>
                    <a:pt x="127" y="911"/>
                  </a:lnTo>
                  <a:lnTo>
                    <a:pt x="107" y="961"/>
                  </a:lnTo>
                  <a:lnTo>
                    <a:pt x="87" y="1011"/>
                  </a:lnTo>
                  <a:lnTo>
                    <a:pt x="103" y="1000"/>
                  </a:lnTo>
                  <a:lnTo>
                    <a:pt x="122" y="989"/>
                  </a:lnTo>
                  <a:lnTo>
                    <a:pt x="144" y="978"/>
                  </a:lnTo>
                  <a:lnTo>
                    <a:pt x="168" y="970"/>
                  </a:lnTo>
                  <a:lnTo>
                    <a:pt x="196" y="965"/>
                  </a:lnTo>
                  <a:lnTo>
                    <a:pt x="225" y="961"/>
                  </a:lnTo>
                  <a:lnTo>
                    <a:pt x="257" y="961"/>
                  </a:lnTo>
                  <a:lnTo>
                    <a:pt x="292" y="968"/>
                  </a:lnTo>
                  <a:lnTo>
                    <a:pt x="288" y="974"/>
                  </a:lnTo>
                  <a:lnTo>
                    <a:pt x="277" y="989"/>
                  </a:lnTo>
                  <a:lnTo>
                    <a:pt x="257" y="1011"/>
                  </a:lnTo>
                  <a:lnTo>
                    <a:pt x="231" y="1033"/>
                  </a:lnTo>
                  <a:lnTo>
                    <a:pt x="199" y="1052"/>
                  </a:lnTo>
                  <a:lnTo>
                    <a:pt x="162" y="1066"/>
                  </a:lnTo>
                  <a:lnTo>
                    <a:pt x="118" y="1068"/>
                  </a:lnTo>
                  <a:lnTo>
                    <a:pt x="72" y="1052"/>
                  </a:lnTo>
                  <a:lnTo>
                    <a:pt x="50" y="1124"/>
                  </a:lnTo>
                  <a:lnTo>
                    <a:pt x="35" y="1196"/>
                  </a:lnTo>
                  <a:lnTo>
                    <a:pt x="20" y="1273"/>
                  </a:lnTo>
                  <a:lnTo>
                    <a:pt x="9" y="1349"/>
                  </a:lnTo>
                  <a:lnTo>
                    <a:pt x="26" y="1384"/>
                  </a:lnTo>
                  <a:lnTo>
                    <a:pt x="42" y="1425"/>
                  </a:lnTo>
                  <a:lnTo>
                    <a:pt x="46" y="1475"/>
                  </a:lnTo>
                  <a:lnTo>
                    <a:pt x="40" y="1532"/>
                  </a:lnTo>
                  <a:lnTo>
                    <a:pt x="35" y="1530"/>
                  </a:lnTo>
                  <a:lnTo>
                    <a:pt x="26" y="1523"/>
                  </a:lnTo>
                  <a:lnTo>
                    <a:pt x="16" y="1514"/>
                  </a:lnTo>
                  <a:lnTo>
                    <a:pt x="0" y="1499"/>
                  </a:lnTo>
                  <a:lnTo>
                    <a:pt x="0" y="1504"/>
                  </a:lnTo>
                  <a:lnTo>
                    <a:pt x="0" y="1510"/>
                  </a:lnTo>
                  <a:lnTo>
                    <a:pt x="0" y="1514"/>
                  </a:lnTo>
                  <a:lnTo>
                    <a:pt x="0" y="1521"/>
                  </a:lnTo>
                  <a:lnTo>
                    <a:pt x="0" y="1551"/>
                  </a:lnTo>
                  <a:lnTo>
                    <a:pt x="2" y="1584"/>
                  </a:lnTo>
                  <a:lnTo>
                    <a:pt x="2" y="1617"/>
                  </a:lnTo>
                  <a:lnTo>
                    <a:pt x="5" y="1647"/>
                  </a:lnTo>
                  <a:lnTo>
                    <a:pt x="16" y="1623"/>
                  </a:lnTo>
                  <a:lnTo>
                    <a:pt x="24" y="1597"/>
                  </a:lnTo>
                  <a:lnTo>
                    <a:pt x="31" y="1571"/>
                  </a:lnTo>
                  <a:lnTo>
                    <a:pt x="35" y="1545"/>
                  </a:lnTo>
                  <a:lnTo>
                    <a:pt x="46" y="1551"/>
                  </a:lnTo>
                  <a:lnTo>
                    <a:pt x="57" y="1558"/>
                  </a:lnTo>
                  <a:lnTo>
                    <a:pt x="68" y="1565"/>
                  </a:lnTo>
                  <a:lnTo>
                    <a:pt x="79" y="1571"/>
                  </a:lnTo>
                  <a:lnTo>
                    <a:pt x="87" y="1578"/>
                  </a:lnTo>
                  <a:lnTo>
                    <a:pt x="98" y="1584"/>
                  </a:lnTo>
                  <a:lnTo>
                    <a:pt x="109" y="1589"/>
                  </a:lnTo>
                  <a:lnTo>
                    <a:pt x="120" y="1595"/>
                  </a:lnTo>
                  <a:lnTo>
                    <a:pt x="111" y="1613"/>
                  </a:lnTo>
                  <a:lnTo>
                    <a:pt x="101" y="1630"/>
                  </a:lnTo>
                  <a:lnTo>
                    <a:pt x="92" y="1647"/>
                  </a:lnTo>
                  <a:lnTo>
                    <a:pt x="85" y="1665"/>
                  </a:lnTo>
                  <a:lnTo>
                    <a:pt x="70" y="1739"/>
                  </a:lnTo>
                  <a:lnTo>
                    <a:pt x="70" y="1813"/>
                  </a:lnTo>
                  <a:lnTo>
                    <a:pt x="83" y="1885"/>
                  </a:lnTo>
                  <a:lnTo>
                    <a:pt x="103" y="1950"/>
                  </a:lnTo>
                  <a:lnTo>
                    <a:pt x="127" y="2007"/>
                  </a:lnTo>
                  <a:lnTo>
                    <a:pt x="148" y="2053"/>
                  </a:lnTo>
                  <a:lnTo>
                    <a:pt x="166" y="2081"/>
                  </a:lnTo>
                  <a:lnTo>
                    <a:pt x="172" y="2092"/>
                  </a:lnTo>
                  <a:lnTo>
                    <a:pt x="183" y="2088"/>
                  </a:lnTo>
                  <a:lnTo>
                    <a:pt x="216" y="2077"/>
                  </a:lnTo>
                  <a:lnTo>
                    <a:pt x="260" y="2055"/>
                  </a:lnTo>
                  <a:lnTo>
                    <a:pt x="314" y="2024"/>
                  </a:lnTo>
                  <a:lnTo>
                    <a:pt x="371" y="1987"/>
                  </a:lnTo>
                  <a:lnTo>
                    <a:pt x="425" y="1939"/>
                  </a:lnTo>
                  <a:lnTo>
                    <a:pt x="473" y="1881"/>
                  </a:lnTo>
                  <a:lnTo>
                    <a:pt x="506" y="1813"/>
                  </a:lnTo>
                  <a:lnTo>
                    <a:pt x="508" y="1811"/>
                  </a:lnTo>
                  <a:lnTo>
                    <a:pt x="508" y="1806"/>
                  </a:lnTo>
                  <a:lnTo>
                    <a:pt x="508" y="1804"/>
                  </a:lnTo>
                  <a:lnTo>
                    <a:pt x="510" y="1802"/>
                  </a:lnTo>
                  <a:lnTo>
                    <a:pt x="504" y="1804"/>
                  </a:lnTo>
                  <a:lnTo>
                    <a:pt x="495" y="1804"/>
                  </a:lnTo>
                  <a:lnTo>
                    <a:pt x="486" y="1804"/>
                  </a:lnTo>
                  <a:lnTo>
                    <a:pt x="478" y="1804"/>
                  </a:lnTo>
                  <a:lnTo>
                    <a:pt x="469" y="1804"/>
                  </a:lnTo>
                  <a:lnTo>
                    <a:pt x="460" y="1804"/>
                  </a:lnTo>
                  <a:lnTo>
                    <a:pt x="451" y="1802"/>
                  </a:lnTo>
                  <a:lnTo>
                    <a:pt x="443" y="1800"/>
                  </a:lnTo>
                  <a:lnTo>
                    <a:pt x="445" y="1793"/>
                  </a:lnTo>
                  <a:lnTo>
                    <a:pt x="451" y="1778"/>
                  </a:lnTo>
                  <a:lnTo>
                    <a:pt x="465" y="1756"/>
                  </a:lnTo>
                  <a:lnTo>
                    <a:pt x="484" y="1730"/>
                  </a:lnTo>
                  <a:lnTo>
                    <a:pt x="510" y="1704"/>
                  </a:lnTo>
                  <a:lnTo>
                    <a:pt x="545" y="1680"/>
                  </a:lnTo>
                  <a:lnTo>
                    <a:pt x="589" y="1660"/>
                  </a:lnTo>
                  <a:lnTo>
                    <a:pt x="641" y="1647"/>
                  </a:lnTo>
                  <a:lnTo>
                    <a:pt x="639" y="1654"/>
                  </a:lnTo>
                  <a:lnTo>
                    <a:pt x="635" y="1674"/>
                  </a:lnTo>
                  <a:lnTo>
                    <a:pt x="624" y="1700"/>
                  </a:lnTo>
                  <a:lnTo>
                    <a:pt x="606" y="1728"/>
                  </a:lnTo>
                  <a:lnTo>
                    <a:pt x="608" y="1728"/>
                  </a:lnTo>
                  <a:lnTo>
                    <a:pt x="597" y="1774"/>
                  </a:lnTo>
                  <a:lnTo>
                    <a:pt x="591" y="1822"/>
                  </a:lnTo>
                  <a:lnTo>
                    <a:pt x="591" y="1872"/>
                  </a:lnTo>
                  <a:lnTo>
                    <a:pt x="597" y="1920"/>
                  </a:lnTo>
                  <a:lnTo>
                    <a:pt x="624" y="1992"/>
                  </a:lnTo>
                  <a:lnTo>
                    <a:pt x="663" y="2053"/>
                  </a:lnTo>
                  <a:lnTo>
                    <a:pt x="713" y="2107"/>
                  </a:lnTo>
                  <a:lnTo>
                    <a:pt x="765" y="2151"/>
                  </a:lnTo>
                  <a:lnTo>
                    <a:pt x="815" y="2188"/>
                  </a:lnTo>
                  <a:lnTo>
                    <a:pt x="857" y="2212"/>
                  </a:lnTo>
                  <a:lnTo>
                    <a:pt x="887" y="2229"/>
                  </a:lnTo>
                  <a:lnTo>
                    <a:pt x="898" y="2234"/>
                  </a:lnTo>
                  <a:lnTo>
                    <a:pt x="905" y="2225"/>
                  </a:lnTo>
                  <a:lnTo>
                    <a:pt x="924" y="2201"/>
                  </a:lnTo>
                  <a:lnTo>
                    <a:pt x="948" y="2162"/>
                  </a:lnTo>
                  <a:lnTo>
                    <a:pt x="977" y="2112"/>
                  </a:lnTo>
                  <a:lnTo>
                    <a:pt x="1003" y="2053"/>
                  </a:lnTo>
                  <a:lnTo>
                    <a:pt x="1025" y="1987"/>
                  </a:lnTo>
                  <a:lnTo>
                    <a:pt x="1038" y="1918"/>
                  </a:lnTo>
                  <a:lnTo>
                    <a:pt x="1036" y="1846"/>
                  </a:lnTo>
                  <a:lnTo>
                    <a:pt x="1014" y="1837"/>
                  </a:lnTo>
                  <a:lnTo>
                    <a:pt x="992" y="1824"/>
                  </a:lnTo>
                  <a:lnTo>
                    <a:pt x="970" y="1806"/>
                  </a:lnTo>
                  <a:lnTo>
                    <a:pt x="951" y="1787"/>
                  </a:lnTo>
                  <a:lnTo>
                    <a:pt x="935" y="1763"/>
                  </a:lnTo>
                  <a:lnTo>
                    <a:pt x="924" y="1732"/>
                  </a:lnTo>
                  <a:lnTo>
                    <a:pt x="920" y="1700"/>
                  </a:lnTo>
                  <a:lnTo>
                    <a:pt x="924" y="1660"/>
                  </a:lnTo>
                  <a:lnTo>
                    <a:pt x="929" y="1663"/>
                  </a:lnTo>
                  <a:lnTo>
                    <a:pt x="938" y="1667"/>
                  </a:lnTo>
                  <a:lnTo>
                    <a:pt x="953" y="1676"/>
                  </a:lnTo>
                  <a:lnTo>
                    <a:pt x="970" y="1687"/>
                  </a:lnTo>
                  <a:lnTo>
                    <a:pt x="992" y="1680"/>
                  </a:lnTo>
                  <a:lnTo>
                    <a:pt x="1016" y="1674"/>
                  </a:lnTo>
                  <a:lnTo>
                    <a:pt x="1038" y="1665"/>
                  </a:lnTo>
                  <a:lnTo>
                    <a:pt x="1060" y="1656"/>
                  </a:lnTo>
                  <a:lnTo>
                    <a:pt x="1081" y="1647"/>
                  </a:lnTo>
                  <a:lnTo>
                    <a:pt x="1101" y="1639"/>
                  </a:lnTo>
                  <a:lnTo>
                    <a:pt x="1123" y="1630"/>
                  </a:lnTo>
                  <a:lnTo>
                    <a:pt x="1145" y="1619"/>
                  </a:lnTo>
                  <a:lnTo>
                    <a:pt x="1145" y="1621"/>
                  </a:lnTo>
                  <a:lnTo>
                    <a:pt x="1145" y="1623"/>
                  </a:lnTo>
                  <a:lnTo>
                    <a:pt x="1145" y="1626"/>
                  </a:lnTo>
                  <a:lnTo>
                    <a:pt x="1153" y="1702"/>
                  </a:lnTo>
                  <a:lnTo>
                    <a:pt x="1179" y="1772"/>
                  </a:lnTo>
                  <a:lnTo>
                    <a:pt x="1214" y="1835"/>
                  </a:lnTo>
                  <a:lnTo>
                    <a:pt x="1256" y="1891"/>
                  </a:lnTo>
                  <a:lnTo>
                    <a:pt x="1295" y="1937"/>
                  </a:lnTo>
                  <a:lnTo>
                    <a:pt x="1330" y="1970"/>
                  </a:lnTo>
                  <a:lnTo>
                    <a:pt x="1356" y="1994"/>
                  </a:lnTo>
                  <a:lnTo>
                    <a:pt x="1365" y="2000"/>
                  </a:lnTo>
                  <a:lnTo>
                    <a:pt x="1373" y="1994"/>
                  </a:lnTo>
                  <a:lnTo>
                    <a:pt x="1395" y="1974"/>
                  </a:lnTo>
                  <a:lnTo>
                    <a:pt x="1428" y="1944"/>
                  </a:lnTo>
                  <a:lnTo>
                    <a:pt x="1465" y="1905"/>
                  </a:lnTo>
                  <a:lnTo>
                    <a:pt x="1504" y="1854"/>
                  </a:lnTo>
                  <a:lnTo>
                    <a:pt x="1539" y="1800"/>
                  </a:lnTo>
                  <a:lnTo>
                    <a:pt x="1567" y="1737"/>
                  </a:lnTo>
                  <a:lnTo>
                    <a:pt x="1585" y="1669"/>
                  </a:lnTo>
                  <a:lnTo>
                    <a:pt x="1587" y="1658"/>
                  </a:lnTo>
                  <a:lnTo>
                    <a:pt x="1587" y="1647"/>
                  </a:lnTo>
                  <a:lnTo>
                    <a:pt x="1587" y="1636"/>
                  </a:lnTo>
                  <a:lnTo>
                    <a:pt x="1587" y="1626"/>
                  </a:lnTo>
                  <a:lnTo>
                    <a:pt x="1585" y="1591"/>
                  </a:lnTo>
                  <a:lnTo>
                    <a:pt x="1581" y="1558"/>
                  </a:lnTo>
                  <a:lnTo>
                    <a:pt x="1570" y="1525"/>
                  </a:lnTo>
                  <a:lnTo>
                    <a:pt x="1559" y="1495"/>
                  </a:lnTo>
                  <a:lnTo>
                    <a:pt x="1615" y="1519"/>
                  </a:lnTo>
                  <a:lnTo>
                    <a:pt x="1672" y="1534"/>
                  </a:lnTo>
                  <a:lnTo>
                    <a:pt x="1727" y="1545"/>
                  </a:lnTo>
                  <a:lnTo>
                    <a:pt x="1779" y="1549"/>
                  </a:lnTo>
                  <a:lnTo>
                    <a:pt x="1822" y="1549"/>
                  </a:lnTo>
                  <a:lnTo>
                    <a:pt x="1857" y="1549"/>
                  </a:lnTo>
                  <a:lnTo>
                    <a:pt x="1879" y="1547"/>
                  </a:lnTo>
                  <a:lnTo>
                    <a:pt x="1888" y="1547"/>
                  </a:lnTo>
                  <a:lnTo>
                    <a:pt x="1888" y="1543"/>
                  </a:lnTo>
                  <a:lnTo>
                    <a:pt x="1890" y="1530"/>
                  </a:lnTo>
                  <a:lnTo>
                    <a:pt x="1892" y="1508"/>
                  </a:lnTo>
                  <a:lnTo>
                    <a:pt x="1894" y="1482"/>
                  </a:lnTo>
                  <a:lnTo>
                    <a:pt x="1897" y="1467"/>
                  </a:lnTo>
                  <a:lnTo>
                    <a:pt x="1897" y="1449"/>
                  </a:lnTo>
                  <a:lnTo>
                    <a:pt x="1897" y="1432"/>
                  </a:lnTo>
                  <a:lnTo>
                    <a:pt x="1894" y="1414"/>
                  </a:lnTo>
                  <a:lnTo>
                    <a:pt x="1892" y="1379"/>
                  </a:lnTo>
                  <a:lnTo>
                    <a:pt x="1888" y="1342"/>
                  </a:lnTo>
                  <a:lnTo>
                    <a:pt x="1881" y="1305"/>
                  </a:lnTo>
                  <a:lnTo>
                    <a:pt x="1873" y="1266"/>
                  </a:lnTo>
                  <a:lnTo>
                    <a:pt x="1857" y="1229"/>
                  </a:lnTo>
                  <a:lnTo>
                    <a:pt x="1840" y="1192"/>
                  </a:lnTo>
                  <a:lnTo>
                    <a:pt x="1818" y="1159"/>
                  </a:lnTo>
                  <a:lnTo>
                    <a:pt x="1792" y="1127"/>
                  </a:lnTo>
                  <a:lnTo>
                    <a:pt x="1781" y="1116"/>
                  </a:lnTo>
                  <a:lnTo>
                    <a:pt x="1770" y="1105"/>
                  </a:lnTo>
                  <a:lnTo>
                    <a:pt x="1759" y="1096"/>
                  </a:lnTo>
                  <a:lnTo>
                    <a:pt x="1748" y="1087"/>
                  </a:lnTo>
                  <a:lnTo>
                    <a:pt x="1753" y="1098"/>
                  </a:lnTo>
                  <a:lnTo>
                    <a:pt x="1757" y="1111"/>
                  </a:lnTo>
                  <a:lnTo>
                    <a:pt x="1761" y="1122"/>
                  </a:lnTo>
                  <a:lnTo>
                    <a:pt x="1766" y="1135"/>
                  </a:lnTo>
                  <a:lnTo>
                    <a:pt x="1764" y="1135"/>
                  </a:lnTo>
                  <a:lnTo>
                    <a:pt x="1759" y="1135"/>
                  </a:lnTo>
                  <a:lnTo>
                    <a:pt x="1753" y="1133"/>
                  </a:lnTo>
                  <a:lnTo>
                    <a:pt x="1742" y="1131"/>
                  </a:lnTo>
                  <a:lnTo>
                    <a:pt x="1731" y="1129"/>
                  </a:lnTo>
                  <a:lnTo>
                    <a:pt x="1718" y="1124"/>
                  </a:lnTo>
                  <a:lnTo>
                    <a:pt x="1705" y="1120"/>
                  </a:lnTo>
                  <a:lnTo>
                    <a:pt x="1689" y="1116"/>
                  </a:lnTo>
                  <a:lnTo>
                    <a:pt x="1670" y="1107"/>
                  </a:lnTo>
                  <a:lnTo>
                    <a:pt x="1650" y="1094"/>
                  </a:lnTo>
                  <a:lnTo>
                    <a:pt x="1633" y="1081"/>
                  </a:lnTo>
                  <a:lnTo>
                    <a:pt x="1618" y="1063"/>
                  </a:lnTo>
                  <a:lnTo>
                    <a:pt x="1602" y="1042"/>
                  </a:lnTo>
                  <a:lnTo>
                    <a:pt x="1594" y="1018"/>
                  </a:lnTo>
                  <a:lnTo>
                    <a:pt x="1589" y="989"/>
                  </a:lnTo>
                  <a:lnTo>
                    <a:pt x="1589" y="959"/>
                  </a:lnTo>
                  <a:lnTo>
                    <a:pt x="1594" y="959"/>
                  </a:lnTo>
                  <a:lnTo>
                    <a:pt x="1602" y="963"/>
                  </a:lnTo>
                  <a:lnTo>
                    <a:pt x="1618" y="968"/>
                  </a:lnTo>
                  <a:lnTo>
                    <a:pt x="1637" y="976"/>
                  </a:lnTo>
                  <a:lnTo>
                    <a:pt x="1657" y="987"/>
                  </a:lnTo>
                  <a:lnTo>
                    <a:pt x="1681" y="1002"/>
                  </a:lnTo>
                  <a:lnTo>
                    <a:pt x="1703" y="1022"/>
                  </a:lnTo>
                  <a:lnTo>
                    <a:pt x="1724" y="1048"/>
                  </a:lnTo>
                  <a:lnTo>
                    <a:pt x="1729" y="1048"/>
                  </a:lnTo>
                  <a:lnTo>
                    <a:pt x="1731" y="1048"/>
                  </a:lnTo>
                  <a:lnTo>
                    <a:pt x="1735" y="1048"/>
                  </a:lnTo>
                  <a:lnTo>
                    <a:pt x="1737" y="1048"/>
                  </a:lnTo>
                  <a:lnTo>
                    <a:pt x="1740" y="1048"/>
                  </a:lnTo>
                  <a:lnTo>
                    <a:pt x="1770" y="1046"/>
                  </a:lnTo>
                  <a:lnTo>
                    <a:pt x="1801" y="1039"/>
                  </a:lnTo>
                  <a:lnTo>
                    <a:pt x="1831" y="1031"/>
                  </a:lnTo>
                  <a:lnTo>
                    <a:pt x="1859" y="1020"/>
                  </a:lnTo>
                  <a:lnTo>
                    <a:pt x="1886" y="1009"/>
                  </a:lnTo>
                  <a:lnTo>
                    <a:pt x="1914" y="994"/>
                  </a:lnTo>
                  <a:lnTo>
                    <a:pt x="1938" y="978"/>
                  </a:lnTo>
                  <a:lnTo>
                    <a:pt x="1962" y="961"/>
                  </a:lnTo>
                  <a:lnTo>
                    <a:pt x="1995" y="937"/>
                  </a:lnTo>
                  <a:lnTo>
                    <a:pt x="2023" y="911"/>
                  </a:lnTo>
                  <a:lnTo>
                    <a:pt x="2047" y="887"/>
                  </a:lnTo>
                  <a:lnTo>
                    <a:pt x="2067" y="865"/>
                  </a:lnTo>
                  <a:lnTo>
                    <a:pt x="2084" y="845"/>
                  </a:lnTo>
                  <a:lnTo>
                    <a:pt x="2095" y="830"/>
                  </a:lnTo>
                  <a:lnTo>
                    <a:pt x="2104" y="822"/>
                  </a:lnTo>
                  <a:lnTo>
                    <a:pt x="2106" y="817"/>
                  </a:lnTo>
                  <a:lnTo>
                    <a:pt x="2104" y="815"/>
                  </a:lnTo>
                  <a:lnTo>
                    <a:pt x="2099" y="808"/>
                  </a:lnTo>
                  <a:lnTo>
                    <a:pt x="2091" y="798"/>
                  </a:lnTo>
                  <a:lnTo>
                    <a:pt x="2077" y="784"/>
                  </a:lnTo>
                  <a:lnTo>
                    <a:pt x="2062" y="769"/>
                  </a:lnTo>
                  <a:lnTo>
                    <a:pt x="2045" y="752"/>
                  </a:lnTo>
                  <a:lnTo>
                    <a:pt x="2025" y="734"/>
                  </a:lnTo>
                  <a:lnTo>
                    <a:pt x="2001" y="715"/>
                  </a:lnTo>
                  <a:lnTo>
                    <a:pt x="1977" y="695"/>
                  </a:lnTo>
                  <a:lnTo>
                    <a:pt x="1949" y="676"/>
                  </a:lnTo>
                  <a:lnTo>
                    <a:pt x="1921" y="658"/>
                  </a:lnTo>
                  <a:lnTo>
                    <a:pt x="1890" y="641"/>
                  </a:lnTo>
                  <a:lnTo>
                    <a:pt x="1857" y="628"/>
                  </a:lnTo>
                  <a:lnTo>
                    <a:pt x="1825" y="617"/>
                  </a:lnTo>
                  <a:lnTo>
                    <a:pt x="1788" y="608"/>
                  </a:lnTo>
                  <a:lnTo>
                    <a:pt x="1753" y="604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663"/>
            <p:cNvSpPr>
              <a:spLocks/>
            </p:cNvSpPr>
            <p:nvPr/>
          </p:nvSpPr>
          <p:spPr bwMode="auto">
            <a:xfrm>
              <a:off x="867" y="2878"/>
              <a:ext cx="221" cy="122"/>
            </a:xfrm>
            <a:custGeom>
              <a:avLst/>
              <a:gdLst>
                <a:gd name="T0" fmla="*/ 0 w 221"/>
                <a:gd name="T1" fmla="*/ 0 h 122"/>
                <a:gd name="T2" fmla="*/ 7 w 221"/>
                <a:gd name="T3" fmla="*/ 0 h 122"/>
                <a:gd name="T4" fmla="*/ 24 w 221"/>
                <a:gd name="T5" fmla="*/ 0 h 122"/>
                <a:gd name="T6" fmla="*/ 48 w 221"/>
                <a:gd name="T7" fmla="*/ 5 h 122"/>
                <a:gd name="T8" fmla="*/ 81 w 221"/>
                <a:gd name="T9" fmla="*/ 11 h 122"/>
                <a:gd name="T10" fmla="*/ 116 w 221"/>
                <a:gd name="T11" fmla="*/ 24 h 122"/>
                <a:gd name="T12" fmla="*/ 153 w 221"/>
                <a:gd name="T13" fmla="*/ 46 h 122"/>
                <a:gd name="T14" fmla="*/ 188 w 221"/>
                <a:gd name="T15" fmla="*/ 77 h 122"/>
                <a:gd name="T16" fmla="*/ 221 w 221"/>
                <a:gd name="T17" fmla="*/ 118 h 122"/>
                <a:gd name="T18" fmla="*/ 212 w 221"/>
                <a:gd name="T19" fmla="*/ 120 h 122"/>
                <a:gd name="T20" fmla="*/ 190 w 221"/>
                <a:gd name="T21" fmla="*/ 122 h 122"/>
                <a:gd name="T22" fmla="*/ 160 w 221"/>
                <a:gd name="T23" fmla="*/ 122 h 122"/>
                <a:gd name="T24" fmla="*/ 123 w 221"/>
                <a:gd name="T25" fmla="*/ 118 h 122"/>
                <a:gd name="T26" fmla="*/ 85 w 221"/>
                <a:gd name="T27" fmla="*/ 107 h 122"/>
                <a:gd name="T28" fmla="*/ 48 w 221"/>
                <a:gd name="T29" fmla="*/ 85 h 122"/>
                <a:gd name="T30" fmla="*/ 20 w 221"/>
                <a:gd name="T31" fmla="*/ 51 h 122"/>
                <a:gd name="T32" fmla="*/ 0 w 221"/>
                <a:gd name="T33" fmla="*/ 0 h 1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1"/>
                <a:gd name="T52" fmla="*/ 0 h 122"/>
                <a:gd name="T53" fmla="*/ 221 w 221"/>
                <a:gd name="T54" fmla="*/ 122 h 1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1" h="122">
                  <a:moveTo>
                    <a:pt x="0" y="0"/>
                  </a:moveTo>
                  <a:lnTo>
                    <a:pt x="7" y="0"/>
                  </a:lnTo>
                  <a:lnTo>
                    <a:pt x="24" y="0"/>
                  </a:lnTo>
                  <a:lnTo>
                    <a:pt x="48" y="5"/>
                  </a:lnTo>
                  <a:lnTo>
                    <a:pt x="81" y="11"/>
                  </a:lnTo>
                  <a:lnTo>
                    <a:pt x="116" y="24"/>
                  </a:lnTo>
                  <a:lnTo>
                    <a:pt x="153" y="46"/>
                  </a:lnTo>
                  <a:lnTo>
                    <a:pt x="188" y="77"/>
                  </a:lnTo>
                  <a:lnTo>
                    <a:pt x="221" y="118"/>
                  </a:lnTo>
                  <a:lnTo>
                    <a:pt x="212" y="120"/>
                  </a:lnTo>
                  <a:lnTo>
                    <a:pt x="190" y="122"/>
                  </a:lnTo>
                  <a:lnTo>
                    <a:pt x="160" y="122"/>
                  </a:lnTo>
                  <a:lnTo>
                    <a:pt x="123" y="118"/>
                  </a:lnTo>
                  <a:lnTo>
                    <a:pt x="85" y="107"/>
                  </a:lnTo>
                  <a:lnTo>
                    <a:pt x="48" y="85"/>
                  </a:lnTo>
                  <a:lnTo>
                    <a:pt x="2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664"/>
            <p:cNvSpPr>
              <a:spLocks/>
            </p:cNvSpPr>
            <p:nvPr/>
          </p:nvSpPr>
          <p:spPr bwMode="auto">
            <a:xfrm>
              <a:off x="2180" y="2100"/>
              <a:ext cx="87" cy="251"/>
            </a:xfrm>
            <a:custGeom>
              <a:avLst/>
              <a:gdLst>
                <a:gd name="T0" fmla="*/ 54 w 87"/>
                <a:gd name="T1" fmla="*/ 0 h 251"/>
                <a:gd name="T2" fmla="*/ 56 w 87"/>
                <a:gd name="T3" fmla="*/ 5 h 251"/>
                <a:gd name="T4" fmla="*/ 65 w 87"/>
                <a:gd name="T5" fmla="*/ 22 h 251"/>
                <a:gd name="T6" fmla="*/ 74 w 87"/>
                <a:gd name="T7" fmla="*/ 46 h 251"/>
                <a:gd name="T8" fmla="*/ 82 w 87"/>
                <a:gd name="T9" fmla="*/ 77 h 251"/>
                <a:gd name="T10" fmla="*/ 87 w 87"/>
                <a:gd name="T11" fmla="*/ 114 h 251"/>
                <a:gd name="T12" fmla="*/ 87 w 87"/>
                <a:gd name="T13" fmla="*/ 157 h 251"/>
                <a:gd name="T14" fmla="*/ 76 w 87"/>
                <a:gd name="T15" fmla="*/ 203 h 251"/>
                <a:gd name="T16" fmla="*/ 54 w 87"/>
                <a:gd name="T17" fmla="*/ 251 h 251"/>
                <a:gd name="T18" fmla="*/ 50 w 87"/>
                <a:gd name="T19" fmla="*/ 245 h 251"/>
                <a:gd name="T20" fmla="*/ 37 w 87"/>
                <a:gd name="T21" fmla="*/ 227 h 251"/>
                <a:gd name="T22" fmla="*/ 21 w 87"/>
                <a:gd name="T23" fmla="*/ 199 h 251"/>
                <a:gd name="T24" fmla="*/ 8 w 87"/>
                <a:gd name="T25" fmla="*/ 164 h 251"/>
                <a:gd name="T26" fmla="*/ 0 w 87"/>
                <a:gd name="T27" fmla="*/ 125 h 251"/>
                <a:gd name="T28" fmla="*/ 2 w 87"/>
                <a:gd name="T29" fmla="*/ 83 h 251"/>
                <a:gd name="T30" fmla="*/ 19 w 87"/>
                <a:gd name="T31" fmla="*/ 42 h 251"/>
                <a:gd name="T32" fmla="*/ 54 w 87"/>
                <a:gd name="T33" fmla="*/ 0 h 2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251"/>
                <a:gd name="T53" fmla="*/ 87 w 87"/>
                <a:gd name="T54" fmla="*/ 251 h 2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251">
                  <a:moveTo>
                    <a:pt x="54" y="0"/>
                  </a:moveTo>
                  <a:lnTo>
                    <a:pt x="56" y="5"/>
                  </a:lnTo>
                  <a:lnTo>
                    <a:pt x="65" y="22"/>
                  </a:lnTo>
                  <a:lnTo>
                    <a:pt x="74" y="46"/>
                  </a:lnTo>
                  <a:lnTo>
                    <a:pt x="82" y="77"/>
                  </a:lnTo>
                  <a:lnTo>
                    <a:pt x="87" y="114"/>
                  </a:lnTo>
                  <a:lnTo>
                    <a:pt x="87" y="157"/>
                  </a:lnTo>
                  <a:lnTo>
                    <a:pt x="76" y="203"/>
                  </a:lnTo>
                  <a:lnTo>
                    <a:pt x="54" y="251"/>
                  </a:lnTo>
                  <a:lnTo>
                    <a:pt x="50" y="245"/>
                  </a:lnTo>
                  <a:lnTo>
                    <a:pt x="37" y="227"/>
                  </a:lnTo>
                  <a:lnTo>
                    <a:pt x="21" y="199"/>
                  </a:lnTo>
                  <a:lnTo>
                    <a:pt x="8" y="164"/>
                  </a:lnTo>
                  <a:lnTo>
                    <a:pt x="0" y="125"/>
                  </a:lnTo>
                  <a:lnTo>
                    <a:pt x="2" y="83"/>
                  </a:lnTo>
                  <a:lnTo>
                    <a:pt x="19" y="4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665"/>
            <p:cNvSpPr>
              <a:spLocks/>
            </p:cNvSpPr>
            <p:nvPr/>
          </p:nvSpPr>
          <p:spPr bwMode="auto">
            <a:xfrm>
              <a:off x="1957" y="1747"/>
              <a:ext cx="247" cy="88"/>
            </a:xfrm>
            <a:custGeom>
              <a:avLst/>
              <a:gdLst>
                <a:gd name="T0" fmla="*/ 247 w 247"/>
                <a:gd name="T1" fmla="*/ 33 h 88"/>
                <a:gd name="T2" fmla="*/ 240 w 247"/>
                <a:gd name="T3" fmla="*/ 38 h 88"/>
                <a:gd name="T4" fmla="*/ 223 w 247"/>
                <a:gd name="T5" fmla="*/ 51 h 88"/>
                <a:gd name="T6" fmla="*/ 196 w 247"/>
                <a:gd name="T7" fmla="*/ 66 h 88"/>
                <a:gd name="T8" fmla="*/ 162 w 247"/>
                <a:gd name="T9" fmla="*/ 81 h 88"/>
                <a:gd name="T10" fmla="*/ 122 w 247"/>
                <a:gd name="T11" fmla="*/ 88 h 88"/>
                <a:gd name="T12" fmla="*/ 81 w 247"/>
                <a:gd name="T13" fmla="*/ 85 h 88"/>
                <a:gd name="T14" fmla="*/ 40 w 247"/>
                <a:gd name="T15" fmla="*/ 70 h 88"/>
                <a:gd name="T16" fmla="*/ 0 w 247"/>
                <a:gd name="T17" fmla="*/ 33 h 88"/>
                <a:gd name="T18" fmla="*/ 5 w 247"/>
                <a:gd name="T19" fmla="*/ 31 h 88"/>
                <a:gd name="T20" fmla="*/ 20 w 247"/>
                <a:gd name="T21" fmla="*/ 22 h 88"/>
                <a:gd name="T22" fmla="*/ 44 w 247"/>
                <a:gd name="T23" fmla="*/ 14 h 88"/>
                <a:gd name="T24" fmla="*/ 74 w 247"/>
                <a:gd name="T25" fmla="*/ 5 h 88"/>
                <a:gd name="T26" fmla="*/ 111 w 247"/>
                <a:gd name="T27" fmla="*/ 0 h 88"/>
                <a:gd name="T28" fmla="*/ 153 w 247"/>
                <a:gd name="T29" fmla="*/ 0 h 88"/>
                <a:gd name="T30" fmla="*/ 199 w 247"/>
                <a:gd name="T31" fmla="*/ 11 h 88"/>
                <a:gd name="T32" fmla="*/ 247 w 247"/>
                <a:gd name="T33" fmla="*/ 3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7"/>
                <a:gd name="T52" fmla="*/ 0 h 88"/>
                <a:gd name="T53" fmla="*/ 247 w 247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7" h="88">
                  <a:moveTo>
                    <a:pt x="247" y="33"/>
                  </a:moveTo>
                  <a:lnTo>
                    <a:pt x="240" y="38"/>
                  </a:lnTo>
                  <a:lnTo>
                    <a:pt x="223" y="51"/>
                  </a:lnTo>
                  <a:lnTo>
                    <a:pt x="196" y="66"/>
                  </a:lnTo>
                  <a:lnTo>
                    <a:pt x="162" y="81"/>
                  </a:lnTo>
                  <a:lnTo>
                    <a:pt x="122" y="88"/>
                  </a:lnTo>
                  <a:lnTo>
                    <a:pt x="81" y="85"/>
                  </a:lnTo>
                  <a:lnTo>
                    <a:pt x="40" y="70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20" y="22"/>
                  </a:lnTo>
                  <a:lnTo>
                    <a:pt x="44" y="14"/>
                  </a:lnTo>
                  <a:lnTo>
                    <a:pt x="74" y="5"/>
                  </a:lnTo>
                  <a:lnTo>
                    <a:pt x="111" y="0"/>
                  </a:lnTo>
                  <a:lnTo>
                    <a:pt x="153" y="0"/>
                  </a:lnTo>
                  <a:lnTo>
                    <a:pt x="199" y="11"/>
                  </a:lnTo>
                  <a:lnTo>
                    <a:pt x="247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666"/>
            <p:cNvSpPr>
              <a:spLocks/>
            </p:cNvSpPr>
            <p:nvPr/>
          </p:nvSpPr>
          <p:spPr bwMode="auto">
            <a:xfrm>
              <a:off x="1922" y="1922"/>
              <a:ext cx="177" cy="176"/>
            </a:xfrm>
            <a:custGeom>
              <a:avLst/>
              <a:gdLst>
                <a:gd name="T0" fmla="*/ 0 w 177"/>
                <a:gd name="T1" fmla="*/ 0 h 176"/>
                <a:gd name="T2" fmla="*/ 7 w 177"/>
                <a:gd name="T3" fmla="*/ 2 h 176"/>
                <a:gd name="T4" fmla="*/ 22 w 177"/>
                <a:gd name="T5" fmla="*/ 6 h 176"/>
                <a:gd name="T6" fmla="*/ 46 w 177"/>
                <a:gd name="T7" fmla="*/ 17 h 176"/>
                <a:gd name="T8" fmla="*/ 75 w 177"/>
                <a:gd name="T9" fmla="*/ 32 h 176"/>
                <a:gd name="T10" fmla="*/ 103 w 177"/>
                <a:gd name="T11" fmla="*/ 56 h 176"/>
                <a:gd name="T12" fmla="*/ 133 w 177"/>
                <a:gd name="T13" fmla="*/ 87 h 176"/>
                <a:gd name="T14" fmla="*/ 157 w 177"/>
                <a:gd name="T15" fmla="*/ 126 h 176"/>
                <a:gd name="T16" fmla="*/ 177 w 177"/>
                <a:gd name="T17" fmla="*/ 176 h 176"/>
                <a:gd name="T18" fmla="*/ 168 w 177"/>
                <a:gd name="T19" fmla="*/ 176 h 176"/>
                <a:gd name="T20" fmla="*/ 146 w 177"/>
                <a:gd name="T21" fmla="*/ 172 h 176"/>
                <a:gd name="T22" fmla="*/ 118 w 177"/>
                <a:gd name="T23" fmla="*/ 163 h 176"/>
                <a:gd name="T24" fmla="*/ 83 w 177"/>
                <a:gd name="T25" fmla="*/ 150 h 176"/>
                <a:gd name="T26" fmla="*/ 51 w 177"/>
                <a:gd name="T27" fmla="*/ 128 h 176"/>
                <a:gd name="T28" fmla="*/ 22 w 177"/>
                <a:gd name="T29" fmla="*/ 96 h 176"/>
                <a:gd name="T30" fmla="*/ 3 w 177"/>
                <a:gd name="T31" fmla="*/ 54 h 176"/>
                <a:gd name="T32" fmla="*/ 0 w 177"/>
                <a:gd name="T33" fmla="*/ 0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6"/>
                <a:gd name="T53" fmla="*/ 177 w 177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6">
                  <a:moveTo>
                    <a:pt x="0" y="0"/>
                  </a:moveTo>
                  <a:lnTo>
                    <a:pt x="7" y="2"/>
                  </a:lnTo>
                  <a:lnTo>
                    <a:pt x="22" y="6"/>
                  </a:lnTo>
                  <a:lnTo>
                    <a:pt x="46" y="17"/>
                  </a:lnTo>
                  <a:lnTo>
                    <a:pt x="75" y="32"/>
                  </a:lnTo>
                  <a:lnTo>
                    <a:pt x="103" y="56"/>
                  </a:lnTo>
                  <a:lnTo>
                    <a:pt x="133" y="87"/>
                  </a:lnTo>
                  <a:lnTo>
                    <a:pt x="157" y="126"/>
                  </a:lnTo>
                  <a:lnTo>
                    <a:pt x="177" y="176"/>
                  </a:lnTo>
                  <a:lnTo>
                    <a:pt x="168" y="176"/>
                  </a:lnTo>
                  <a:lnTo>
                    <a:pt x="146" y="172"/>
                  </a:lnTo>
                  <a:lnTo>
                    <a:pt x="118" y="163"/>
                  </a:lnTo>
                  <a:lnTo>
                    <a:pt x="83" y="150"/>
                  </a:lnTo>
                  <a:lnTo>
                    <a:pt x="51" y="128"/>
                  </a:lnTo>
                  <a:lnTo>
                    <a:pt x="22" y="96"/>
                  </a:lnTo>
                  <a:lnTo>
                    <a:pt x="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667"/>
            <p:cNvSpPr>
              <a:spLocks/>
            </p:cNvSpPr>
            <p:nvPr/>
          </p:nvSpPr>
          <p:spPr bwMode="auto">
            <a:xfrm>
              <a:off x="1929" y="2233"/>
              <a:ext cx="177" cy="177"/>
            </a:xfrm>
            <a:custGeom>
              <a:avLst/>
              <a:gdLst>
                <a:gd name="T0" fmla="*/ 177 w 177"/>
                <a:gd name="T1" fmla="*/ 177 h 177"/>
                <a:gd name="T2" fmla="*/ 168 w 177"/>
                <a:gd name="T3" fmla="*/ 177 h 177"/>
                <a:gd name="T4" fmla="*/ 146 w 177"/>
                <a:gd name="T5" fmla="*/ 173 h 177"/>
                <a:gd name="T6" fmla="*/ 118 w 177"/>
                <a:gd name="T7" fmla="*/ 164 h 177"/>
                <a:gd name="T8" fmla="*/ 83 w 177"/>
                <a:gd name="T9" fmla="*/ 149 h 177"/>
                <a:gd name="T10" fmla="*/ 50 w 177"/>
                <a:gd name="T11" fmla="*/ 127 h 177"/>
                <a:gd name="T12" fmla="*/ 22 w 177"/>
                <a:gd name="T13" fmla="*/ 96 h 177"/>
                <a:gd name="T14" fmla="*/ 2 w 177"/>
                <a:gd name="T15" fmla="*/ 55 h 177"/>
                <a:gd name="T16" fmla="*/ 0 w 177"/>
                <a:gd name="T17" fmla="*/ 0 h 177"/>
                <a:gd name="T18" fmla="*/ 6 w 177"/>
                <a:gd name="T19" fmla="*/ 3 h 177"/>
                <a:gd name="T20" fmla="*/ 22 w 177"/>
                <a:gd name="T21" fmla="*/ 7 h 177"/>
                <a:gd name="T22" fmla="*/ 46 w 177"/>
                <a:gd name="T23" fmla="*/ 18 h 177"/>
                <a:gd name="T24" fmla="*/ 74 w 177"/>
                <a:gd name="T25" fmla="*/ 33 h 177"/>
                <a:gd name="T26" fmla="*/ 102 w 177"/>
                <a:gd name="T27" fmla="*/ 55 h 177"/>
                <a:gd name="T28" fmla="*/ 133 w 177"/>
                <a:gd name="T29" fmla="*/ 88 h 177"/>
                <a:gd name="T30" fmla="*/ 157 w 177"/>
                <a:gd name="T31" fmla="*/ 127 h 177"/>
                <a:gd name="T32" fmla="*/ 177 w 177"/>
                <a:gd name="T33" fmla="*/ 177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7"/>
                <a:gd name="T53" fmla="*/ 177 w 177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7">
                  <a:moveTo>
                    <a:pt x="177" y="177"/>
                  </a:moveTo>
                  <a:lnTo>
                    <a:pt x="168" y="177"/>
                  </a:lnTo>
                  <a:lnTo>
                    <a:pt x="146" y="173"/>
                  </a:lnTo>
                  <a:lnTo>
                    <a:pt x="118" y="164"/>
                  </a:lnTo>
                  <a:lnTo>
                    <a:pt x="83" y="149"/>
                  </a:lnTo>
                  <a:lnTo>
                    <a:pt x="50" y="127"/>
                  </a:lnTo>
                  <a:lnTo>
                    <a:pt x="22" y="96"/>
                  </a:lnTo>
                  <a:lnTo>
                    <a:pt x="2" y="55"/>
                  </a:lnTo>
                  <a:lnTo>
                    <a:pt x="0" y="0"/>
                  </a:lnTo>
                  <a:lnTo>
                    <a:pt x="6" y="3"/>
                  </a:lnTo>
                  <a:lnTo>
                    <a:pt x="22" y="7"/>
                  </a:lnTo>
                  <a:lnTo>
                    <a:pt x="46" y="18"/>
                  </a:lnTo>
                  <a:lnTo>
                    <a:pt x="74" y="33"/>
                  </a:lnTo>
                  <a:lnTo>
                    <a:pt x="102" y="55"/>
                  </a:lnTo>
                  <a:lnTo>
                    <a:pt x="133" y="88"/>
                  </a:lnTo>
                  <a:lnTo>
                    <a:pt x="157" y="127"/>
                  </a:lnTo>
                  <a:lnTo>
                    <a:pt x="177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668"/>
            <p:cNvSpPr>
              <a:spLocks/>
            </p:cNvSpPr>
            <p:nvPr/>
          </p:nvSpPr>
          <p:spPr bwMode="auto">
            <a:xfrm>
              <a:off x="1805" y="2512"/>
              <a:ext cx="248" cy="87"/>
            </a:xfrm>
            <a:custGeom>
              <a:avLst/>
              <a:gdLst>
                <a:gd name="T0" fmla="*/ 248 w 248"/>
                <a:gd name="T1" fmla="*/ 33 h 87"/>
                <a:gd name="T2" fmla="*/ 242 w 248"/>
                <a:gd name="T3" fmla="*/ 37 h 87"/>
                <a:gd name="T4" fmla="*/ 224 w 248"/>
                <a:gd name="T5" fmla="*/ 50 h 87"/>
                <a:gd name="T6" fmla="*/ 198 w 248"/>
                <a:gd name="T7" fmla="*/ 66 h 87"/>
                <a:gd name="T8" fmla="*/ 163 w 248"/>
                <a:gd name="T9" fmla="*/ 79 h 87"/>
                <a:gd name="T10" fmla="*/ 124 w 248"/>
                <a:gd name="T11" fmla="*/ 87 h 87"/>
                <a:gd name="T12" fmla="*/ 83 w 248"/>
                <a:gd name="T13" fmla="*/ 85 h 87"/>
                <a:gd name="T14" fmla="*/ 41 w 248"/>
                <a:gd name="T15" fmla="*/ 68 h 87"/>
                <a:gd name="T16" fmla="*/ 0 w 248"/>
                <a:gd name="T17" fmla="*/ 33 h 87"/>
                <a:gd name="T18" fmla="*/ 4 w 248"/>
                <a:gd name="T19" fmla="*/ 31 h 87"/>
                <a:gd name="T20" fmla="*/ 19 w 248"/>
                <a:gd name="T21" fmla="*/ 22 h 87"/>
                <a:gd name="T22" fmla="*/ 43 w 248"/>
                <a:gd name="T23" fmla="*/ 13 h 87"/>
                <a:gd name="T24" fmla="*/ 76 w 248"/>
                <a:gd name="T25" fmla="*/ 5 h 87"/>
                <a:gd name="T26" fmla="*/ 113 w 248"/>
                <a:gd name="T27" fmla="*/ 0 h 87"/>
                <a:gd name="T28" fmla="*/ 154 w 248"/>
                <a:gd name="T29" fmla="*/ 0 h 87"/>
                <a:gd name="T30" fmla="*/ 200 w 248"/>
                <a:gd name="T31" fmla="*/ 11 h 87"/>
                <a:gd name="T32" fmla="*/ 248 w 248"/>
                <a:gd name="T33" fmla="*/ 3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87"/>
                <a:gd name="T53" fmla="*/ 248 w 248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87">
                  <a:moveTo>
                    <a:pt x="248" y="33"/>
                  </a:moveTo>
                  <a:lnTo>
                    <a:pt x="242" y="37"/>
                  </a:lnTo>
                  <a:lnTo>
                    <a:pt x="224" y="50"/>
                  </a:lnTo>
                  <a:lnTo>
                    <a:pt x="198" y="66"/>
                  </a:lnTo>
                  <a:lnTo>
                    <a:pt x="163" y="79"/>
                  </a:lnTo>
                  <a:lnTo>
                    <a:pt x="124" y="87"/>
                  </a:lnTo>
                  <a:lnTo>
                    <a:pt x="83" y="85"/>
                  </a:lnTo>
                  <a:lnTo>
                    <a:pt x="41" y="68"/>
                  </a:lnTo>
                  <a:lnTo>
                    <a:pt x="0" y="33"/>
                  </a:lnTo>
                  <a:lnTo>
                    <a:pt x="4" y="31"/>
                  </a:lnTo>
                  <a:lnTo>
                    <a:pt x="19" y="22"/>
                  </a:lnTo>
                  <a:lnTo>
                    <a:pt x="43" y="13"/>
                  </a:lnTo>
                  <a:lnTo>
                    <a:pt x="76" y="5"/>
                  </a:lnTo>
                  <a:lnTo>
                    <a:pt x="113" y="0"/>
                  </a:lnTo>
                  <a:lnTo>
                    <a:pt x="154" y="0"/>
                  </a:lnTo>
                  <a:lnTo>
                    <a:pt x="200" y="11"/>
                  </a:lnTo>
                  <a:lnTo>
                    <a:pt x="248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669"/>
            <p:cNvSpPr>
              <a:spLocks/>
            </p:cNvSpPr>
            <p:nvPr/>
          </p:nvSpPr>
          <p:spPr bwMode="auto">
            <a:xfrm>
              <a:off x="1744" y="1998"/>
              <a:ext cx="87" cy="251"/>
            </a:xfrm>
            <a:custGeom>
              <a:avLst/>
              <a:gdLst>
                <a:gd name="T0" fmla="*/ 54 w 87"/>
                <a:gd name="T1" fmla="*/ 0 h 251"/>
                <a:gd name="T2" fmla="*/ 56 w 87"/>
                <a:gd name="T3" fmla="*/ 4 h 251"/>
                <a:gd name="T4" fmla="*/ 65 w 87"/>
                <a:gd name="T5" fmla="*/ 20 h 251"/>
                <a:gd name="T6" fmla="*/ 74 w 87"/>
                <a:gd name="T7" fmla="*/ 44 h 251"/>
                <a:gd name="T8" fmla="*/ 83 w 87"/>
                <a:gd name="T9" fmla="*/ 76 h 251"/>
                <a:gd name="T10" fmla="*/ 87 w 87"/>
                <a:gd name="T11" fmla="*/ 113 h 251"/>
                <a:gd name="T12" fmla="*/ 87 w 87"/>
                <a:gd name="T13" fmla="*/ 155 h 251"/>
                <a:gd name="T14" fmla="*/ 76 w 87"/>
                <a:gd name="T15" fmla="*/ 203 h 251"/>
                <a:gd name="T16" fmla="*/ 54 w 87"/>
                <a:gd name="T17" fmla="*/ 251 h 251"/>
                <a:gd name="T18" fmla="*/ 50 w 87"/>
                <a:gd name="T19" fmla="*/ 244 h 251"/>
                <a:gd name="T20" fmla="*/ 37 w 87"/>
                <a:gd name="T21" fmla="*/ 227 h 251"/>
                <a:gd name="T22" fmla="*/ 21 w 87"/>
                <a:gd name="T23" fmla="*/ 198 h 251"/>
                <a:gd name="T24" fmla="*/ 8 w 87"/>
                <a:gd name="T25" fmla="*/ 163 h 251"/>
                <a:gd name="T26" fmla="*/ 0 w 87"/>
                <a:gd name="T27" fmla="*/ 124 h 251"/>
                <a:gd name="T28" fmla="*/ 2 w 87"/>
                <a:gd name="T29" fmla="*/ 83 h 251"/>
                <a:gd name="T30" fmla="*/ 19 w 87"/>
                <a:gd name="T31" fmla="*/ 41 h 251"/>
                <a:gd name="T32" fmla="*/ 54 w 87"/>
                <a:gd name="T33" fmla="*/ 0 h 2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251"/>
                <a:gd name="T53" fmla="*/ 87 w 87"/>
                <a:gd name="T54" fmla="*/ 251 h 2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251">
                  <a:moveTo>
                    <a:pt x="54" y="0"/>
                  </a:moveTo>
                  <a:lnTo>
                    <a:pt x="56" y="4"/>
                  </a:lnTo>
                  <a:lnTo>
                    <a:pt x="65" y="20"/>
                  </a:lnTo>
                  <a:lnTo>
                    <a:pt x="74" y="44"/>
                  </a:lnTo>
                  <a:lnTo>
                    <a:pt x="83" y="76"/>
                  </a:lnTo>
                  <a:lnTo>
                    <a:pt x="87" y="113"/>
                  </a:lnTo>
                  <a:lnTo>
                    <a:pt x="87" y="155"/>
                  </a:lnTo>
                  <a:lnTo>
                    <a:pt x="76" y="203"/>
                  </a:lnTo>
                  <a:lnTo>
                    <a:pt x="54" y="251"/>
                  </a:lnTo>
                  <a:lnTo>
                    <a:pt x="50" y="244"/>
                  </a:lnTo>
                  <a:lnTo>
                    <a:pt x="37" y="227"/>
                  </a:lnTo>
                  <a:lnTo>
                    <a:pt x="21" y="198"/>
                  </a:lnTo>
                  <a:lnTo>
                    <a:pt x="8" y="163"/>
                  </a:lnTo>
                  <a:lnTo>
                    <a:pt x="0" y="124"/>
                  </a:lnTo>
                  <a:lnTo>
                    <a:pt x="2" y="83"/>
                  </a:lnTo>
                  <a:lnTo>
                    <a:pt x="19" y="4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670"/>
            <p:cNvSpPr>
              <a:spLocks/>
            </p:cNvSpPr>
            <p:nvPr/>
          </p:nvSpPr>
          <p:spPr bwMode="auto">
            <a:xfrm>
              <a:off x="1600" y="2395"/>
              <a:ext cx="248" cy="93"/>
            </a:xfrm>
            <a:custGeom>
              <a:avLst/>
              <a:gdLst>
                <a:gd name="T0" fmla="*/ 248 w 248"/>
                <a:gd name="T1" fmla="*/ 17 h 93"/>
                <a:gd name="T2" fmla="*/ 242 w 248"/>
                <a:gd name="T3" fmla="*/ 24 h 93"/>
                <a:gd name="T4" fmla="*/ 227 w 248"/>
                <a:gd name="T5" fmla="*/ 39 h 93"/>
                <a:gd name="T6" fmla="*/ 200 w 248"/>
                <a:gd name="T7" fmla="*/ 56 h 93"/>
                <a:gd name="T8" fmla="*/ 170 w 248"/>
                <a:gd name="T9" fmla="*/ 76 h 93"/>
                <a:gd name="T10" fmla="*/ 131 w 248"/>
                <a:gd name="T11" fmla="*/ 89 h 93"/>
                <a:gd name="T12" fmla="*/ 89 w 248"/>
                <a:gd name="T13" fmla="*/ 93 h 93"/>
                <a:gd name="T14" fmla="*/ 46 w 248"/>
                <a:gd name="T15" fmla="*/ 82 h 93"/>
                <a:gd name="T16" fmla="*/ 0 w 248"/>
                <a:gd name="T17" fmla="*/ 52 h 93"/>
                <a:gd name="T18" fmla="*/ 4 w 248"/>
                <a:gd name="T19" fmla="*/ 48 h 93"/>
                <a:gd name="T20" fmla="*/ 19 w 248"/>
                <a:gd name="T21" fmla="*/ 39 h 93"/>
                <a:gd name="T22" fmla="*/ 41 w 248"/>
                <a:gd name="T23" fmla="*/ 26 h 93"/>
                <a:gd name="T24" fmla="*/ 72 w 248"/>
                <a:gd name="T25" fmla="*/ 13 h 93"/>
                <a:gd name="T26" fmla="*/ 107 w 248"/>
                <a:gd name="T27" fmla="*/ 4 h 93"/>
                <a:gd name="T28" fmla="*/ 150 w 248"/>
                <a:gd name="T29" fmla="*/ 0 h 93"/>
                <a:gd name="T30" fmla="*/ 196 w 248"/>
                <a:gd name="T31" fmla="*/ 2 h 93"/>
                <a:gd name="T32" fmla="*/ 248 w 248"/>
                <a:gd name="T33" fmla="*/ 1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93"/>
                <a:gd name="T53" fmla="*/ 248 w 248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93">
                  <a:moveTo>
                    <a:pt x="248" y="17"/>
                  </a:moveTo>
                  <a:lnTo>
                    <a:pt x="242" y="24"/>
                  </a:lnTo>
                  <a:lnTo>
                    <a:pt x="227" y="39"/>
                  </a:lnTo>
                  <a:lnTo>
                    <a:pt x="200" y="56"/>
                  </a:lnTo>
                  <a:lnTo>
                    <a:pt x="170" y="76"/>
                  </a:lnTo>
                  <a:lnTo>
                    <a:pt x="131" y="89"/>
                  </a:lnTo>
                  <a:lnTo>
                    <a:pt x="89" y="93"/>
                  </a:lnTo>
                  <a:lnTo>
                    <a:pt x="46" y="82"/>
                  </a:lnTo>
                  <a:lnTo>
                    <a:pt x="0" y="52"/>
                  </a:lnTo>
                  <a:lnTo>
                    <a:pt x="4" y="48"/>
                  </a:lnTo>
                  <a:lnTo>
                    <a:pt x="19" y="39"/>
                  </a:lnTo>
                  <a:lnTo>
                    <a:pt x="41" y="26"/>
                  </a:lnTo>
                  <a:lnTo>
                    <a:pt x="72" y="13"/>
                  </a:lnTo>
                  <a:lnTo>
                    <a:pt x="107" y="4"/>
                  </a:lnTo>
                  <a:lnTo>
                    <a:pt x="150" y="0"/>
                  </a:lnTo>
                  <a:lnTo>
                    <a:pt x="196" y="2"/>
                  </a:lnTo>
                  <a:lnTo>
                    <a:pt x="248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671"/>
            <p:cNvSpPr>
              <a:spLocks/>
            </p:cNvSpPr>
            <p:nvPr/>
          </p:nvSpPr>
          <p:spPr bwMode="auto">
            <a:xfrm>
              <a:off x="1585" y="2591"/>
              <a:ext cx="200" cy="150"/>
            </a:xfrm>
            <a:custGeom>
              <a:avLst/>
              <a:gdLst>
                <a:gd name="T0" fmla="*/ 0 w 200"/>
                <a:gd name="T1" fmla="*/ 0 h 150"/>
                <a:gd name="T2" fmla="*/ 6 w 200"/>
                <a:gd name="T3" fmla="*/ 0 h 150"/>
                <a:gd name="T4" fmla="*/ 24 w 200"/>
                <a:gd name="T5" fmla="*/ 4 h 150"/>
                <a:gd name="T6" fmla="*/ 48 w 200"/>
                <a:gd name="T7" fmla="*/ 11 h 150"/>
                <a:gd name="T8" fmla="*/ 78 w 200"/>
                <a:gd name="T9" fmla="*/ 22 h 150"/>
                <a:gd name="T10" fmla="*/ 111 w 200"/>
                <a:gd name="T11" fmla="*/ 41 h 150"/>
                <a:gd name="T12" fmla="*/ 143 w 200"/>
                <a:gd name="T13" fmla="*/ 67 h 150"/>
                <a:gd name="T14" fmla="*/ 174 w 200"/>
                <a:gd name="T15" fmla="*/ 104 h 150"/>
                <a:gd name="T16" fmla="*/ 200 w 200"/>
                <a:gd name="T17" fmla="*/ 150 h 150"/>
                <a:gd name="T18" fmla="*/ 191 w 200"/>
                <a:gd name="T19" fmla="*/ 150 h 150"/>
                <a:gd name="T20" fmla="*/ 170 w 200"/>
                <a:gd name="T21" fmla="*/ 150 h 150"/>
                <a:gd name="T22" fmla="*/ 139 w 200"/>
                <a:gd name="T23" fmla="*/ 146 h 150"/>
                <a:gd name="T24" fmla="*/ 104 w 200"/>
                <a:gd name="T25" fmla="*/ 137 h 150"/>
                <a:gd name="T26" fmla="*/ 67 w 200"/>
                <a:gd name="T27" fmla="*/ 120 h 150"/>
                <a:gd name="T28" fmla="*/ 34 w 200"/>
                <a:gd name="T29" fmla="*/ 91 h 150"/>
                <a:gd name="T30" fmla="*/ 10 w 200"/>
                <a:gd name="T31" fmla="*/ 52 h 150"/>
                <a:gd name="T32" fmla="*/ 0 w 200"/>
                <a:gd name="T33" fmla="*/ 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"/>
                <a:gd name="T52" fmla="*/ 0 h 150"/>
                <a:gd name="T53" fmla="*/ 200 w 200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" h="150">
                  <a:moveTo>
                    <a:pt x="0" y="0"/>
                  </a:moveTo>
                  <a:lnTo>
                    <a:pt x="6" y="0"/>
                  </a:lnTo>
                  <a:lnTo>
                    <a:pt x="24" y="4"/>
                  </a:lnTo>
                  <a:lnTo>
                    <a:pt x="48" y="11"/>
                  </a:lnTo>
                  <a:lnTo>
                    <a:pt x="78" y="22"/>
                  </a:lnTo>
                  <a:lnTo>
                    <a:pt x="111" y="41"/>
                  </a:lnTo>
                  <a:lnTo>
                    <a:pt x="143" y="67"/>
                  </a:lnTo>
                  <a:lnTo>
                    <a:pt x="174" y="104"/>
                  </a:lnTo>
                  <a:lnTo>
                    <a:pt x="200" y="150"/>
                  </a:lnTo>
                  <a:lnTo>
                    <a:pt x="191" y="150"/>
                  </a:lnTo>
                  <a:lnTo>
                    <a:pt x="170" y="150"/>
                  </a:lnTo>
                  <a:lnTo>
                    <a:pt x="139" y="146"/>
                  </a:lnTo>
                  <a:lnTo>
                    <a:pt x="104" y="137"/>
                  </a:lnTo>
                  <a:lnTo>
                    <a:pt x="67" y="120"/>
                  </a:lnTo>
                  <a:lnTo>
                    <a:pt x="34" y="91"/>
                  </a:lnTo>
                  <a:lnTo>
                    <a:pt x="1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672"/>
            <p:cNvSpPr>
              <a:spLocks/>
            </p:cNvSpPr>
            <p:nvPr/>
          </p:nvSpPr>
          <p:spPr bwMode="auto">
            <a:xfrm>
              <a:off x="1574" y="2791"/>
              <a:ext cx="87" cy="246"/>
            </a:xfrm>
            <a:custGeom>
              <a:avLst/>
              <a:gdLst>
                <a:gd name="T0" fmla="*/ 37 w 87"/>
                <a:gd name="T1" fmla="*/ 246 h 246"/>
                <a:gd name="T2" fmla="*/ 32 w 87"/>
                <a:gd name="T3" fmla="*/ 240 h 246"/>
                <a:gd name="T4" fmla="*/ 21 w 87"/>
                <a:gd name="T5" fmla="*/ 220 h 246"/>
                <a:gd name="T6" fmla="*/ 11 w 87"/>
                <a:gd name="T7" fmla="*/ 192 h 246"/>
                <a:gd name="T8" fmla="*/ 2 w 87"/>
                <a:gd name="T9" fmla="*/ 155 h 246"/>
                <a:gd name="T10" fmla="*/ 0 w 87"/>
                <a:gd name="T11" fmla="*/ 116 h 246"/>
                <a:gd name="T12" fmla="*/ 6 w 87"/>
                <a:gd name="T13" fmla="*/ 74 h 246"/>
                <a:gd name="T14" fmla="*/ 28 w 87"/>
                <a:gd name="T15" fmla="*/ 35 h 246"/>
                <a:gd name="T16" fmla="*/ 69 w 87"/>
                <a:gd name="T17" fmla="*/ 0 h 246"/>
                <a:gd name="T18" fmla="*/ 72 w 87"/>
                <a:gd name="T19" fmla="*/ 7 h 246"/>
                <a:gd name="T20" fmla="*/ 78 w 87"/>
                <a:gd name="T21" fmla="*/ 22 h 246"/>
                <a:gd name="T22" fmla="*/ 83 w 87"/>
                <a:gd name="T23" fmla="*/ 46 h 246"/>
                <a:gd name="T24" fmla="*/ 87 w 87"/>
                <a:gd name="T25" fmla="*/ 79 h 246"/>
                <a:gd name="T26" fmla="*/ 87 w 87"/>
                <a:gd name="T27" fmla="*/ 116 h 246"/>
                <a:gd name="T28" fmla="*/ 80 w 87"/>
                <a:gd name="T29" fmla="*/ 157 h 246"/>
                <a:gd name="T30" fmla="*/ 65 w 87"/>
                <a:gd name="T31" fmla="*/ 201 h 246"/>
                <a:gd name="T32" fmla="*/ 37 w 87"/>
                <a:gd name="T33" fmla="*/ 246 h 2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246"/>
                <a:gd name="T53" fmla="*/ 87 w 87"/>
                <a:gd name="T54" fmla="*/ 246 h 2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246">
                  <a:moveTo>
                    <a:pt x="37" y="246"/>
                  </a:moveTo>
                  <a:lnTo>
                    <a:pt x="32" y="240"/>
                  </a:lnTo>
                  <a:lnTo>
                    <a:pt x="21" y="220"/>
                  </a:lnTo>
                  <a:lnTo>
                    <a:pt x="11" y="192"/>
                  </a:lnTo>
                  <a:lnTo>
                    <a:pt x="2" y="155"/>
                  </a:lnTo>
                  <a:lnTo>
                    <a:pt x="0" y="116"/>
                  </a:lnTo>
                  <a:lnTo>
                    <a:pt x="6" y="74"/>
                  </a:lnTo>
                  <a:lnTo>
                    <a:pt x="28" y="35"/>
                  </a:lnTo>
                  <a:lnTo>
                    <a:pt x="69" y="0"/>
                  </a:lnTo>
                  <a:lnTo>
                    <a:pt x="72" y="7"/>
                  </a:lnTo>
                  <a:lnTo>
                    <a:pt x="78" y="22"/>
                  </a:lnTo>
                  <a:lnTo>
                    <a:pt x="83" y="46"/>
                  </a:lnTo>
                  <a:lnTo>
                    <a:pt x="87" y="79"/>
                  </a:lnTo>
                  <a:lnTo>
                    <a:pt x="87" y="116"/>
                  </a:lnTo>
                  <a:lnTo>
                    <a:pt x="80" y="157"/>
                  </a:lnTo>
                  <a:lnTo>
                    <a:pt x="65" y="201"/>
                  </a:lnTo>
                  <a:lnTo>
                    <a:pt x="37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673"/>
            <p:cNvSpPr>
              <a:spLocks/>
            </p:cNvSpPr>
            <p:nvPr/>
          </p:nvSpPr>
          <p:spPr bwMode="auto">
            <a:xfrm>
              <a:off x="1508" y="2135"/>
              <a:ext cx="151" cy="199"/>
            </a:xfrm>
            <a:custGeom>
              <a:avLst/>
              <a:gdLst>
                <a:gd name="T0" fmla="*/ 0 w 151"/>
                <a:gd name="T1" fmla="*/ 199 h 199"/>
                <a:gd name="T2" fmla="*/ 0 w 151"/>
                <a:gd name="T3" fmla="*/ 192 h 199"/>
                <a:gd name="T4" fmla="*/ 5 w 151"/>
                <a:gd name="T5" fmla="*/ 177 h 199"/>
                <a:gd name="T6" fmla="*/ 11 w 151"/>
                <a:gd name="T7" fmla="*/ 151 h 199"/>
                <a:gd name="T8" fmla="*/ 22 w 151"/>
                <a:gd name="T9" fmla="*/ 122 h 199"/>
                <a:gd name="T10" fmla="*/ 42 w 151"/>
                <a:gd name="T11" fmla="*/ 90 h 199"/>
                <a:gd name="T12" fmla="*/ 68 w 151"/>
                <a:gd name="T13" fmla="*/ 57 h 199"/>
                <a:gd name="T14" fmla="*/ 103 w 151"/>
                <a:gd name="T15" fmla="*/ 26 h 199"/>
                <a:gd name="T16" fmla="*/ 151 w 151"/>
                <a:gd name="T17" fmla="*/ 0 h 199"/>
                <a:gd name="T18" fmla="*/ 151 w 151"/>
                <a:gd name="T19" fmla="*/ 9 h 199"/>
                <a:gd name="T20" fmla="*/ 151 w 151"/>
                <a:gd name="T21" fmla="*/ 31 h 199"/>
                <a:gd name="T22" fmla="*/ 146 w 151"/>
                <a:gd name="T23" fmla="*/ 61 h 199"/>
                <a:gd name="T24" fmla="*/ 135 w 151"/>
                <a:gd name="T25" fmla="*/ 96 h 199"/>
                <a:gd name="T26" fmla="*/ 118 w 151"/>
                <a:gd name="T27" fmla="*/ 133 h 199"/>
                <a:gd name="T28" fmla="*/ 92 w 151"/>
                <a:gd name="T29" fmla="*/ 166 h 199"/>
                <a:gd name="T30" fmla="*/ 53 w 151"/>
                <a:gd name="T31" fmla="*/ 188 h 199"/>
                <a:gd name="T32" fmla="*/ 0 w 151"/>
                <a:gd name="T33" fmla="*/ 199 h 1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1"/>
                <a:gd name="T52" fmla="*/ 0 h 199"/>
                <a:gd name="T53" fmla="*/ 151 w 151"/>
                <a:gd name="T54" fmla="*/ 199 h 19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1" h="199">
                  <a:moveTo>
                    <a:pt x="0" y="199"/>
                  </a:moveTo>
                  <a:lnTo>
                    <a:pt x="0" y="192"/>
                  </a:lnTo>
                  <a:lnTo>
                    <a:pt x="5" y="177"/>
                  </a:lnTo>
                  <a:lnTo>
                    <a:pt x="11" y="151"/>
                  </a:lnTo>
                  <a:lnTo>
                    <a:pt x="22" y="122"/>
                  </a:lnTo>
                  <a:lnTo>
                    <a:pt x="42" y="90"/>
                  </a:lnTo>
                  <a:lnTo>
                    <a:pt x="68" y="57"/>
                  </a:lnTo>
                  <a:lnTo>
                    <a:pt x="103" y="26"/>
                  </a:lnTo>
                  <a:lnTo>
                    <a:pt x="151" y="0"/>
                  </a:lnTo>
                  <a:lnTo>
                    <a:pt x="151" y="9"/>
                  </a:lnTo>
                  <a:lnTo>
                    <a:pt x="151" y="31"/>
                  </a:lnTo>
                  <a:lnTo>
                    <a:pt x="146" y="61"/>
                  </a:lnTo>
                  <a:lnTo>
                    <a:pt x="135" y="96"/>
                  </a:lnTo>
                  <a:lnTo>
                    <a:pt x="118" y="133"/>
                  </a:lnTo>
                  <a:lnTo>
                    <a:pt x="92" y="166"/>
                  </a:lnTo>
                  <a:lnTo>
                    <a:pt x="53" y="188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674"/>
            <p:cNvSpPr>
              <a:spLocks/>
            </p:cNvSpPr>
            <p:nvPr/>
          </p:nvSpPr>
          <p:spPr bwMode="auto">
            <a:xfrm>
              <a:off x="1463" y="1948"/>
              <a:ext cx="176" cy="176"/>
            </a:xfrm>
            <a:custGeom>
              <a:avLst/>
              <a:gdLst>
                <a:gd name="T0" fmla="*/ 176 w 176"/>
                <a:gd name="T1" fmla="*/ 0 h 176"/>
                <a:gd name="T2" fmla="*/ 176 w 176"/>
                <a:gd name="T3" fmla="*/ 9 h 176"/>
                <a:gd name="T4" fmla="*/ 172 w 176"/>
                <a:gd name="T5" fmla="*/ 30 h 176"/>
                <a:gd name="T6" fmla="*/ 163 w 176"/>
                <a:gd name="T7" fmla="*/ 59 h 176"/>
                <a:gd name="T8" fmla="*/ 150 w 176"/>
                <a:gd name="T9" fmla="*/ 94 h 176"/>
                <a:gd name="T10" fmla="*/ 128 w 176"/>
                <a:gd name="T11" fmla="*/ 126 h 176"/>
                <a:gd name="T12" fmla="*/ 95 w 176"/>
                <a:gd name="T13" fmla="*/ 155 h 176"/>
                <a:gd name="T14" fmla="*/ 54 w 176"/>
                <a:gd name="T15" fmla="*/ 174 h 176"/>
                <a:gd name="T16" fmla="*/ 0 w 176"/>
                <a:gd name="T17" fmla="*/ 176 h 176"/>
                <a:gd name="T18" fmla="*/ 2 w 176"/>
                <a:gd name="T19" fmla="*/ 170 h 176"/>
                <a:gd name="T20" fmla="*/ 6 w 176"/>
                <a:gd name="T21" fmla="*/ 155 h 176"/>
                <a:gd name="T22" fmla="*/ 17 w 176"/>
                <a:gd name="T23" fmla="*/ 131 h 176"/>
                <a:gd name="T24" fmla="*/ 32 w 176"/>
                <a:gd name="T25" fmla="*/ 102 h 176"/>
                <a:gd name="T26" fmla="*/ 56 w 176"/>
                <a:gd name="T27" fmla="*/ 74 h 176"/>
                <a:gd name="T28" fmla="*/ 87 w 176"/>
                <a:gd name="T29" fmla="*/ 44 h 176"/>
                <a:gd name="T30" fmla="*/ 126 w 176"/>
                <a:gd name="T31" fmla="*/ 20 h 176"/>
                <a:gd name="T32" fmla="*/ 176 w 176"/>
                <a:gd name="T33" fmla="*/ 0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176"/>
                <a:gd name="T53" fmla="*/ 176 w 176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176">
                  <a:moveTo>
                    <a:pt x="176" y="0"/>
                  </a:moveTo>
                  <a:lnTo>
                    <a:pt x="176" y="9"/>
                  </a:lnTo>
                  <a:lnTo>
                    <a:pt x="172" y="30"/>
                  </a:lnTo>
                  <a:lnTo>
                    <a:pt x="163" y="59"/>
                  </a:lnTo>
                  <a:lnTo>
                    <a:pt x="150" y="94"/>
                  </a:lnTo>
                  <a:lnTo>
                    <a:pt x="128" y="126"/>
                  </a:lnTo>
                  <a:lnTo>
                    <a:pt x="95" y="155"/>
                  </a:lnTo>
                  <a:lnTo>
                    <a:pt x="54" y="174"/>
                  </a:lnTo>
                  <a:lnTo>
                    <a:pt x="0" y="176"/>
                  </a:lnTo>
                  <a:lnTo>
                    <a:pt x="2" y="170"/>
                  </a:lnTo>
                  <a:lnTo>
                    <a:pt x="6" y="155"/>
                  </a:lnTo>
                  <a:lnTo>
                    <a:pt x="17" y="131"/>
                  </a:lnTo>
                  <a:lnTo>
                    <a:pt x="32" y="102"/>
                  </a:lnTo>
                  <a:lnTo>
                    <a:pt x="56" y="74"/>
                  </a:lnTo>
                  <a:lnTo>
                    <a:pt x="87" y="44"/>
                  </a:lnTo>
                  <a:lnTo>
                    <a:pt x="126" y="2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675"/>
            <p:cNvSpPr>
              <a:spLocks/>
            </p:cNvSpPr>
            <p:nvPr/>
          </p:nvSpPr>
          <p:spPr bwMode="auto">
            <a:xfrm>
              <a:off x="1310" y="2070"/>
              <a:ext cx="96" cy="246"/>
            </a:xfrm>
            <a:custGeom>
              <a:avLst/>
              <a:gdLst>
                <a:gd name="T0" fmla="*/ 41 w 96"/>
                <a:gd name="T1" fmla="*/ 0 h 246"/>
                <a:gd name="T2" fmla="*/ 46 w 96"/>
                <a:gd name="T3" fmla="*/ 4 h 246"/>
                <a:gd name="T4" fmla="*/ 54 w 96"/>
                <a:gd name="T5" fmla="*/ 20 h 246"/>
                <a:gd name="T6" fmla="*/ 68 w 96"/>
                <a:gd name="T7" fmla="*/ 41 h 246"/>
                <a:gd name="T8" fmla="*/ 81 w 96"/>
                <a:gd name="T9" fmla="*/ 70 h 246"/>
                <a:gd name="T10" fmla="*/ 91 w 96"/>
                <a:gd name="T11" fmla="*/ 107 h 246"/>
                <a:gd name="T12" fmla="*/ 96 w 96"/>
                <a:gd name="T13" fmla="*/ 148 h 246"/>
                <a:gd name="T14" fmla="*/ 91 w 96"/>
                <a:gd name="T15" fmla="*/ 194 h 246"/>
                <a:gd name="T16" fmla="*/ 76 w 96"/>
                <a:gd name="T17" fmla="*/ 246 h 246"/>
                <a:gd name="T18" fmla="*/ 70 w 96"/>
                <a:gd name="T19" fmla="*/ 240 h 246"/>
                <a:gd name="T20" fmla="*/ 54 w 96"/>
                <a:gd name="T21" fmla="*/ 224 h 246"/>
                <a:gd name="T22" fmla="*/ 37 w 96"/>
                <a:gd name="T23" fmla="*/ 200 h 246"/>
                <a:gd name="T24" fmla="*/ 17 w 96"/>
                <a:gd name="T25" fmla="*/ 168 h 246"/>
                <a:gd name="T26" fmla="*/ 4 w 96"/>
                <a:gd name="T27" fmla="*/ 131 h 246"/>
                <a:gd name="T28" fmla="*/ 0 w 96"/>
                <a:gd name="T29" fmla="*/ 89 h 246"/>
                <a:gd name="T30" fmla="*/ 11 w 96"/>
                <a:gd name="T31" fmla="*/ 46 h 246"/>
                <a:gd name="T32" fmla="*/ 41 w 96"/>
                <a:gd name="T33" fmla="*/ 0 h 2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246"/>
                <a:gd name="T53" fmla="*/ 96 w 96"/>
                <a:gd name="T54" fmla="*/ 246 h 2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246">
                  <a:moveTo>
                    <a:pt x="41" y="0"/>
                  </a:moveTo>
                  <a:lnTo>
                    <a:pt x="46" y="4"/>
                  </a:lnTo>
                  <a:lnTo>
                    <a:pt x="54" y="20"/>
                  </a:lnTo>
                  <a:lnTo>
                    <a:pt x="68" y="41"/>
                  </a:lnTo>
                  <a:lnTo>
                    <a:pt x="81" y="70"/>
                  </a:lnTo>
                  <a:lnTo>
                    <a:pt x="91" y="107"/>
                  </a:lnTo>
                  <a:lnTo>
                    <a:pt x="96" y="148"/>
                  </a:lnTo>
                  <a:lnTo>
                    <a:pt x="91" y="194"/>
                  </a:lnTo>
                  <a:lnTo>
                    <a:pt x="76" y="246"/>
                  </a:lnTo>
                  <a:lnTo>
                    <a:pt x="70" y="240"/>
                  </a:lnTo>
                  <a:lnTo>
                    <a:pt x="54" y="224"/>
                  </a:lnTo>
                  <a:lnTo>
                    <a:pt x="37" y="200"/>
                  </a:lnTo>
                  <a:lnTo>
                    <a:pt x="17" y="168"/>
                  </a:lnTo>
                  <a:lnTo>
                    <a:pt x="4" y="131"/>
                  </a:lnTo>
                  <a:lnTo>
                    <a:pt x="0" y="89"/>
                  </a:lnTo>
                  <a:lnTo>
                    <a:pt x="11" y="4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676"/>
            <p:cNvSpPr>
              <a:spLocks/>
            </p:cNvSpPr>
            <p:nvPr/>
          </p:nvSpPr>
          <p:spPr bwMode="auto">
            <a:xfrm>
              <a:off x="1277" y="2382"/>
              <a:ext cx="275" cy="255"/>
            </a:xfrm>
            <a:custGeom>
              <a:avLst/>
              <a:gdLst>
                <a:gd name="T0" fmla="*/ 120 w 275"/>
                <a:gd name="T1" fmla="*/ 2 h 255"/>
                <a:gd name="T2" fmla="*/ 148 w 275"/>
                <a:gd name="T3" fmla="*/ 0 h 255"/>
                <a:gd name="T4" fmla="*/ 175 w 275"/>
                <a:gd name="T5" fmla="*/ 4 h 255"/>
                <a:gd name="T6" fmla="*/ 201 w 275"/>
                <a:gd name="T7" fmla="*/ 13 h 255"/>
                <a:gd name="T8" fmla="*/ 223 w 275"/>
                <a:gd name="T9" fmla="*/ 26 h 255"/>
                <a:gd name="T10" fmla="*/ 242 w 275"/>
                <a:gd name="T11" fmla="*/ 41 h 255"/>
                <a:gd name="T12" fmla="*/ 257 w 275"/>
                <a:gd name="T13" fmla="*/ 61 h 255"/>
                <a:gd name="T14" fmla="*/ 268 w 275"/>
                <a:gd name="T15" fmla="*/ 85 h 255"/>
                <a:gd name="T16" fmla="*/ 275 w 275"/>
                <a:gd name="T17" fmla="*/ 109 h 255"/>
                <a:gd name="T18" fmla="*/ 275 w 275"/>
                <a:gd name="T19" fmla="*/ 135 h 255"/>
                <a:gd name="T20" fmla="*/ 271 w 275"/>
                <a:gd name="T21" fmla="*/ 159 h 255"/>
                <a:gd name="T22" fmla="*/ 262 w 275"/>
                <a:gd name="T23" fmla="*/ 183 h 255"/>
                <a:gd name="T24" fmla="*/ 247 w 275"/>
                <a:gd name="T25" fmla="*/ 204 h 255"/>
                <a:gd name="T26" fmla="*/ 229 w 275"/>
                <a:gd name="T27" fmla="*/ 222 h 255"/>
                <a:gd name="T28" fmla="*/ 207 w 275"/>
                <a:gd name="T29" fmla="*/ 237 h 255"/>
                <a:gd name="T30" fmla="*/ 183 w 275"/>
                <a:gd name="T31" fmla="*/ 248 h 255"/>
                <a:gd name="T32" fmla="*/ 155 w 275"/>
                <a:gd name="T33" fmla="*/ 255 h 255"/>
                <a:gd name="T34" fmla="*/ 127 w 275"/>
                <a:gd name="T35" fmla="*/ 255 h 255"/>
                <a:gd name="T36" fmla="*/ 101 w 275"/>
                <a:gd name="T37" fmla="*/ 250 h 255"/>
                <a:gd name="T38" fmla="*/ 77 w 275"/>
                <a:gd name="T39" fmla="*/ 241 h 255"/>
                <a:gd name="T40" fmla="*/ 55 w 275"/>
                <a:gd name="T41" fmla="*/ 228 h 255"/>
                <a:gd name="T42" fmla="*/ 35 w 275"/>
                <a:gd name="T43" fmla="*/ 213 h 255"/>
                <a:gd name="T44" fmla="*/ 20 w 275"/>
                <a:gd name="T45" fmla="*/ 194 h 255"/>
                <a:gd name="T46" fmla="*/ 9 w 275"/>
                <a:gd name="T47" fmla="*/ 170 h 255"/>
                <a:gd name="T48" fmla="*/ 2 w 275"/>
                <a:gd name="T49" fmla="*/ 146 h 255"/>
                <a:gd name="T50" fmla="*/ 0 w 275"/>
                <a:gd name="T51" fmla="*/ 119 h 255"/>
                <a:gd name="T52" fmla="*/ 7 w 275"/>
                <a:gd name="T53" fmla="*/ 95 h 255"/>
                <a:gd name="T54" fmla="*/ 16 w 275"/>
                <a:gd name="T55" fmla="*/ 71 h 255"/>
                <a:gd name="T56" fmla="*/ 29 w 275"/>
                <a:gd name="T57" fmla="*/ 50 h 255"/>
                <a:gd name="T58" fmla="*/ 48 w 275"/>
                <a:gd name="T59" fmla="*/ 32 h 255"/>
                <a:gd name="T60" fmla="*/ 70 w 275"/>
                <a:gd name="T61" fmla="*/ 17 h 255"/>
                <a:gd name="T62" fmla="*/ 94 w 275"/>
                <a:gd name="T63" fmla="*/ 8 h 255"/>
                <a:gd name="T64" fmla="*/ 120 w 275"/>
                <a:gd name="T65" fmla="*/ 2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5"/>
                <a:gd name="T100" fmla="*/ 0 h 255"/>
                <a:gd name="T101" fmla="*/ 275 w 275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5" h="255">
                  <a:moveTo>
                    <a:pt x="120" y="2"/>
                  </a:moveTo>
                  <a:lnTo>
                    <a:pt x="148" y="0"/>
                  </a:lnTo>
                  <a:lnTo>
                    <a:pt x="175" y="4"/>
                  </a:lnTo>
                  <a:lnTo>
                    <a:pt x="201" y="13"/>
                  </a:lnTo>
                  <a:lnTo>
                    <a:pt x="223" y="26"/>
                  </a:lnTo>
                  <a:lnTo>
                    <a:pt x="242" y="41"/>
                  </a:lnTo>
                  <a:lnTo>
                    <a:pt x="257" y="61"/>
                  </a:lnTo>
                  <a:lnTo>
                    <a:pt x="268" y="85"/>
                  </a:lnTo>
                  <a:lnTo>
                    <a:pt x="275" y="109"/>
                  </a:lnTo>
                  <a:lnTo>
                    <a:pt x="275" y="135"/>
                  </a:lnTo>
                  <a:lnTo>
                    <a:pt x="271" y="159"/>
                  </a:lnTo>
                  <a:lnTo>
                    <a:pt x="262" y="183"/>
                  </a:lnTo>
                  <a:lnTo>
                    <a:pt x="247" y="204"/>
                  </a:lnTo>
                  <a:lnTo>
                    <a:pt x="229" y="222"/>
                  </a:lnTo>
                  <a:lnTo>
                    <a:pt x="207" y="237"/>
                  </a:lnTo>
                  <a:lnTo>
                    <a:pt x="183" y="248"/>
                  </a:lnTo>
                  <a:lnTo>
                    <a:pt x="155" y="255"/>
                  </a:lnTo>
                  <a:lnTo>
                    <a:pt x="127" y="255"/>
                  </a:lnTo>
                  <a:lnTo>
                    <a:pt x="101" y="250"/>
                  </a:lnTo>
                  <a:lnTo>
                    <a:pt x="77" y="241"/>
                  </a:lnTo>
                  <a:lnTo>
                    <a:pt x="55" y="228"/>
                  </a:lnTo>
                  <a:lnTo>
                    <a:pt x="35" y="213"/>
                  </a:lnTo>
                  <a:lnTo>
                    <a:pt x="20" y="194"/>
                  </a:lnTo>
                  <a:lnTo>
                    <a:pt x="9" y="170"/>
                  </a:lnTo>
                  <a:lnTo>
                    <a:pt x="2" y="146"/>
                  </a:lnTo>
                  <a:lnTo>
                    <a:pt x="0" y="119"/>
                  </a:lnTo>
                  <a:lnTo>
                    <a:pt x="7" y="95"/>
                  </a:lnTo>
                  <a:lnTo>
                    <a:pt x="16" y="71"/>
                  </a:lnTo>
                  <a:lnTo>
                    <a:pt x="29" y="50"/>
                  </a:lnTo>
                  <a:lnTo>
                    <a:pt x="48" y="32"/>
                  </a:lnTo>
                  <a:lnTo>
                    <a:pt x="70" y="17"/>
                  </a:lnTo>
                  <a:lnTo>
                    <a:pt x="94" y="8"/>
                  </a:lnTo>
                  <a:lnTo>
                    <a:pt x="12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677"/>
            <p:cNvSpPr>
              <a:spLocks/>
            </p:cNvSpPr>
            <p:nvPr/>
          </p:nvSpPr>
          <p:spPr bwMode="auto">
            <a:xfrm>
              <a:off x="1432" y="2684"/>
              <a:ext cx="94" cy="247"/>
            </a:xfrm>
            <a:custGeom>
              <a:avLst/>
              <a:gdLst>
                <a:gd name="T0" fmla="*/ 76 w 94"/>
                <a:gd name="T1" fmla="*/ 247 h 247"/>
                <a:gd name="T2" fmla="*/ 70 w 94"/>
                <a:gd name="T3" fmla="*/ 240 h 247"/>
                <a:gd name="T4" fmla="*/ 54 w 94"/>
                <a:gd name="T5" fmla="*/ 225 h 247"/>
                <a:gd name="T6" fmla="*/ 37 w 94"/>
                <a:gd name="T7" fmla="*/ 201 h 247"/>
                <a:gd name="T8" fmla="*/ 17 w 94"/>
                <a:gd name="T9" fmla="*/ 168 h 247"/>
                <a:gd name="T10" fmla="*/ 4 w 94"/>
                <a:gd name="T11" fmla="*/ 131 h 247"/>
                <a:gd name="T12" fmla="*/ 0 w 94"/>
                <a:gd name="T13" fmla="*/ 90 h 247"/>
                <a:gd name="T14" fmla="*/ 11 w 94"/>
                <a:gd name="T15" fmla="*/ 46 h 247"/>
                <a:gd name="T16" fmla="*/ 41 w 94"/>
                <a:gd name="T17" fmla="*/ 0 h 247"/>
                <a:gd name="T18" fmla="*/ 46 w 94"/>
                <a:gd name="T19" fmla="*/ 5 h 247"/>
                <a:gd name="T20" fmla="*/ 54 w 94"/>
                <a:gd name="T21" fmla="*/ 20 h 247"/>
                <a:gd name="T22" fmla="*/ 68 w 94"/>
                <a:gd name="T23" fmla="*/ 42 h 247"/>
                <a:gd name="T24" fmla="*/ 81 w 94"/>
                <a:gd name="T25" fmla="*/ 70 h 247"/>
                <a:gd name="T26" fmla="*/ 89 w 94"/>
                <a:gd name="T27" fmla="*/ 107 h 247"/>
                <a:gd name="T28" fmla="*/ 94 w 94"/>
                <a:gd name="T29" fmla="*/ 149 h 247"/>
                <a:gd name="T30" fmla="*/ 92 w 94"/>
                <a:gd name="T31" fmla="*/ 194 h 247"/>
                <a:gd name="T32" fmla="*/ 76 w 94"/>
                <a:gd name="T33" fmla="*/ 247 h 2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247"/>
                <a:gd name="T53" fmla="*/ 94 w 94"/>
                <a:gd name="T54" fmla="*/ 247 h 2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247">
                  <a:moveTo>
                    <a:pt x="76" y="247"/>
                  </a:moveTo>
                  <a:lnTo>
                    <a:pt x="70" y="240"/>
                  </a:lnTo>
                  <a:lnTo>
                    <a:pt x="54" y="225"/>
                  </a:lnTo>
                  <a:lnTo>
                    <a:pt x="37" y="201"/>
                  </a:lnTo>
                  <a:lnTo>
                    <a:pt x="17" y="168"/>
                  </a:lnTo>
                  <a:lnTo>
                    <a:pt x="4" y="131"/>
                  </a:lnTo>
                  <a:lnTo>
                    <a:pt x="0" y="90"/>
                  </a:lnTo>
                  <a:lnTo>
                    <a:pt x="11" y="46"/>
                  </a:lnTo>
                  <a:lnTo>
                    <a:pt x="41" y="0"/>
                  </a:lnTo>
                  <a:lnTo>
                    <a:pt x="46" y="5"/>
                  </a:lnTo>
                  <a:lnTo>
                    <a:pt x="54" y="20"/>
                  </a:lnTo>
                  <a:lnTo>
                    <a:pt x="68" y="42"/>
                  </a:lnTo>
                  <a:lnTo>
                    <a:pt x="81" y="70"/>
                  </a:lnTo>
                  <a:lnTo>
                    <a:pt x="89" y="107"/>
                  </a:lnTo>
                  <a:lnTo>
                    <a:pt x="94" y="149"/>
                  </a:lnTo>
                  <a:lnTo>
                    <a:pt x="92" y="194"/>
                  </a:lnTo>
                  <a:lnTo>
                    <a:pt x="76" y="2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678"/>
            <p:cNvSpPr>
              <a:spLocks/>
            </p:cNvSpPr>
            <p:nvPr/>
          </p:nvSpPr>
          <p:spPr bwMode="auto">
            <a:xfrm>
              <a:off x="1157" y="2654"/>
              <a:ext cx="153" cy="200"/>
            </a:xfrm>
            <a:custGeom>
              <a:avLst/>
              <a:gdLst>
                <a:gd name="T0" fmla="*/ 153 w 153"/>
                <a:gd name="T1" fmla="*/ 0 h 200"/>
                <a:gd name="T2" fmla="*/ 153 w 153"/>
                <a:gd name="T3" fmla="*/ 9 h 200"/>
                <a:gd name="T4" fmla="*/ 153 w 153"/>
                <a:gd name="T5" fmla="*/ 30 h 200"/>
                <a:gd name="T6" fmla="*/ 149 w 153"/>
                <a:gd name="T7" fmla="*/ 61 h 200"/>
                <a:gd name="T8" fmla="*/ 138 w 153"/>
                <a:gd name="T9" fmla="*/ 96 h 200"/>
                <a:gd name="T10" fmla="*/ 120 w 153"/>
                <a:gd name="T11" fmla="*/ 133 h 200"/>
                <a:gd name="T12" fmla="*/ 94 w 153"/>
                <a:gd name="T13" fmla="*/ 166 h 200"/>
                <a:gd name="T14" fmla="*/ 55 w 153"/>
                <a:gd name="T15" fmla="*/ 190 h 200"/>
                <a:gd name="T16" fmla="*/ 0 w 153"/>
                <a:gd name="T17" fmla="*/ 200 h 200"/>
                <a:gd name="T18" fmla="*/ 0 w 153"/>
                <a:gd name="T19" fmla="*/ 194 h 200"/>
                <a:gd name="T20" fmla="*/ 5 w 153"/>
                <a:gd name="T21" fmla="*/ 179 h 200"/>
                <a:gd name="T22" fmla="*/ 11 w 153"/>
                <a:gd name="T23" fmla="*/ 153 h 200"/>
                <a:gd name="T24" fmla="*/ 24 w 153"/>
                <a:gd name="T25" fmla="*/ 122 h 200"/>
                <a:gd name="T26" fmla="*/ 42 w 153"/>
                <a:gd name="T27" fmla="*/ 89 h 200"/>
                <a:gd name="T28" fmla="*/ 70 w 153"/>
                <a:gd name="T29" fmla="*/ 57 h 200"/>
                <a:gd name="T30" fmla="*/ 105 w 153"/>
                <a:gd name="T31" fmla="*/ 26 h 200"/>
                <a:gd name="T32" fmla="*/ 153 w 153"/>
                <a:gd name="T33" fmla="*/ 0 h 2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3"/>
                <a:gd name="T52" fmla="*/ 0 h 200"/>
                <a:gd name="T53" fmla="*/ 153 w 153"/>
                <a:gd name="T54" fmla="*/ 200 h 2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3" h="200">
                  <a:moveTo>
                    <a:pt x="153" y="0"/>
                  </a:moveTo>
                  <a:lnTo>
                    <a:pt x="153" y="9"/>
                  </a:lnTo>
                  <a:lnTo>
                    <a:pt x="153" y="30"/>
                  </a:lnTo>
                  <a:lnTo>
                    <a:pt x="149" y="61"/>
                  </a:lnTo>
                  <a:lnTo>
                    <a:pt x="138" y="96"/>
                  </a:lnTo>
                  <a:lnTo>
                    <a:pt x="120" y="133"/>
                  </a:lnTo>
                  <a:lnTo>
                    <a:pt x="94" y="166"/>
                  </a:lnTo>
                  <a:lnTo>
                    <a:pt x="55" y="190"/>
                  </a:lnTo>
                  <a:lnTo>
                    <a:pt x="0" y="200"/>
                  </a:lnTo>
                  <a:lnTo>
                    <a:pt x="0" y="194"/>
                  </a:lnTo>
                  <a:lnTo>
                    <a:pt x="5" y="179"/>
                  </a:lnTo>
                  <a:lnTo>
                    <a:pt x="11" y="153"/>
                  </a:lnTo>
                  <a:lnTo>
                    <a:pt x="24" y="122"/>
                  </a:lnTo>
                  <a:lnTo>
                    <a:pt x="42" y="89"/>
                  </a:lnTo>
                  <a:lnTo>
                    <a:pt x="70" y="57"/>
                  </a:lnTo>
                  <a:lnTo>
                    <a:pt x="105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679"/>
            <p:cNvSpPr>
              <a:spLocks/>
            </p:cNvSpPr>
            <p:nvPr/>
          </p:nvSpPr>
          <p:spPr bwMode="auto">
            <a:xfrm>
              <a:off x="985" y="2515"/>
              <a:ext cx="249" cy="93"/>
            </a:xfrm>
            <a:custGeom>
              <a:avLst/>
              <a:gdLst>
                <a:gd name="T0" fmla="*/ 0 w 249"/>
                <a:gd name="T1" fmla="*/ 52 h 93"/>
                <a:gd name="T2" fmla="*/ 5 w 249"/>
                <a:gd name="T3" fmla="*/ 47 h 93"/>
                <a:gd name="T4" fmla="*/ 20 w 249"/>
                <a:gd name="T5" fmla="*/ 39 h 93"/>
                <a:gd name="T6" fmla="*/ 42 w 249"/>
                <a:gd name="T7" fmla="*/ 26 h 93"/>
                <a:gd name="T8" fmla="*/ 72 w 249"/>
                <a:gd name="T9" fmla="*/ 13 h 93"/>
                <a:gd name="T10" fmla="*/ 107 w 249"/>
                <a:gd name="T11" fmla="*/ 4 h 93"/>
                <a:gd name="T12" fmla="*/ 151 w 249"/>
                <a:gd name="T13" fmla="*/ 0 h 93"/>
                <a:gd name="T14" fmla="*/ 196 w 249"/>
                <a:gd name="T15" fmla="*/ 4 h 93"/>
                <a:gd name="T16" fmla="*/ 249 w 249"/>
                <a:gd name="T17" fmla="*/ 19 h 93"/>
                <a:gd name="T18" fmla="*/ 242 w 249"/>
                <a:gd name="T19" fmla="*/ 26 h 93"/>
                <a:gd name="T20" fmla="*/ 227 w 249"/>
                <a:gd name="T21" fmla="*/ 41 h 93"/>
                <a:gd name="T22" fmla="*/ 201 w 249"/>
                <a:gd name="T23" fmla="*/ 58 h 93"/>
                <a:gd name="T24" fmla="*/ 170 w 249"/>
                <a:gd name="T25" fmla="*/ 78 h 93"/>
                <a:gd name="T26" fmla="*/ 131 w 249"/>
                <a:gd name="T27" fmla="*/ 91 h 93"/>
                <a:gd name="T28" fmla="*/ 90 w 249"/>
                <a:gd name="T29" fmla="*/ 93 h 93"/>
                <a:gd name="T30" fmla="*/ 46 w 249"/>
                <a:gd name="T31" fmla="*/ 82 h 93"/>
                <a:gd name="T32" fmla="*/ 0 w 249"/>
                <a:gd name="T33" fmla="*/ 52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93"/>
                <a:gd name="T53" fmla="*/ 249 w 249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93">
                  <a:moveTo>
                    <a:pt x="0" y="52"/>
                  </a:moveTo>
                  <a:lnTo>
                    <a:pt x="5" y="47"/>
                  </a:lnTo>
                  <a:lnTo>
                    <a:pt x="20" y="39"/>
                  </a:lnTo>
                  <a:lnTo>
                    <a:pt x="42" y="26"/>
                  </a:lnTo>
                  <a:lnTo>
                    <a:pt x="72" y="13"/>
                  </a:lnTo>
                  <a:lnTo>
                    <a:pt x="107" y="4"/>
                  </a:lnTo>
                  <a:lnTo>
                    <a:pt x="151" y="0"/>
                  </a:lnTo>
                  <a:lnTo>
                    <a:pt x="196" y="4"/>
                  </a:lnTo>
                  <a:lnTo>
                    <a:pt x="249" y="19"/>
                  </a:lnTo>
                  <a:lnTo>
                    <a:pt x="242" y="26"/>
                  </a:lnTo>
                  <a:lnTo>
                    <a:pt x="227" y="41"/>
                  </a:lnTo>
                  <a:lnTo>
                    <a:pt x="201" y="58"/>
                  </a:lnTo>
                  <a:lnTo>
                    <a:pt x="170" y="78"/>
                  </a:lnTo>
                  <a:lnTo>
                    <a:pt x="131" y="91"/>
                  </a:lnTo>
                  <a:lnTo>
                    <a:pt x="90" y="93"/>
                  </a:lnTo>
                  <a:lnTo>
                    <a:pt x="46" y="8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680"/>
            <p:cNvSpPr>
              <a:spLocks/>
            </p:cNvSpPr>
            <p:nvPr/>
          </p:nvSpPr>
          <p:spPr bwMode="auto">
            <a:xfrm>
              <a:off x="1155" y="3151"/>
              <a:ext cx="249" cy="89"/>
            </a:xfrm>
            <a:custGeom>
              <a:avLst/>
              <a:gdLst>
                <a:gd name="T0" fmla="*/ 0 w 249"/>
                <a:gd name="T1" fmla="*/ 19 h 89"/>
                <a:gd name="T2" fmla="*/ 7 w 249"/>
                <a:gd name="T3" fmla="*/ 17 h 89"/>
                <a:gd name="T4" fmla="*/ 22 w 249"/>
                <a:gd name="T5" fmla="*/ 11 h 89"/>
                <a:gd name="T6" fmla="*/ 48 w 249"/>
                <a:gd name="T7" fmla="*/ 4 h 89"/>
                <a:gd name="T8" fmla="*/ 79 w 249"/>
                <a:gd name="T9" fmla="*/ 0 h 89"/>
                <a:gd name="T10" fmla="*/ 118 w 249"/>
                <a:gd name="T11" fmla="*/ 0 h 89"/>
                <a:gd name="T12" fmla="*/ 159 w 249"/>
                <a:gd name="T13" fmla="*/ 9 h 89"/>
                <a:gd name="T14" fmla="*/ 203 w 249"/>
                <a:gd name="T15" fmla="*/ 24 h 89"/>
                <a:gd name="T16" fmla="*/ 249 w 249"/>
                <a:gd name="T17" fmla="*/ 52 h 89"/>
                <a:gd name="T18" fmla="*/ 242 w 249"/>
                <a:gd name="T19" fmla="*/ 56 h 89"/>
                <a:gd name="T20" fmla="*/ 223 w 249"/>
                <a:gd name="T21" fmla="*/ 67 h 89"/>
                <a:gd name="T22" fmla="*/ 192 w 249"/>
                <a:gd name="T23" fmla="*/ 78 h 89"/>
                <a:gd name="T24" fmla="*/ 157 w 249"/>
                <a:gd name="T25" fmla="*/ 87 h 89"/>
                <a:gd name="T26" fmla="*/ 118 w 249"/>
                <a:gd name="T27" fmla="*/ 89 h 89"/>
                <a:gd name="T28" fmla="*/ 76 w 249"/>
                <a:gd name="T29" fmla="*/ 83 h 89"/>
                <a:gd name="T30" fmla="*/ 35 w 249"/>
                <a:gd name="T31" fmla="*/ 61 h 89"/>
                <a:gd name="T32" fmla="*/ 0 w 249"/>
                <a:gd name="T33" fmla="*/ 19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89"/>
                <a:gd name="T53" fmla="*/ 249 w 24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89">
                  <a:moveTo>
                    <a:pt x="0" y="19"/>
                  </a:moveTo>
                  <a:lnTo>
                    <a:pt x="7" y="17"/>
                  </a:lnTo>
                  <a:lnTo>
                    <a:pt x="22" y="11"/>
                  </a:lnTo>
                  <a:lnTo>
                    <a:pt x="48" y="4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9"/>
                  </a:lnTo>
                  <a:lnTo>
                    <a:pt x="203" y="24"/>
                  </a:lnTo>
                  <a:lnTo>
                    <a:pt x="249" y="52"/>
                  </a:lnTo>
                  <a:lnTo>
                    <a:pt x="242" y="56"/>
                  </a:lnTo>
                  <a:lnTo>
                    <a:pt x="223" y="67"/>
                  </a:lnTo>
                  <a:lnTo>
                    <a:pt x="192" y="78"/>
                  </a:lnTo>
                  <a:lnTo>
                    <a:pt x="157" y="87"/>
                  </a:lnTo>
                  <a:lnTo>
                    <a:pt x="118" y="89"/>
                  </a:lnTo>
                  <a:lnTo>
                    <a:pt x="76" y="83"/>
                  </a:lnTo>
                  <a:lnTo>
                    <a:pt x="35" y="6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681"/>
            <p:cNvSpPr>
              <a:spLocks/>
            </p:cNvSpPr>
            <p:nvPr/>
          </p:nvSpPr>
          <p:spPr bwMode="auto">
            <a:xfrm>
              <a:off x="1316" y="2881"/>
              <a:ext cx="155" cy="196"/>
            </a:xfrm>
            <a:custGeom>
              <a:avLst/>
              <a:gdLst>
                <a:gd name="T0" fmla="*/ 5 w 155"/>
                <a:gd name="T1" fmla="*/ 0 h 196"/>
                <a:gd name="T2" fmla="*/ 11 w 155"/>
                <a:gd name="T3" fmla="*/ 2 h 196"/>
                <a:gd name="T4" fmla="*/ 27 w 155"/>
                <a:gd name="T5" fmla="*/ 8 h 196"/>
                <a:gd name="T6" fmla="*/ 46 w 155"/>
                <a:gd name="T7" fmla="*/ 24 h 196"/>
                <a:gd name="T8" fmla="*/ 72 w 155"/>
                <a:gd name="T9" fmla="*/ 41 h 196"/>
                <a:gd name="T10" fmla="*/ 99 w 155"/>
                <a:gd name="T11" fmla="*/ 69 h 196"/>
                <a:gd name="T12" fmla="*/ 123 w 155"/>
                <a:gd name="T13" fmla="*/ 102 h 196"/>
                <a:gd name="T14" fmla="*/ 142 w 155"/>
                <a:gd name="T15" fmla="*/ 146 h 196"/>
                <a:gd name="T16" fmla="*/ 155 w 155"/>
                <a:gd name="T17" fmla="*/ 196 h 196"/>
                <a:gd name="T18" fmla="*/ 147 w 155"/>
                <a:gd name="T19" fmla="*/ 194 h 196"/>
                <a:gd name="T20" fmla="*/ 127 w 155"/>
                <a:gd name="T21" fmla="*/ 187 h 196"/>
                <a:gd name="T22" fmla="*/ 99 w 155"/>
                <a:gd name="T23" fmla="*/ 176 h 196"/>
                <a:gd name="T24" fmla="*/ 66 w 155"/>
                <a:gd name="T25" fmla="*/ 156 h 196"/>
                <a:gd name="T26" fmla="*/ 35 w 155"/>
                <a:gd name="T27" fmla="*/ 133 h 196"/>
                <a:gd name="T28" fmla="*/ 14 w 155"/>
                <a:gd name="T29" fmla="*/ 98 h 196"/>
                <a:gd name="T30" fmla="*/ 0 w 155"/>
                <a:gd name="T31" fmla="*/ 54 h 196"/>
                <a:gd name="T32" fmla="*/ 5 w 155"/>
                <a:gd name="T33" fmla="*/ 0 h 1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5"/>
                <a:gd name="T52" fmla="*/ 0 h 196"/>
                <a:gd name="T53" fmla="*/ 155 w 155"/>
                <a:gd name="T54" fmla="*/ 196 h 1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5" h="196">
                  <a:moveTo>
                    <a:pt x="5" y="0"/>
                  </a:moveTo>
                  <a:lnTo>
                    <a:pt x="11" y="2"/>
                  </a:lnTo>
                  <a:lnTo>
                    <a:pt x="27" y="8"/>
                  </a:lnTo>
                  <a:lnTo>
                    <a:pt x="46" y="24"/>
                  </a:lnTo>
                  <a:lnTo>
                    <a:pt x="72" y="41"/>
                  </a:lnTo>
                  <a:lnTo>
                    <a:pt x="99" y="69"/>
                  </a:lnTo>
                  <a:lnTo>
                    <a:pt x="123" y="102"/>
                  </a:lnTo>
                  <a:lnTo>
                    <a:pt x="142" y="146"/>
                  </a:lnTo>
                  <a:lnTo>
                    <a:pt x="155" y="196"/>
                  </a:lnTo>
                  <a:lnTo>
                    <a:pt x="147" y="194"/>
                  </a:lnTo>
                  <a:lnTo>
                    <a:pt x="127" y="187"/>
                  </a:lnTo>
                  <a:lnTo>
                    <a:pt x="99" y="176"/>
                  </a:lnTo>
                  <a:lnTo>
                    <a:pt x="66" y="156"/>
                  </a:lnTo>
                  <a:lnTo>
                    <a:pt x="35" y="133"/>
                  </a:lnTo>
                  <a:lnTo>
                    <a:pt x="14" y="98"/>
                  </a:lnTo>
                  <a:lnTo>
                    <a:pt x="0" y="5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682"/>
            <p:cNvSpPr>
              <a:spLocks/>
            </p:cNvSpPr>
            <p:nvPr/>
          </p:nvSpPr>
          <p:spPr bwMode="auto">
            <a:xfrm>
              <a:off x="1524" y="3412"/>
              <a:ext cx="89" cy="249"/>
            </a:xfrm>
            <a:custGeom>
              <a:avLst/>
              <a:gdLst>
                <a:gd name="T0" fmla="*/ 37 w 89"/>
                <a:gd name="T1" fmla="*/ 249 h 249"/>
                <a:gd name="T2" fmla="*/ 32 w 89"/>
                <a:gd name="T3" fmla="*/ 242 h 249"/>
                <a:gd name="T4" fmla="*/ 24 w 89"/>
                <a:gd name="T5" fmla="*/ 223 h 249"/>
                <a:gd name="T6" fmla="*/ 10 w 89"/>
                <a:gd name="T7" fmla="*/ 192 h 249"/>
                <a:gd name="T8" fmla="*/ 2 w 89"/>
                <a:gd name="T9" fmla="*/ 157 h 249"/>
                <a:gd name="T10" fmla="*/ 0 w 89"/>
                <a:gd name="T11" fmla="*/ 118 h 249"/>
                <a:gd name="T12" fmla="*/ 8 w 89"/>
                <a:gd name="T13" fmla="*/ 77 h 249"/>
                <a:gd name="T14" fmla="*/ 30 w 89"/>
                <a:gd name="T15" fmla="*/ 35 h 249"/>
                <a:gd name="T16" fmla="*/ 71 w 89"/>
                <a:gd name="T17" fmla="*/ 0 h 249"/>
                <a:gd name="T18" fmla="*/ 74 w 89"/>
                <a:gd name="T19" fmla="*/ 7 h 249"/>
                <a:gd name="T20" fmla="*/ 80 w 89"/>
                <a:gd name="T21" fmla="*/ 22 h 249"/>
                <a:gd name="T22" fmla="*/ 85 w 89"/>
                <a:gd name="T23" fmla="*/ 48 h 249"/>
                <a:gd name="T24" fmla="*/ 89 w 89"/>
                <a:gd name="T25" fmla="*/ 79 h 249"/>
                <a:gd name="T26" fmla="*/ 89 w 89"/>
                <a:gd name="T27" fmla="*/ 118 h 249"/>
                <a:gd name="T28" fmla="*/ 82 w 89"/>
                <a:gd name="T29" fmla="*/ 159 h 249"/>
                <a:gd name="T30" fmla="*/ 65 w 89"/>
                <a:gd name="T31" fmla="*/ 203 h 249"/>
                <a:gd name="T32" fmla="*/ 37 w 89"/>
                <a:gd name="T33" fmla="*/ 249 h 2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249"/>
                <a:gd name="T53" fmla="*/ 89 w 89"/>
                <a:gd name="T54" fmla="*/ 249 h 2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249">
                  <a:moveTo>
                    <a:pt x="37" y="249"/>
                  </a:moveTo>
                  <a:lnTo>
                    <a:pt x="32" y="242"/>
                  </a:lnTo>
                  <a:lnTo>
                    <a:pt x="24" y="223"/>
                  </a:lnTo>
                  <a:lnTo>
                    <a:pt x="10" y="192"/>
                  </a:lnTo>
                  <a:lnTo>
                    <a:pt x="2" y="157"/>
                  </a:lnTo>
                  <a:lnTo>
                    <a:pt x="0" y="118"/>
                  </a:lnTo>
                  <a:lnTo>
                    <a:pt x="8" y="77"/>
                  </a:lnTo>
                  <a:lnTo>
                    <a:pt x="30" y="35"/>
                  </a:lnTo>
                  <a:lnTo>
                    <a:pt x="71" y="0"/>
                  </a:lnTo>
                  <a:lnTo>
                    <a:pt x="74" y="7"/>
                  </a:lnTo>
                  <a:lnTo>
                    <a:pt x="80" y="22"/>
                  </a:lnTo>
                  <a:lnTo>
                    <a:pt x="85" y="48"/>
                  </a:lnTo>
                  <a:lnTo>
                    <a:pt x="89" y="79"/>
                  </a:lnTo>
                  <a:lnTo>
                    <a:pt x="89" y="118"/>
                  </a:lnTo>
                  <a:lnTo>
                    <a:pt x="82" y="159"/>
                  </a:lnTo>
                  <a:lnTo>
                    <a:pt x="65" y="203"/>
                  </a:lnTo>
                  <a:lnTo>
                    <a:pt x="37" y="2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683"/>
            <p:cNvSpPr>
              <a:spLocks/>
            </p:cNvSpPr>
            <p:nvPr/>
          </p:nvSpPr>
          <p:spPr bwMode="auto">
            <a:xfrm>
              <a:off x="1449" y="3101"/>
              <a:ext cx="273" cy="257"/>
            </a:xfrm>
            <a:custGeom>
              <a:avLst/>
              <a:gdLst>
                <a:gd name="T0" fmla="*/ 273 w 273"/>
                <a:gd name="T1" fmla="*/ 146 h 257"/>
                <a:gd name="T2" fmla="*/ 266 w 273"/>
                <a:gd name="T3" fmla="*/ 172 h 257"/>
                <a:gd name="T4" fmla="*/ 255 w 273"/>
                <a:gd name="T5" fmla="*/ 194 h 257"/>
                <a:gd name="T6" fmla="*/ 240 w 273"/>
                <a:gd name="T7" fmla="*/ 213 h 257"/>
                <a:gd name="T8" fmla="*/ 221 w 273"/>
                <a:gd name="T9" fmla="*/ 231 h 257"/>
                <a:gd name="T10" fmla="*/ 199 w 273"/>
                <a:gd name="T11" fmla="*/ 244 h 257"/>
                <a:gd name="T12" fmla="*/ 175 w 273"/>
                <a:gd name="T13" fmla="*/ 252 h 257"/>
                <a:gd name="T14" fmla="*/ 149 w 273"/>
                <a:gd name="T15" fmla="*/ 257 h 257"/>
                <a:gd name="T16" fmla="*/ 120 w 273"/>
                <a:gd name="T17" fmla="*/ 255 h 257"/>
                <a:gd name="T18" fmla="*/ 92 w 273"/>
                <a:gd name="T19" fmla="*/ 248 h 257"/>
                <a:gd name="T20" fmla="*/ 68 w 273"/>
                <a:gd name="T21" fmla="*/ 237 h 257"/>
                <a:gd name="T22" fmla="*/ 46 w 273"/>
                <a:gd name="T23" fmla="*/ 224 h 257"/>
                <a:gd name="T24" fmla="*/ 29 w 273"/>
                <a:gd name="T25" fmla="*/ 205 h 257"/>
                <a:gd name="T26" fmla="*/ 14 w 273"/>
                <a:gd name="T27" fmla="*/ 185 h 257"/>
                <a:gd name="T28" fmla="*/ 5 w 273"/>
                <a:gd name="T29" fmla="*/ 161 h 257"/>
                <a:gd name="T30" fmla="*/ 0 w 273"/>
                <a:gd name="T31" fmla="*/ 137 h 257"/>
                <a:gd name="T32" fmla="*/ 0 w 273"/>
                <a:gd name="T33" fmla="*/ 111 h 257"/>
                <a:gd name="T34" fmla="*/ 7 w 273"/>
                <a:gd name="T35" fmla="*/ 85 h 257"/>
                <a:gd name="T36" fmla="*/ 18 w 273"/>
                <a:gd name="T37" fmla="*/ 63 h 257"/>
                <a:gd name="T38" fmla="*/ 33 w 273"/>
                <a:gd name="T39" fmla="*/ 43 h 257"/>
                <a:gd name="T40" fmla="*/ 53 w 273"/>
                <a:gd name="T41" fmla="*/ 26 h 257"/>
                <a:gd name="T42" fmla="*/ 75 w 273"/>
                <a:gd name="T43" fmla="*/ 13 h 257"/>
                <a:gd name="T44" fmla="*/ 99 w 273"/>
                <a:gd name="T45" fmla="*/ 4 h 257"/>
                <a:gd name="T46" fmla="*/ 125 w 273"/>
                <a:gd name="T47" fmla="*/ 0 h 257"/>
                <a:gd name="T48" fmla="*/ 153 w 273"/>
                <a:gd name="T49" fmla="*/ 2 h 257"/>
                <a:gd name="T50" fmla="*/ 181 w 273"/>
                <a:gd name="T51" fmla="*/ 8 h 257"/>
                <a:gd name="T52" fmla="*/ 205 w 273"/>
                <a:gd name="T53" fmla="*/ 19 h 257"/>
                <a:gd name="T54" fmla="*/ 227 w 273"/>
                <a:gd name="T55" fmla="*/ 35 h 257"/>
                <a:gd name="T56" fmla="*/ 245 w 273"/>
                <a:gd name="T57" fmla="*/ 52 h 257"/>
                <a:gd name="T58" fmla="*/ 260 w 273"/>
                <a:gd name="T59" fmla="*/ 72 h 257"/>
                <a:gd name="T60" fmla="*/ 269 w 273"/>
                <a:gd name="T61" fmla="*/ 96 h 257"/>
                <a:gd name="T62" fmla="*/ 273 w 273"/>
                <a:gd name="T63" fmla="*/ 120 h 257"/>
                <a:gd name="T64" fmla="*/ 273 w 273"/>
                <a:gd name="T65" fmla="*/ 146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7"/>
                <a:gd name="T101" fmla="*/ 273 w 273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7">
                  <a:moveTo>
                    <a:pt x="273" y="146"/>
                  </a:moveTo>
                  <a:lnTo>
                    <a:pt x="266" y="172"/>
                  </a:lnTo>
                  <a:lnTo>
                    <a:pt x="255" y="194"/>
                  </a:lnTo>
                  <a:lnTo>
                    <a:pt x="240" y="213"/>
                  </a:lnTo>
                  <a:lnTo>
                    <a:pt x="221" y="231"/>
                  </a:lnTo>
                  <a:lnTo>
                    <a:pt x="199" y="244"/>
                  </a:lnTo>
                  <a:lnTo>
                    <a:pt x="175" y="252"/>
                  </a:lnTo>
                  <a:lnTo>
                    <a:pt x="149" y="257"/>
                  </a:lnTo>
                  <a:lnTo>
                    <a:pt x="120" y="255"/>
                  </a:lnTo>
                  <a:lnTo>
                    <a:pt x="92" y="248"/>
                  </a:lnTo>
                  <a:lnTo>
                    <a:pt x="68" y="237"/>
                  </a:lnTo>
                  <a:lnTo>
                    <a:pt x="46" y="224"/>
                  </a:lnTo>
                  <a:lnTo>
                    <a:pt x="29" y="205"/>
                  </a:lnTo>
                  <a:lnTo>
                    <a:pt x="14" y="185"/>
                  </a:lnTo>
                  <a:lnTo>
                    <a:pt x="5" y="161"/>
                  </a:lnTo>
                  <a:lnTo>
                    <a:pt x="0" y="137"/>
                  </a:lnTo>
                  <a:lnTo>
                    <a:pt x="0" y="111"/>
                  </a:lnTo>
                  <a:lnTo>
                    <a:pt x="7" y="85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3" y="26"/>
                  </a:lnTo>
                  <a:lnTo>
                    <a:pt x="75" y="13"/>
                  </a:lnTo>
                  <a:lnTo>
                    <a:pt x="99" y="4"/>
                  </a:lnTo>
                  <a:lnTo>
                    <a:pt x="125" y="0"/>
                  </a:lnTo>
                  <a:lnTo>
                    <a:pt x="153" y="2"/>
                  </a:lnTo>
                  <a:lnTo>
                    <a:pt x="181" y="8"/>
                  </a:lnTo>
                  <a:lnTo>
                    <a:pt x="205" y="19"/>
                  </a:lnTo>
                  <a:lnTo>
                    <a:pt x="227" y="35"/>
                  </a:lnTo>
                  <a:lnTo>
                    <a:pt x="245" y="52"/>
                  </a:lnTo>
                  <a:lnTo>
                    <a:pt x="260" y="72"/>
                  </a:lnTo>
                  <a:lnTo>
                    <a:pt x="269" y="96"/>
                  </a:lnTo>
                  <a:lnTo>
                    <a:pt x="273" y="120"/>
                  </a:lnTo>
                  <a:lnTo>
                    <a:pt x="273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684"/>
            <p:cNvSpPr>
              <a:spLocks/>
            </p:cNvSpPr>
            <p:nvPr/>
          </p:nvSpPr>
          <p:spPr bwMode="auto">
            <a:xfrm>
              <a:off x="1722" y="2935"/>
              <a:ext cx="198" cy="155"/>
            </a:xfrm>
            <a:custGeom>
              <a:avLst/>
              <a:gdLst>
                <a:gd name="T0" fmla="*/ 0 w 198"/>
                <a:gd name="T1" fmla="*/ 150 h 155"/>
                <a:gd name="T2" fmla="*/ 2 w 198"/>
                <a:gd name="T3" fmla="*/ 144 h 155"/>
                <a:gd name="T4" fmla="*/ 11 w 198"/>
                <a:gd name="T5" fmla="*/ 129 h 155"/>
                <a:gd name="T6" fmla="*/ 24 w 198"/>
                <a:gd name="T7" fmla="*/ 109 h 155"/>
                <a:gd name="T8" fmla="*/ 43 w 198"/>
                <a:gd name="T9" fmla="*/ 83 h 155"/>
                <a:gd name="T10" fmla="*/ 70 w 198"/>
                <a:gd name="T11" fmla="*/ 57 h 155"/>
                <a:gd name="T12" fmla="*/ 105 w 198"/>
                <a:gd name="T13" fmla="*/ 33 h 155"/>
                <a:gd name="T14" fmla="*/ 146 w 198"/>
                <a:gd name="T15" fmla="*/ 13 h 155"/>
                <a:gd name="T16" fmla="*/ 198 w 198"/>
                <a:gd name="T17" fmla="*/ 0 h 155"/>
                <a:gd name="T18" fmla="*/ 196 w 198"/>
                <a:gd name="T19" fmla="*/ 9 h 155"/>
                <a:gd name="T20" fmla="*/ 190 w 198"/>
                <a:gd name="T21" fmla="*/ 28 h 155"/>
                <a:gd name="T22" fmla="*/ 176 w 198"/>
                <a:gd name="T23" fmla="*/ 57 h 155"/>
                <a:gd name="T24" fmla="*/ 159 w 198"/>
                <a:gd name="T25" fmla="*/ 89 h 155"/>
                <a:gd name="T26" fmla="*/ 133 w 198"/>
                <a:gd name="T27" fmla="*/ 120 h 155"/>
                <a:gd name="T28" fmla="*/ 98 w 198"/>
                <a:gd name="T29" fmla="*/ 142 h 155"/>
                <a:gd name="T30" fmla="*/ 54 w 198"/>
                <a:gd name="T31" fmla="*/ 155 h 155"/>
                <a:gd name="T32" fmla="*/ 0 w 198"/>
                <a:gd name="T33" fmla="*/ 150 h 1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8"/>
                <a:gd name="T52" fmla="*/ 0 h 155"/>
                <a:gd name="T53" fmla="*/ 198 w 198"/>
                <a:gd name="T54" fmla="*/ 155 h 1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8" h="155">
                  <a:moveTo>
                    <a:pt x="0" y="150"/>
                  </a:moveTo>
                  <a:lnTo>
                    <a:pt x="2" y="144"/>
                  </a:lnTo>
                  <a:lnTo>
                    <a:pt x="11" y="129"/>
                  </a:lnTo>
                  <a:lnTo>
                    <a:pt x="24" y="109"/>
                  </a:lnTo>
                  <a:lnTo>
                    <a:pt x="43" y="83"/>
                  </a:lnTo>
                  <a:lnTo>
                    <a:pt x="70" y="57"/>
                  </a:lnTo>
                  <a:lnTo>
                    <a:pt x="105" y="33"/>
                  </a:lnTo>
                  <a:lnTo>
                    <a:pt x="146" y="13"/>
                  </a:lnTo>
                  <a:lnTo>
                    <a:pt x="198" y="0"/>
                  </a:lnTo>
                  <a:lnTo>
                    <a:pt x="196" y="9"/>
                  </a:lnTo>
                  <a:lnTo>
                    <a:pt x="190" y="28"/>
                  </a:lnTo>
                  <a:lnTo>
                    <a:pt x="176" y="57"/>
                  </a:lnTo>
                  <a:lnTo>
                    <a:pt x="159" y="89"/>
                  </a:lnTo>
                  <a:lnTo>
                    <a:pt x="133" y="120"/>
                  </a:lnTo>
                  <a:lnTo>
                    <a:pt x="98" y="142"/>
                  </a:lnTo>
                  <a:lnTo>
                    <a:pt x="54" y="15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685"/>
            <p:cNvSpPr>
              <a:spLocks/>
            </p:cNvSpPr>
            <p:nvPr/>
          </p:nvSpPr>
          <p:spPr bwMode="auto">
            <a:xfrm>
              <a:off x="1781" y="3199"/>
              <a:ext cx="246" cy="89"/>
            </a:xfrm>
            <a:custGeom>
              <a:avLst/>
              <a:gdLst>
                <a:gd name="T0" fmla="*/ 0 w 246"/>
                <a:gd name="T1" fmla="*/ 19 h 89"/>
                <a:gd name="T2" fmla="*/ 6 w 246"/>
                <a:gd name="T3" fmla="*/ 17 h 89"/>
                <a:gd name="T4" fmla="*/ 22 w 246"/>
                <a:gd name="T5" fmla="*/ 11 h 89"/>
                <a:gd name="T6" fmla="*/ 46 w 246"/>
                <a:gd name="T7" fmla="*/ 4 h 89"/>
                <a:gd name="T8" fmla="*/ 78 w 246"/>
                <a:gd name="T9" fmla="*/ 0 h 89"/>
                <a:gd name="T10" fmla="*/ 115 w 246"/>
                <a:gd name="T11" fmla="*/ 0 h 89"/>
                <a:gd name="T12" fmla="*/ 157 w 246"/>
                <a:gd name="T13" fmla="*/ 8 h 89"/>
                <a:gd name="T14" fmla="*/ 200 w 246"/>
                <a:gd name="T15" fmla="*/ 24 h 89"/>
                <a:gd name="T16" fmla="*/ 246 w 246"/>
                <a:gd name="T17" fmla="*/ 52 h 89"/>
                <a:gd name="T18" fmla="*/ 240 w 246"/>
                <a:gd name="T19" fmla="*/ 56 h 89"/>
                <a:gd name="T20" fmla="*/ 220 w 246"/>
                <a:gd name="T21" fmla="*/ 67 h 89"/>
                <a:gd name="T22" fmla="*/ 192 w 246"/>
                <a:gd name="T23" fmla="*/ 78 h 89"/>
                <a:gd name="T24" fmla="*/ 157 w 246"/>
                <a:gd name="T25" fmla="*/ 87 h 89"/>
                <a:gd name="T26" fmla="*/ 115 w 246"/>
                <a:gd name="T27" fmla="*/ 89 h 89"/>
                <a:gd name="T28" fmla="*/ 76 w 246"/>
                <a:gd name="T29" fmla="*/ 83 h 89"/>
                <a:gd name="T30" fmla="*/ 35 w 246"/>
                <a:gd name="T31" fmla="*/ 61 h 89"/>
                <a:gd name="T32" fmla="*/ 0 w 246"/>
                <a:gd name="T33" fmla="*/ 19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6"/>
                <a:gd name="T52" fmla="*/ 0 h 89"/>
                <a:gd name="T53" fmla="*/ 246 w 246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6" h="89">
                  <a:moveTo>
                    <a:pt x="0" y="19"/>
                  </a:moveTo>
                  <a:lnTo>
                    <a:pt x="6" y="17"/>
                  </a:lnTo>
                  <a:lnTo>
                    <a:pt x="22" y="11"/>
                  </a:lnTo>
                  <a:lnTo>
                    <a:pt x="46" y="4"/>
                  </a:lnTo>
                  <a:lnTo>
                    <a:pt x="78" y="0"/>
                  </a:lnTo>
                  <a:lnTo>
                    <a:pt x="115" y="0"/>
                  </a:lnTo>
                  <a:lnTo>
                    <a:pt x="157" y="8"/>
                  </a:lnTo>
                  <a:lnTo>
                    <a:pt x="200" y="24"/>
                  </a:lnTo>
                  <a:lnTo>
                    <a:pt x="246" y="52"/>
                  </a:lnTo>
                  <a:lnTo>
                    <a:pt x="240" y="56"/>
                  </a:lnTo>
                  <a:lnTo>
                    <a:pt x="220" y="67"/>
                  </a:lnTo>
                  <a:lnTo>
                    <a:pt x="192" y="78"/>
                  </a:lnTo>
                  <a:lnTo>
                    <a:pt x="157" y="87"/>
                  </a:lnTo>
                  <a:lnTo>
                    <a:pt x="115" y="89"/>
                  </a:lnTo>
                  <a:lnTo>
                    <a:pt x="76" y="83"/>
                  </a:lnTo>
                  <a:lnTo>
                    <a:pt x="35" y="6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686"/>
            <p:cNvSpPr>
              <a:spLocks/>
            </p:cNvSpPr>
            <p:nvPr/>
          </p:nvSpPr>
          <p:spPr bwMode="auto">
            <a:xfrm>
              <a:off x="1935" y="2676"/>
              <a:ext cx="177" cy="176"/>
            </a:xfrm>
            <a:custGeom>
              <a:avLst/>
              <a:gdLst>
                <a:gd name="T0" fmla="*/ 0 w 177"/>
                <a:gd name="T1" fmla="*/ 176 h 176"/>
                <a:gd name="T2" fmla="*/ 3 w 177"/>
                <a:gd name="T3" fmla="*/ 170 h 176"/>
                <a:gd name="T4" fmla="*/ 7 w 177"/>
                <a:gd name="T5" fmla="*/ 154 h 176"/>
                <a:gd name="T6" fmla="*/ 18 w 177"/>
                <a:gd name="T7" fmla="*/ 131 h 176"/>
                <a:gd name="T8" fmla="*/ 33 w 177"/>
                <a:gd name="T9" fmla="*/ 102 h 176"/>
                <a:gd name="T10" fmla="*/ 57 w 177"/>
                <a:gd name="T11" fmla="*/ 74 h 176"/>
                <a:gd name="T12" fmla="*/ 88 w 177"/>
                <a:gd name="T13" fmla="*/ 43 h 176"/>
                <a:gd name="T14" fmla="*/ 127 w 177"/>
                <a:gd name="T15" fmla="*/ 19 h 176"/>
                <a:gd name="T16" fmla="*/ 177 w 177"/>
                <a:gd name="T17" fmla="*/ 0 h 176"/>
                <a:gd name="T18" fmla="*/ 177 w 177"/>
                <a:gd name="T19" fmla="*/ 8 h 176"/>
                <a:gd name="T20" fmla="*/ 173 w 177"/>
                <a:gd name="T21" fmla="*/ 30 h 176"/>
                <a:gd name="T22" fmla="*/ 164 w 177"/>
                <a:gd name="T23" fmla="*/ 59 h 176"/>
                <a:gd name="T24" fmla="*/ 151 w 177"/>
                <a:gd name="T25" fmla="*/ 93 h 176"/>
                <a:gd name="T26" fmla="*/ 129 w 177"/>
                <a:gd name="T27" fmla="*/ 126 h 176"/>
                <a:gd name="T28" fmla="*/ 96 w 177"/>
                <a:gd name="T29" fmla="*/ 154 h 176"/>
                <a:gd name="T30" fmla="*/ 55 w 177"/>
                <a:gd name="T31" fmla="*/ 174 h 176"/>
                <a:gd name="T32" fmla="*/ 0 w 177"/>
                <a:gd name="T33" fmla="*/ 176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6"/>
                <a:gd name="T53" fmla="*/ 177 w 177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6">
                  <a:moveTo>
                    <a:pt x="0" y="176"/>
                  </a:moveTo>
                  <a:lnTo>
                    <a:pt x="3" y="170"/>
                  </a:lnTo>
                  <a:lnTo>
                    <a:pt x="7" y="154"/>
                  </a:lnTo>
                  <a:lnTo>
                    <a:pt x="18" y="131"/>
                  </a:lnTo>
                  <a:lnTo>
                    <a:pt x="33" y="102"/>
                  </a:lnTo>
                  <a:lnTo>
                    <a:pt x="57" y="74"/>
                  </a:lnTo>
                  <a:lnTo>
                    <a:pt x="88" y="43"/>
                  </a:lnTo>
                  <a:lnTo>
                    <a:pt x="127" y="19"/>
                  </a:lnTo>
                  <a:lnTo>
                    <a:pt x="177" y="0"/>
                  </a:lnTo>
                  <a:lnTo>
                    <a:pt x="177" y="8"/>
                  </a:lnTo>
                  <a:lnTo>
                    <a:pt x="173" y="30"/>
                  </a:lnTo>
                  <a:lnTo>
                    <a:pt x="164" y="59"/>
                  </a:lnTo>
                  <a:lnTo>
                    <a:pt x="151" y="93"/>
                  </a:lnTo>
                  <a:lnTo>
                    <a:pt x="129" y="126"/>
                  </a:lnTo>
                  <a:lnTo>
                    <a:pt x="96" y="154"/>
                  </a:lnTo>
                  <a:lnTo>
                    <a:pt x="55" y="174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687"/>
            <p:cNvSpPr>
              <a:spLocks/>
            </p:cNvSpPr>
            <p:nvPr/>
          </p:nvSpPr>
          <p:spPr bwMode="auto">
            <a:xfrm>
              <a:off x="2214" y="2726"/>
              <a:ext cx="88" cy="250"/>
            </a:xfrm>
            <a:custGeom>
              <a:avLst/>
              <a:gdLst>
                <a:gd name="T0" fmla="*/ 55 w 88"/>
                <a:gd name="T1" fmla="*/ 250 h 250"/>
                <a:gd name="T2" fmla="*/ 51 w 88"/>
                <a:gd name="T3" fmla="*/ 244 h 250"/>
                <a:gd name="T4" fmla="*/ 38 w 88"/>
                <a:gd name="T5" fmla="*/ 226 h 250"/>
                <a:gd name="T6" fmla="*/ 22 w 88"/>
                <a:gd name="T7" fmla="*/ 198 h 250"/>
                <a:gd name="T8" fmla="*/ 9 w 88"/>
                <a:gd name="T9" fmla="*/ 163 h 250"/>
                <a:gd name="T10" fmla="*/ 0 w 88"/>
                <a:gd name="T11" fmla="*/ 124 h 250"/>
                <a:gd name="T12" fmla="*/ 3 w 88"/>
                <a:gd name="T13" fmla="*/ 83 h 250"/>
                <a:gd name="T14" fmla="*/ 20 w 88"/>
                <a:gd name="T15" fmla="*/ 41 h 250"/>
                <a:gd name="T16" fmla="*/ 55 w 88"/>
                <a:gd name="T17" fmla="*/ 0 h 250"/>
                <a:gd name="T18" fmla="*/ 57 w 88"/>
                <a:gd name="T19" fmla="*/ 4 h 250"/>
                <a:gd name="T20" fmla="*/ 66 w 88"/>
                <a:gd name="T21" fmla="*/ 22 h 250"/>
                <a:gd name="T22" fmla="*/ 75 w 88"/>
                <a:gd name="T23" fmla="*/ 46 h 250"/>
                <a:gd name="T24" fmla="*/ 83 w 88"/>
                <a:gd name="T25" fmla="*/ 76 h 250"/>
                <a:gd name="T26" fmla="*/ 88 w 88"/>
                <a:gd name="T27" fmla="*/ 113 h 250"/>
                <a:gd name="T28" fmla="*/ 88 w 88"/>
                <a:gd name="T29" fmla="*/ 157 h 250"/>
                <a:gd name="T30" fmla="*/ 77 w 88"/>
                <a:gd name="T31" fmla="*/ 203 h 250"/>
                <a:gd name="T32" fmla="*/ 55 w 88"/>
                <a:gd name="T33" fmla="*/ 250 h 2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250"/>
                <a:gd name="T53" fmla="*/ 88 w 88"/>
                <a:gd name="T54" fmla="*/ 250 h 2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250">
                  <a:moveTo>
                    <a:pt x="55" y="250"/>
                  </a:moveTo>
                  <a:lnTo>
                    <a:pt x="51" y="244"/>
                  </a:lnTo>
                  <a:lnTo>
                    <a:pt x="38" y="226"/>
                  </a:lnTo>
                  <a:lnTo>
                    <a:pt x="22" y="198"/>
                  </a:lnTo>
                  <a:lnTo>
                    <a:pt x="9" y="163"/>
                  </a:lnTo>
                  <a:lnTo>
                    <a:pt x="0" y="124"/>
                  </a:lnTo>
                  <a:lnTo>
                    <a:pt x="3" y="83"/>
                  </a:lnTo>
                  <a:lnTo>
                    <a:pt x="20" y="41"/>
                  </a:lnTo>
                  <a:lnTo>
                    <a:pt x="55" y="0"/>
                  </a:lnTo>
                  <a:lnTo>
                    <a:pt x="57" y="4"/>
                  </a:lnTo>
                  <a:lnTo>
                    <a:pt x="66" y="22"/>
                  </a:lnTo>
                  <a:lnTo>
                    <a:pt x="75" y="46"/>
                  </a:lnTo>
                  <a:lnTo>
                    <a:pt x="83" y="76"/>
                  </a:lnTo>
                  <a:lnTo>
                    <a:pt x="88" y="113"/>
                  </a:lnTo>
                  <a:lnTo>
                    <a:pt x="88" y="157"/>
                  </a:lnTo>
                  <a:lnTo>
                    <a:pt x="77" y="203"/>
                  </a:lnTo>
                  <a:lnTo>
                    <a:pt x="55" y="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688"/>
            <p:cNvSpPr>
              <a:spLocks/>
            </p:cNvSpPr>
            <p:nvPr/>
          </p:nvSpPr>
          <p:spPr bwMode="auto">
            <a:xfrm>
              <a:off x="2101" y="2419"/>
              <a:ext cx="273" cy="255"/>
            </a:xfrm>
            <a:custGeom>
              <a:avLst/>
              <a:gdLst>
                <a:gd name="T0" fmla="*/ 135 w 273"/>
                <a:gd name="T1" fmla="*/ 255 h 255"/>
                <a:gd name="T2" fmla="*/ 107 w 273"/>
                <a:gd name="T3" fmla="*/ 252 h 255"/>
                <a:gd name="T4" fmla="*/ 83 w 273"/>
                <a:gd name="T5" fmla="*/ 244 h 255"/>
                <a:gd name="T6" fmla="*/ 59 w 273"/>
                <a:gd name="T7" fmla="*/ 233 h 255"/>
                <a:gd name="T8" fmla="*/ 39 w 273"/>
                <a:gd name="T9" fmla="*/ 218 h 255"/>
                <a:gd name="T10" fmla="*/ 22 w 273"/>
                <a:gd name="T11" fmla="*/ 198 h 255"/>
                <a:gd name="T12" fmla="*/ 11 w 273"/>
                <a:gd name="T13" fmla="*/ 176 h 255"/>
                <a:gd name="T14" fmla="*/ 2 w 273"/>
                <a:gd name="T15" fmla="*/ 152 h 255"/>
                <a:gd name="T16" fmla="*/ 0 w 273"/>
                <a:gd name="T17" fmla="*/ 126 h 255"/>
                <a:gd name="T18" fmla="*/ 2 w 273"/>
                <a:gd name="T19" fmla="*/ 100 h 255"/>
                <a:gd name="T20" fmla="*/ 11 w 273"/>
                <a:gd name="T21" fmla="*/ 76 h 255"/>
                <a:gd name="T22" fmla="*/ 22 w 273"/>
                <a:gd name="T23" fmla="*/ 56 h 255"/>
                <a:gd name="T24" fmla="*/ 39 w 273"/>
                <a:gd name="T25" fmla="*/ 37 h 255"/>
                <a:gd name="T26" fmla="*/ 59 w 273"/>
                <a:gd name="T27" fmla="*/ 21 h 255"/>
                <a:gd name="T28" fmla="*/ 83 w 273"/>
                <a:gd name="T29" fmla="*/ 11 h 255"/>
                <a:gd name="T30" fmla="*/ 107 w 273"/>
                <a:gd name="T31" fmla="*/ 2 h 255"/>
                <a:gd name="T32" fmla="*/ 135 w 273"/>
                <a:gd name="T33" fmla="*/ 0 h 255"/>
                <a:gd name="T34" fmla="*/ 164 w 273"/>
                <a:gd name="T35" fmla="*/ 2 h 255"/>
                <a:gd name="T36" fmla="*/ 190 w 273"/>
                <a:gd name="T37" fmla="*/ 11 h 255"/>
                <a:gd name="T38" fmla="*/ 212 w 273"/>
                <a:gd name="T39" fmla="*/ 21 h 255"/>
                <a:gd name="T40" fmla="*/ 233 w 273"/>
                <a:gd name="T41" fmla="*/ 37 h 255"/>
                <a:gd name="T42" fmla="*/ 249 w 273"/>
                <a:gd name="T43" fmla="*/ 56 h 255"/>
                <a:gd name="T44" fmla="*/ 262 w 273"/>
                <a:gd name="T45" fmla="*/ 76 h 255"/>
                <a:gd name="T46" fmla="*/ 270 w 273"/>
                <a:gd name="T47" fmla="*/ 100 h 255"/>
                <a:gd name="T48" fmla="*/ 273 w 273"/>
                <a:gd name="T49" fmla="*/ 126 h 255"/>
                <a:gd name="T50" fmla="*/ 270 w 273"/>
                <a:gd name="T51" fmla="*/ 152 h 255"/>
                <a:gd name="T52" fmla="*/ 262 w 273"/>
                <a:gd name="T53" fmla="*/ 176 h 255"/>
                <a:gd name="T54" fmla="*/ 249 w 273"/>
                <a:gd name="T55" fmla="*/ 198 h 255"/>
                <a:gd name="T56" fmla="*/ 233 w 273"/>
                <a:gd name="T57" fmla="*/ 218 h 255"/>
                <a:gd name="T58" fmla="*/ 212 w 273"/>
                <a:gd name="T59" fmla="*/ 233 h 255"/>
                <a:gd name="T60" fmla="*/ 190 w 273"/>
                <a:gd name="T61" fmla="*/ 244 h 255"/>
                <a:gd name="T62" fmla="*/ 164 w 273"/>
                <a:gd name="T63" fmla="*/ 252 h 255"/>
                <a:gd name="T64" fmla="*/ 135 w 273"/>
                <a:gd name="T65" fmla="*/ 255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5"/>
                <a:gd name="T101" fmla="*/ 273 w 273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5">
                  <a:moveTo>
                    <a:pt x="135" y="255"/>
                  </a:moveTo>
                  <a:lnTo>
                    <a:pt x="107" y="252"/>
                  </a:lnTo>
                  <a:lnTo>
                    <a:pt x="83" y="244"/>
                  </a:lnTo>
                  <a:lnTo>
                    <a:pt x="59" y="233"/>
                  </a:lnTo>
                  <a:lnTo>
                    <a:pt x="39" y="218"/>
                  </a:lnTo>
                  <a:lnTo>
                    <a:pt x="22" y="198"/>
                  </a:lnTo>
                  <a:lnTo>
                    <a:pt x="11" y="176"/>
                  </a:lnTo>
                  <a:lnTo>
                    <a:pt x="2" y="152"/>
                  </a:lnTo>
                  <a:lnTo>
                    <a:pt x="0" y="126"/>
                  </a:lnTo>
                  <a:lnTo>
                    <a:pt x="2" y="100"/>
                  </a:lnTo>
                  <a:lnTo>
                    <a:pt x="11" y="76"/>
                  </a:lnTo>
                  <a:lnTo>
                    <a:pt x="22" y="56"/>
                  </a:lnTo>
                  <a:lnTo>
                    <a:pt x="39" y="37"/>
                  </a:lnTo>
                  <a:lnTo>
                    <a:pt x="59" y="21"/>
                  </a:lnTo>
                  <a:lnTo>
                    <a:pt x="83" y="11"/>
                  </a:lnTo>
                  <a:lnTo>
                    <a:pt x="107" y="2"/>
                  </a:lnTo>
                  <a:lnTo>
                    <a:pt x="135" y="0"/>
                  </a:lnTo>
                  <a:lnTo>
                    <a:pt x="164" y="2"/>
                  </a:lnTo>
                  <a:lnTo>
                    <a:pt x="190" y="11"/>
                  </a:lnTo>
                  <a:lnTo>
                    <a:pt x="212" y="21"/>
                  </a:lnTo>
                  <a:lnTo>
                    <a:pt x="233" y="37"/>
                  </a:lnTo>
                  <a:lnTo>
                    <a:pt x="249" y="56"/>
                  </a:lnTo>
                  <a:lnTo>
                    <a:pt x="262" y="76"/>
                  </a:lnTo>
                  <a:lnTo>
                    <a:pt x="270" y="100"/>
                  </a:lnTo>
                  <a:lnTo>
                    <a:pt x="273" y="126"/>
                  </a:lnTo>
                  <a:lnTo>
                    <a:pt x="270" y="152"/>
                  </a:lnTo>
                  <a:lnTo>
                    <a:pt x="262" y="176"/>
                  </a:lnTo>
                  <a:lnTo>
                    <a:pt x="249" y="198"/>
                  </a:lnTo>
                  <a:lnTo>
                    <a:pt x="233" y="218"/>
                  </a:lnTo>
                  <a:lnTo>
                    <a:pt x="212" y="233"/>
                  </a:lnTo>
                  <a:lnTo>
                    <a:pt x="190" y="244"/>
                  </a:lnTo>
                  <a:lnTo>
                    <a:pt x="164" y="252"/>
                  </a:lnTo>
                  <a:lnTo>
                    <a:pt x="135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689"/>
            <p:cNvSpPr>
              <a:spLocks/>
            </p:cNvSpPr>
            <p:nvPr/>
          </p:nvSpPr>
          <p:spPr bwMode="auto">
            <a:xfrm>
              <a:off x="2352" y="2209"/>
              <a:ext cx="176" cy="177"/>
            </a:xfrm>
            <a:custGeom>
              <a:avLst/>
              <a:gdLst>
                <a:gd name="T0" fmla="*/ 0 w 176"/>
                <a:gd name="T1" fmla="*/ 177 h 177"/>
                <a:gd name="T2" fmla="*/ 2 w 176"/>
                <a:gd name="T3" fmla="*/ 170 h 177"/>
                <a:gd name="T4" fmla="*/ 6 w 176"/>
                <a:gd name="T5" fmla="*/ 155 h 177"/>
                <a:gd name="T6" fmla="*/ 17 w 176"/>
                <a:gd name="T7" fmla="*/ 131 h 177"/>
                <a:gd name="T8" fmla="*/ 33 w 176"/>
                <a:gd name="T9" fmla="*/ 103 h 177"/>
                <a:gd name="T10" fmla="*/ 54 w 176"/>
                <a:gd name="T11" fmla="*/ 75 h 177"/>
                <a:gd name="T12" fmla="*/ 87 w 176"/>
                <a:gd name="T13" fmla="*/ 44 h 177"/>
                <a:gd name="T14" fmla="*/ 126 w 176"/>
                <a:gd name="T15" fmla="*/ 20 h 177"/>
                <a:gd name="T16" fmla="*/ 176 w 176"/>
                <a:gd name="T17" fmla="*/ 0 h 177"/>
                <a:gd name="T18" fmla="*/ 176 w 176"/>
                <a:gd name="T19" fmla="*/ 9 h 177"/>
                <a:gd name="T20" fmla="*/ 172 w 176"/>
                <a:gd name="T21" fmla="*/ 31 h 177"/>
                <a:gd name="T22" fmla="*/ 163 w 176"/>
                <a:gd name="T23" fmla="*/ 59 h 177"/>
                <a:gd name="T24" fmla="*/ 148 w 176"/>
                <a:gd name="T25" fmla="*/ 94 h 177"/>
                <a:gd name="T26" fmla="*/ 126 w 176"/>
                <a:gd name="T27" fmla="*/ 127 h 177"/>
                <a:gd name="T28" fmla="*/ 96 w 176"/>
                <a:gd name="T29" fmla="*/ 155 h 177"/>
                <a:gd name="T30" fmla="*/ 54 w 176"/>
                <a:gd name="T31" fmla="*/ 175 h 177"/>
                <a:gd name="T32" fmla="*/ 0 w 176"/>
                <a:gd name="T33" fmla="*/ 177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177"/>
                <a:gd name="T53" fmla="*/ 176 w 176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177">
                  <a:moveTo>
                    <a:pt x="0" y="177"/>
                  </a:moveTo>
                  <a:lnTo>
                    <a:pt x="2" y="170"/>
                  </a:lnTo>
                  <a:lnTo>
                    <a:pt x="6" y="155"/>
                  </a:lnTo>
                  <a:lnTo>
                    <a:pt x="17" y="131"/>
                  </a:lnTo>
                  <a:lnTo>
                    <a:pt x="33" y="103"/>
                  </a:lnTo>
                  <a:lnTo>
                    <a:pt x="54" y="75"/>
                  </a:lnTo>
                  <a:lnTo>
                    <a:pt x="87" y="44"/>
                  </a:lnTo>
                  <a:lnTo>
                    <a:pt x="126" y="20"/>
                  </a:lnTo>
                  <a:lnTo>
                    <a:pt x="176" y="0"/>
                  </a:lnTo>
                  <a:lnTo>
                    <a:pt x="176" y="9"/>
                  </a:lnTo>
                  <a:lnTo>
                    <a:pt x="172" y="31"/>
                  </a:lnTo>
                  <a:lnTo>
                    <a:pt x="163" y="59"/>
                  </a:lnTo>
                  <a:lnTo>
                    <a:pt x="148" y="94"/>
                  </a:lnTo>
                  <a:lnTo>
                    <a:pt x="126" y="127"/>
                  </a:lnTo>
                  <a:lnTo>
                    <a:pt x="96" y="155"/>
                  </a:lnTo>
                  <a:lnTo>
                    <a:pt x="54" y="175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690"/>
            <p:cNvSpPr>
              <a:spLocks/>
            </p:cNvSpPr>
            <p:nvPr/>
          </p:nvSpPr>
          <p:spPr bwMode="auto">
            <a:xfrm>
              <a:off x="2507" y="2294"/>
              <a:ext cx="21" cy="5"/>
            </a:xfrm>
            <a:custGeom>
              <a:avLst/>
              <a:gdLst>
                <a:gd name="T0" fmla="*/ 21 w 21"/>
                <a:gd name="T1" fmla="*/ 3 h 5"/>
                <a:gd name="T2" fmla="*/ 17 w 21"/>
                <a:gd name="T3" fmla="*/ 3 h 5"/>
                <a:gd name="T4" fmla="*/ 10 w 21"/>
                <a:gd name="T5" fmla="*/ 3 h 5"/>
                <a:gd name="T6" fmla="*/ 4 w 21"/>
                <a:gd name="T7" fmla="*/ 3 h 5"/>
                <a:gd name="T8" fmla="*/ 0 w 21"/>
                <a:gd name="T9" fmla="*/ 5 h 5"/>
                <a:gd name="T10" fmla="*/ 0 w 21"/>
                <a:gd name="T11" fmla="*/ 3 h 5"/>
                <a:gd name="T12" fmla="*/ 0 w 21"/>
                <a:gd name="T13" fmla="*/ 3 h 5"/>
                <a:gd name="T14" fmla="*/ 0 w 21"/>
                <a:gd name="T15" fmla="*/ 0 h 5"/>
                <a:gd name="T16" fmla="*/ 0 w 21"/>
                <a:gd name="T17" fmla="*/ 0 h 5"/>
                <a:gd name="T18" fmla="*/ 0 w 21"/>
                <a:gd name="T19" fmla="*/ 0 h 5"/>
                <a:gd name="T20" fmla="*/ 0 w 21"/>
                <a:gd name="T21" fmla="*/ 0 h 5"/>
                <a:gd name="T22" fmla="*/ 0 w 21"/>
                <a:gd name="T23" fmla="*/ 0 h 5"/>
                <a:gd name="T24" fmla="*/ 0 w 21"/>
                <a:gd name="T25" fmla="*/ 0 h 5"/>
                <a:gd name="T26" fmla="*/ 4 w 21"/>
                <a:gd name="T27" fmla="*/ 0 h 5"/>
                <a:gd name="T28" fmla="*/ 10 w 21"/>
                <a:gd name="T29" fmla="*/ 0 h 5"/>
                <a:gd name="T30" fmla="*/ 17 w 21"/>
                <a:gd name="T31" fmla="*/ 3 h 5"/>
                <a:gd name="T32" fmla="*/ 21 w 21"/>
                <a:gd name="T33" fmla="*/ 3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5"/>
                <a:gd name="T53" fmla="*/ 21 w 21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5">
                  <a:moveTo>
                    <a:pt x="21" y="3"/>
                  </a:moveTo>
                  <a:lnTo>
                    <a:pt x="17" y="3"/>
                  </a:lnTo>
                  <a:lnTo>
                    <a:pt x="10" y="3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691"/>
            <p:cNvSpPr>
              <a:spLocks/>
            </p:cNvSpPr>
            <p:nvPr/>
          </p:nvSpPr>
          <p:spPr bwMode="auto">
            <a:xfrm>
              <a:off x="2428" y="2477"/>
              <a:ext cx="249" cy="88"/>
            </a:xfrm>
            <a:custGeom>
              <a:avLst/>
              <a:gdLst>
                <a:gd name="T0" fmla="*/ 0 w 249"/>
                <a:gd name="T1" fmla="*/ 33 h 88"/>
                <a:gd name="T2" fmla="*/ 4 w 249"/>
                <a:gd name="T3" fmla="*/ 31 h 88"/>
                <a:gd name="T4" fmla="*/ 20 w 249"/>
                <a:gd name="T5" fmla="*/ 22 h 88"/>
                <a:gd name="T6" fmla="*/ 44 w 249"/>
                <a:gd name="T7" fmla="*/ 14 h 88"/>
                <a:gd name="T8" fmla="*/ 76 w 249"/>
                <a:gd name="T9" fmla="*/ 5 h 88"/>
                <a:gd name="T10" fmla="*/ 113 w 249"/>
                <a:gd name="T11" fmla="*/ 0 h 88"/>
                <a:gd name="T12" fmla="*/ 155 w 249"/>
                <a:gd name="T13" fmla="*/ 0 h 88"/>
                <a:gd name="T14" fmla="*/ 201 w 249"/>
                <a:gd name="T15" fmla="*/ 11 h 88"/>
                <a:gd name="T16" fmla="*/ 249 w 249"/>
                <a:gd name="T17" fmla="*/ 33 h 88"/>
                <a:gd name="T18" fmla="*/ 242 w 249"/>
                <a:gd name="T19" fmla="*/ 38 h 88"/>
                <a:gd name="T20" fmla="*/ 225 w 249"/>
                <a:gd name="T21" fmla="*/ 51 h 88"/>
                <a:gd name="T22" fmla="*/ 196 w 249"/>
                <a:gd name="T23" fmla="*/ 66 h 88"/>
                <a:gd name="T24" fmla="*/ 164 w 249"/>
                <a:gd name="T25" fmla="*/ 79 h 88"/>
                <a:gd name="T26" fmla="*/ 124 w 249"/>
                <a:gd name="T27" fmla="*/ 88 h 88"/>
                <a:gd name="T28" fmla="*/ 83 w 249"/>
                <a:gd name="T29" fmla="*/ 85 h 88"/>
                <a:gd name="T30" fmla="*/ 39 w 249"/>
                <a:gd name="T31" fmla="*/ 68 h 88"/>
                <a:gd name="T32" fmla="*/ 0 w 249"/>
                <a:gd name="T33" fmla="*/ 3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88"/>
                <a:gd name="T53" fmla="*/ 249 w 24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88">
                  <a:moveTo>
                    <a:pt x="0" y="33"/>
                  </a:moveTo>
                  <a:lnTo>
                    <a:pt x="4" y="31"/>
                  </a:lnTo>
                  <a:lnTo>
                    <a:pt x="20" y="22"/>
                  </a:lnTo>
                  <a:lnTo>
                    <a:pt x="44" y="14"/>
                  </a:lnTo>
                  <a:lnTo>
                    <a:pt x="76" y="5"/>
                  </a:lnTo>
                  <a:lnTo>
                    <a:pt x="113" y="0"/>
                  </a:lnTo>
                  <a:lnTo>
                    <a:pt x="155" y="0"/>
                  </a:lnTo>
                  <a:lnTo>
                    <a:pt x="201" y="11"/>
                  </a:lnTo>
                  <a:lnTo>
                    <a:pt x="249" y="33"/>
                  </a:lnTo>
                  <a:lnTo>
                    <a:pt x="242" y="38"/>
                  </a:lnTo>
                  <a:lnTo>
                    <a:pt x="225" y="51"/>
                  </a:lnTo>
                  <a:lnTo>
                    <a:pt x="196" y="66"/>
                  </a:lnTo>
                  <a:lnTo>
                    <a:pt x="164" y="79"/>
                  </a:lnTo>
                  <a:lnTo>
                    <a:pt x="124" y="88"/>
                  </a:lnTo>
                  <a:lnTo>
                    <a:pt x="83" y="85"/>
                  </a:lnTo>
                  <a:lnTo>
                    <a:pt x="39" y="6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692"/>
            <p:cNvSpPr>
              <a:spLocks/>
            </p:cNvSpPr>
            <p:nvPr/>
          </p:nvSpPr>
          <p:spPr bwMode="auto">
            <a:xfrm>
              <a:off x="713" y="1558"/>
              <a:ext cx="100" cy="242"/>
            </a:xfrm>
            <a:custGeom>
              <a:avLst/>
              <a:gdLst>
                <a:gd name="T0" fmla="*/ 91 w 100"/>
                <a:gd name="T1" fmla="*/ 242 h 242"/>
                <a:gd name="T2" fmla="*/ 100 w 100"/>
                <a:gd name="T3" fmla="*/ 189 h 242"/>
                <a:gd name="T4" fmla="*/ 100 w 100"/>
                <a:gd name="T5" fmla="*/ 142 h 242"/>
                <a:gd name="T6" fmla="*/ 89 w 100"/>
                <a:gd name="T7" fmla="*/ 100 h 242"/>
                <a:gd name="T8" fmla="*/ 76 w 100"/>
                <a:gd name="T9" fmla="*/ 65 h 242"/>
                <a:gd name="T10" fmla="*/ 61 w 100"/>
                <a:gd name="T11" fmla="*/ 37 h 242"/>
                <a:gd name="T12" fmla="*/ 46 w 100"/>
                <a:gd name="T13" fmla="*/ 17 h 242"/>
                <a:gd name="T14" fmla="*/ 35 w 100"/>
                <a:gd name="T15" fmla="*/ 4 h 242"/>
                <a:gd name="T16" fmla="*/ 30 w 100"/>
                <a:gd name="T17" fmla="*/ 0 h 242"/>
                <a:gd name="T18" fmla="*/ 6 w 100"/>
                <a:gd name="T19" fmla="*/ 48 h 242"/>
                <a:gd name="T20" fmla="*/ 0 w 100"/>
                <a:gd name="T21" fmla="*/ 94 h 242"/>
                <a:gd name="T22" fmla="*/ 8 w 100"/>
                <a:gd name="T23" fmla="*/ 133 h 242"/>
                <a:gd name="T24" fmla="*/ 26 w 100"/>
                <a:gd name="T25" fmla="*/ 170 h 242"/>
                <a:gd name="T26" fmla="*/ 48 w 100"/>
                <a:gd name="T27" fmla="*/ 200 h 242"/>
                <a:gd name="T28" fmla="*/ 67 w 100"/>
                <a:gd name="T29" fmla="*/ 222 h 242"/>
                <a:gd name="T30" fmla="*/ 85 w 100"/>
                <a:gd name="T31" fmla="*/ 237 h 242"/>
                <a:gd name="T32" fmla="*/ 91 w 100"/>
                <a:gd name="T33" fmla="*/ 242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242"/>
                <a:gd name="T53" fmla="*/ 100 w 100"/>
                <a:gd name="T54" fmla="*/ 242 h 2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242">
                  <a:moveTo>
                    <a:pt x="91" y="242"/>
                  </a:moveTo>
                  <a:lnTo>
                    <a:pt x="100" y="189"/>
                  </a:lnTo>
                  <a:lnTo>
                    <a:pt x="100" y="142"/>
                  </a:lnTo>
                  <a:lnTo>
                    <a:pt x="89" y="100"/>
                  </a:lnTo>
                  <a:lnTo>
                    <a:pt x="76" y="65"/>
                  </a:lnTo>
                  <a:lnTo>
                    <a:pt x="61" y="37"/>
                  </a:lnTo>
                  <a:lnTo>
                    <a:pt x="46" y="17"/>
                  </a:lnTo>
                  <a:lnTo>
                    <a:pt x="35" y="4"/>
                  </a:lnTo>
                  <a:lnTo>
                    <a:pt x="30" y="0"/>
                  </a:lnTo>
                  <a:lnTo>
                    <a:pt x="6" y="48"/>
                  </a:lnTo>
                  <a:lnTo>
                    <a:pt x="0" y="94"/>
                  </a:lnTo>
                  <a:lnTo>
                    <a:pt x="8" y="133"/>
                  </a:lnTo>
                  <a:lnTo>
                    <a:pt x="26" y="170"/>
                  </a:lnTo>
                  <a:lnTo>
                    <a:pt x="48" y="200"/>
                  </a:lnTo>
                  <a:lnTo>
                    <a:pt x="67" y="222"/>
                  </a:lnTo>
                  <a:lnTo>
                    <a:pt x="85" y="237"/>
                  </a:lnTo>
                  <a:lnTo>
                    <a:pt x="91" y="2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693"/>
            <p:cNvSpPr>
              <a:spLocks/>
            </p:cNvSpPr>
            <p:nvPr/>
          </p:nvSpPr>
          <p:spPr bwMode="auto">
            <a:xfrm>
              <a:off x="896" y="2155"/>
              <a:ext cx="100" cy="244"/>
            </a:xfrm>
            <a:custGeom>
              <a:avLst/>
              <a:gdLst>
                <a:gd name="T0" fmla="*/ 30 w 100"/>
                <a:gd name="T1" fmla="*/ 0 h 244"/>
                <a:gd name="T2" fmla="*/ 6 w 100"/>
                <a:gd name="T3" fmla="*/ 48 h 244"/>
                <a:gd name="T4" fmla="*/ 0 w 100"/>
                <a:gd name="T5" fmla="*/ 94 h 244"/>
                <a:gd name="T6" fmla="*/ 6 w 100"/>
                <a:gd name="T7" fmla="*/ 135 h 244"/>
                <a:gd name="T8" fmla="*/ 24 w 100"/>
                <a:gd name="T9" fmla="*/ 172 h 244"/>
                <a:gd name="T10" fmla="*/ 46 w 100"/>
                <a:gd name="T11" fmla="*/ 203 h 244"/>
                <a:gd name="T12" fmla="*/ 67 w 100"/>
                <a:gd name="T13" fmla="*/ 224 h 244"/>
                <a:gd name="T14" fmla="*/ 83 w 100"/>
                <a:gd name="T15" fmla="*/ 240 h 244"/>
                <a:gd name="T16" fmla="*/ 89 w 100"/>
                <a:gd name="T17" fmla="*/ 244 h 244"/>
                <a:gd name="T18" fmla="*/ 100 w 100"/>
                <a:gd name="T19" fmla="*/ 192 h 244"/>
                <a:gd name="T20" fmla="*/ 98 w 100"/>
                <a:gd name="T21" fmla="*/ 144 h 244"/>
                <a:gd name="T22" fmla="*/ 89 w 100"/>
                <a:gd name="T23" fmla="*/ 102 h 244"/>
                <a:gd name="T24" fmla="*/ 76 w 100"/>
                <a:gd name="T25" fmla="*/ 68 h 244"/>
                <a:gd name="T26" fmla="*/ 61 w 100"/>
                <a:gd name="T27" fmla="*/ 39 h 244"/>
                <a:gd name="T28" fmla="*/ 46 w 100"/>
                <a:gd name="T29" fmla="*/ 17 h 244"/>
                <a:gd name="T30" fmla="*/ 35 w 100"/>
                <a:gd name="T31" fmla="*/ 4 h 244"/>
                <a:gd name="T32" fmla="*/ 30 w 100"/>
                <a:gd name="T33" fmla="*/ 0 h 2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244"/>
                <a:gd name="T53" fmla="*/ 100 w 100"/>
                <a:gd name="T54" fmla="*/ 244 h 2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244">
                  <a:moveTo>
                    <a:pt x="30" y="0"/>
                  </a:moveTo>
                  <a:lnTo>
                    <a:pt x="6" y="48"/>
                  </a:lnTo>
                  <a:lnTo>
                    <a:pt x="0" y="94"/>
                  </a:lnTo>
                  <a:lnTo>
                    <a:pt x="6" y="135"/>
                  </a:lnTo>
                  <a:lnTo>
                    <a:pt x="24" y="172"/>
                  </a:lnTo>
                  <a:lnTo>
                    <a:pt x="46" y="203"/>
                  </a:lnTo>
                  <a:lnTo>
                    <a:pt x="67" y="224"/>
                  </a:lnTo>
                  <a:lnTo>
                    <a:pt x="83" y="240"/>
                  </a:lnTo>
                  <a:lnTo>
                    <a:pt x="89" y="244"/>
                  </a:lnTo>
                  <a:lnTo>
                    <a:pt x="100" y="192"/>
                  </a:lnTo>
                  <a:lnTo>
                    <a:pt x="98" y="144"/>
                  </a:lnTo>
                  <a:lnTo>
                    <a:pt x="89" y="102"/>
                  </a:lnTo>
                  <a:lnTo>
                    <a:pt x="76" y="68"/>
                  </a:lnTo>
                  <a:lnTo>
                    <a:pt x="61" y="39"/>
                  </a:lnTo>
                  <a:lnTo>
                    <a:pt x="46" y="17"/>
                  </a:lnTo>
                  <a:lnTo>
                    <a:pt x="35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694"/>
            <p:cNvSpPr>
              <a:spLocks/>
            </p:cNvSpPr>
            <p:nvPr/>
          </p:nvSpPr>
          <p:spPr bwMode="auto">
            <a:xfrm>
              <a:off x="429" y="2020"/>
              <a:ext cx="242" cy="102"/>
            </a:xfrm>
            <a:custGeom>
              <a:avLst/>
              <a:gdLst>
                <a:gd name="T0" fmla="*/ 242 w 242"/>
                <a:gd name="T1" fmla="*/ 11 h 102"/>
                <a:gd name="T2" fmla="*/ 190 w 242"/>
                <a:gd name="T3" fmla="*/ 0 h 102"/>
                <a:gd name="T4" fmla="*/ 142 w 242"/>
                <a:gd name="T5" fmla="*/ 2 h 102"/>
                <a:gd name="T6" fmla="*/ 101 w 242"/>
                <a:gd name="T7" fmla="*/ 11 h 102"/>
                <a:gd name="T8" fmla="*/ 66 w 242"/>
                <a:gd name="T9" fmla="*/ 24 h 102"/>
                <a:gd name="T10" fmla="*/ 37 w 242"/>
                <a:gd name="T11" fmla="*/ 39 h 102"/>
                <a:gd name="T12" fmla="*/ 18 w 242"/>
                <a:gd name="T13" fmla="*/ 54 h 102"/>
                <a:gd name="T14" fmla="*/ 5 w 242"/>
                <a:gd name="T15" fmla="*/ 65 h 102"/>
                <a:gd name="T16" fmla="*/ 0 w 242"/>
                <a:gd name="T17" fmla="*/ 70 h 102"/>
                <a:gd name="T18" fmla="*/ 48 w 242"/>
                <a:gd name="T19" fmla="*/ 96 h 102"/>
                <a:gd name="T20" fmla="*/ 94 w 242"/>
                <a:gd name="T21" fmla="*/ 102 h 102"/>
                <a:gd name="T22" fmla="*/ 133 w 242"/>
                <a:gd name="T23" fmla="*/ 94 h 102"/>
                <a:gd name="T24" fmla="*/ 170 w 242"/>
                <a:gd name="T25" fmla="*/ 76 h 102"/>
                <a:gd name="T26" fmla="*/ 201 w 242"/>
                <a:gd name="T27" fmla="*/ 54 h 102"/>
                <a:gd name="T28" fmla="*/ 223 w 242"/>
                <a:gd name="T29" fmla="*/ 35 h 102"/>
                <a:gd name="T30" fmla="*/ 238 w 242"/>
                <a:gd name="T31" fmla="*/ 17 h 102"/>
                <a:gd name="T32" fmla="*/ 242 w 242"/>
                <a:gd name="T33" fmla="*/ 11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2"/>
                <a:gd name="T52" fmla="*/ 0 h 102"/>
                <a:gd name="T53" fmla="*/ 242 w 242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2" h="102">
                  <a:moveTo>
                    <a:pt x="242" y="11"/>
                  </a:moveTo>
                  <a:lnTo>
                    <a:pt x="190" y="0"/>
                  </a:lnTo>
                  <a:lnTo>
                    <a:pt x="142" y="2"/>
                  </a:lnTo>
                  <a:lnTo>
                    <a:pt x="101" y="11"/>
                  </a:lnTo>
                  <a:lnTo>
                    <a:pt x="66" y="24"/>
                  </a:lnTo>
                  <a:lnTo>
                    <a:pt x="37" y="39"/>
                  </a:lnTo>
                  <a:lnTo>
                    <a:pt x="18" y="54"/>
                  </a:lnTo>
                  <a:lnTo>
                    <a:pt x="5" y="65"/>
                  </a:lnTo>
                  <a:lnTo>
                    <a:pt x="0" y="70"/>
                  </a:lnTo>
                  <a:lnTo>
                    <a:pt x="48" y="96"/>
                  </a:lnTo>
                  <a:lnTo>
                    <a:pt x="94" y="102"/>
                  </a:lnTo>
                  <a:lnTo>
                    <a:pt x="133" y="94"/>
                  </a:lnTo>
                  <a:lnTo>
                    <a:pt x="170" y="76"/>
                  </a:lnTo>
                  <a:lnTo>
                    <a:pt x="201" y="54"/>
                  </a:lnTo>
                  <a:lnTo>
                    <a:pt x="223" y="35"/>
                  </a:lnTo>
                  <a:lnTo>
                    <a:pt x="238" y="17"/>
                  </a:lnTo>
                  <a:lnTo>
                    <a:pt x="24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695"/>
            <p:cNvSpPr>
              <a:spLocks/>
            </p:cNvSpPr>
            <p:nvPr/>
          </p:nvSpPr>
          <p:spPr bwMode="auto">
            <a:xfrm>
              <a:off x="1029" y="1839"/>
              <a:ext cx="242" cy="100"/>
            </a:xfrm>
            <a:custGeom>
              <a:avLst/>
              <a:gdLst>
                <a:gd name="T0" fmla="*/ 0 w 242"/>
                <a:gd name="T1" fmla="*/ 68 h 100"/>
                <a:gd name="T2" fmla="*/ 48 w 242"/>
                <a:gd name="T3" fmla="*/ 94 h 100"/>
                <a:gd name="T4" fmla="*/ 94 w 242"/>
                <a:gd name="T5" fmla="*/ 100 h 100"/>
                <a:gd name="T6" fmla="*/ 133 w 242"/>
                <a:gd name="T7" fmla="*/ 92 h 100"/>
                <a:gd name="T8" fmla="*/ 170 w 242"/>
                <a:gd name="T9" fmla="*/ 74 h 100"/>
                <a:gd name="T10" fmla="*/ 200 w 242"/>
                <a:gd name="T11" fmla="*/ 52 h 100"/>
                <a:gd name="T12" fmla="*/ 222 w 242"/>
                <a:gd name="T13" fmla="*/ 33 h 100"/>
                <a:gd name="T14" fmla="*/ 237 w 242"/>
                <a:gd name="T15" fmla="*/ 15 h 100"/>
                <a:gd name="T16" fmla="*/ 242 w 242"/>
                <a:gd name="T17" fmla="*/ 9 h 100"/>
                <a:gd name="T18" fmla="*/ 189 w 242"/>
                <a:gd name="T19" fmla="*/ 0 h 100"/>
                <a:gd name="T20" fmla="*/ 141 w 242"/>
                <a:gd name="T21" fmla="*/ 0 h 100"/>
                <a:gd name="T22" fmla="*/ 100 w 242"/>
                <a:gd name="T23" fmla="*/ 9 h 100"/>
                <a:gd name="T24" fmla="*/ 65 w 242"/>
                <a:gd name="T25" fmla="*/ 22 h 100"/>
                <a:gd name="T26" fmla="*/ 37 w 242"/>
                <a:gd name="T27" fmla="*/ 37 h 100"/>
                <a:gd name="T28" fmla="*/ 17 w 242"/>
                <a:gd name="T29" fmla="*/ 52 h 100"/>
                <a:gd name="T30" fmla="*/ 4 w 242"/>
                <a:gd name="T31" fmla="*/ 63 h 100"/>
                <a:gd name="T32" fmla="*/ 0 w 242"/>
                <a:gd name="T33" fmla="*/ 68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2"/>
                <a:gd name="T52" fmla="*/ 0 h 100"/>
                <a:gd name="T53" fmla="*/ 242 w 242"/>
                <a:gd name="T54" fmla="*/ 100 h 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2" h="100">
                  <a:moveTo>
                    <a:pt x="0" y="68"/>
                  </a:moveTo>
                  <a:lnTo>
                    <a:pt x="48" y="94"/>
                  </a:lnTo>
                  <a:lnTo>
                    <a:pt x="94" y="100"/>
                  </a:lnTo>
                  <a:lnTo>
                    <a:pt x="133" y="92"/>
                  </a:lnTo>
                  <a:lnTo>
                    <a:pt x="170" y="74"/>
                  </a:lnTo>
                  <a:lnTo>
                    <a:pt x="200" y="52"/>
                  </a:lnTo>
                  <a:lnTo>
                    <a:pt x="222" y="33"/>
                  </a:lnTo>
                  <a:lnTo>
                    <a:pt x="237" y="15"/>
                  </a:lnTo>
                  <a:lnTo>
                    <a:pt x="242" y="9"/>
                  </a:lnTo>
                  <a:lnTo>
                    <a:pt x="189" y="0"/>
                  </a:lnTo>
                  <a:lnTo>
                    <a:pt x="141" y="0"/>
                  </a:lnTo>
                  <a:lnTo>
                    <a:pt x="100" y="9"/>
                  </a:lnTo>
                  <a:lnTo>
                    <a:pt x="65" y="22"/>
                  </a:lnTo>
                  <a:lnTo>
                    <a:pt x="37" y="37"/>
                  </a:lnTo>
                  <a:lnTo>
                    <a:pt x="17" y="52"/>
                  </a:lnTo>
                  <a:lnTo>
                    <a:pt x="4" y="63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696"/>
            <p:cNvSpPr>
              <a:spLocks/>
            </p:cNvSpPr>
            <p:nvPr/>
          </p:nvSpPr>
          <p:spPr bwMode="auto">
            <a:xfrm>
              <a:off x="475" y="1758"/>
              <a:ext cx="216" cy="133"/>
            </a:xfrm>
            <a:custGeom>
              <a:avLst/>
              <a:gdLst>
                <a:gd name="T0" fmla="*/ 216 w 216"/>
                <a:gd name="T1" fmla="*/ 131 h 133"/>
                <a:gd name="T2" fmla="*/ 185 w 216"/>
                <a:gd name="T3" fmla="*/ 88 h 133"/>
                <a:gd name="T4" fmla="*/ 151 w 216"/>
                <a:gd name="T5" fmla="*/ 53 h 133"/>
                <a:gd name="T6" fmla="*/ 116 w 216"/>
                <a:gd name="T7" fmla="*/ 31 h 133"/>
                <a:gd name="T8" fmla="*/ 81 w 216"/>
                <a:gd name="T9" fmla="*/ 16 h 133"/>
                <a:gd name="T10" fmla="*/ 48 w 216"/>
                <a:gd name="T11" fmla="*/ 7 h 133"/>
                <a:gd name="T12" fmla="*/ 24 w 216"/>
                <a:gd name="T13" fmla="*/ 3 h 133"/>
                <a:gd name="T14" fmla="*/ 7 w 216"/>
                <a:gd name="T15" fmla="*/ 0 h 133"/>
                <a:gd name="T16" fmla="*/ 0 w 216"/>
                <a:gd name="T17" fmla="*/ 0 h 133"/>
                <a:gd name="T18" fmla="*/ 18 w 216"/>
                <a:gd name="T19" fmla="*/ 53 h 133"/>
                <a:gd name="T20" fmla="*/ 46 w 216"/>
                <a:gd name="T21" fmla="*/ 90 h 133"/>
                <a:gd name="T22" fmla="*/ 81 w 216"/>
                <a:gd name="T23" fmla="*/ 114 h 133"/>
                <a:gd name="T24" fmla="*/ 118 w 216"/>
                <a:gd name="T25" fmla="*/ 127 h 133"/>
                <a:gd name="T26" fmla="*/ 155 w 216"/>
                <a:gd name="T27" fmla="*/ 133 h 133"/>
                <a:gd name="T28" fmla="*/ 185 w 216"/>
                <a:gd name="T29" fmla="*/ 133 h 133"/>
                <a:gd name="T30" fmla="*/ 207 w 216"/>
                <a:gd name="T31" fmla="*/ 131 h 133"/>
                <a:gd name="T32" fmla="*/ 216 w 216"/>
                <a:gd name="T33" fmla="*/ 131 h 1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6"/>
                <a:gd name="T52" fmla="*/ 0 h 133"/>
                <a:gd name="T53" fmla="*/ 216 w 216"/>
                <a:gd name="T54" fmla="*/ 133 h 1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6" h="133">
                  <a:moveTo>
                    <a:pt x="216" y="131"/>
                  </a:moveTo>
                  <a:lnTo>
                    <a:pt x="185" y="88"/>
                  </a:lnTo>
                  <a:lnTo>
                    <a:pt x="151" y="53"/>
                  </a:lnTo>
                  <a:lnTo>
                    <a:pt x="116" y="31"/>
                  </a:lnTo>
                  <a:lnTo>
                    <a:pt x="81" y="16"/>
                  </a:lnTo>
                  <a:lnTo>
                    <a:pt x="48" y="7"/>
                  </a:lnTo>
                  <a:lnTo>
                    <a:pt x="24" y="3"/>
                  </a:lnTo>
                  <a:lnTo>
                    <a:pt x="7" y="0"/>
                  </a:lnTo>
                  <a:lnTo>
                    <a:pt x="0" y="0"/>
                  </a:lnTo>
                  <a:lnTo>
                    <a:pt x="18" y="53"/>
                  </a:lnTo>
                  <a:lnTo>
                    <a:pt x="46" y="90"/>
                  </a:lnTo>
                  <a:lnTo>
                    <a:pt x="81" y="114"/>
                  </a:lnTo>
                  <a:lnTo>
                    <a:pt x="118" y="127"/>
                  </a:lnTo>
                  <a:lnTo>
                    <a:pt x="155" y="133"/>
                  </a:lnTo>
                  <a:lnTo>
                    <a:pt x="185" y="133"/>
                  </a:lnTo>
                  <a:lnTo>
                    <a:pt x="207" y="131"/>
                  </a:lnTo>
                  <a:lnTo>
                    <a:pt x="216" y="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697"/>
            <p:cNvSpPr>
              <a:spLocks/>
            </p:cNvSpPr>
            <p:nvPr/>
          </p:nvSpPr>
          <p:spPr bwMode="auto">
            <a:xfrm>
              <a:off x="1029" y="2053"/>
              <a:ext cx="198" cy="132"/>
            </a:xfrm>
            <a:custGeom>
              <a:avLst/>
              <a:gdLst>
                <a:gd name="T0" fmla="*/ 0 w 198"/>
                <a:gd name="T1" fmla="*/ 0 h 132"/>
                <a:gd name="T2" fmla="*/ 11 w 198"/>
                <a:gd name="T3" fmla="*/ 39 h 132"/>
                <a:gd name="T4" fmla="*/ 26 w 198"/>
                <a:gd name="T5" fmla="*/ 67 h 132"/>
                <a:gd name="T6" fmla="*/ 48 w 198"/>
                <a:gd name="T7" fmla="*/ 91 h 132"/>
                <a:gd name="T8" fmla="*/ 72 w 198"/>
                <a:gd name="T9" fmla="*/ 108 h 132"/>
                <a:gd name="T10" fmla="*/ 98 w 198"/>
                <a:gd name="T11" fmla="*/ 119 h 132"/>
                <a:gd name="T12" fmla="*/ 126 w 198"/>
                <a:gd name="T13" fmla="*/ 126 h 132"/>
                <a:gd name="T14" fmla="*/ 150 w 198"/>
                <a:gd name="T15" fmla="*/ 130 h 132"/>
                <a:gd name="T16" fmla="*/ 174 w 198"/>
                <a:gd name="T17" fmla="*/ 132 h 132"/>
                <a:gd name="T18" fmla="*/ 181 w 198"/>
                <a:gd name="T19" fmla="*/ 126 h 132"/>
                <a:gd name="T20" fmla="*/ 187 w 198"/>
                <a:gd name="T21" fmla="*/ 119 h 132"/>
                <a:gd name="T22" fmla="*/ 192 w 198"/>
                <a:gd name="T23" fmla="*/ 113 h 132"/>
                <a:gd name="T24" fmla="*/ 198 w 198"/>
                <a:gd name="T25" fmla="*/ 104 h 132"/>
                <a:gd name="T26" fmla="*/ 168 w 198"/>
                <a:gd name="T27" fmla="*/ 69 h 132"/>
                <a:gd name="T28" fmla="*/ 135 w 198"/>
                <a:gd name="T29" fmla="*/ 43 h 132"/>
                <a:gd name="T30" fmla="*/ 102 w 198"/>
                <a:gd name="T31" fmla="*/ 24 h 132"/>
                <a:gd name="T32" fmla="*/ 70 w 198"/>
                <a:gd name="T33" fmla="*/ 13 h 132"/>
                <a:gd name="T34" fmla="*/ 43 w 198"/>
                <a:gd name="T35" fmla="*/ 4 h 132"/>
                <a:gd name="T36" fmla="*/ 19 w 198"/>
                <a:gd name="T37" fmla="*/ 2 h 132"/>
                <a:gd name="T38" fmla="*/ 4 w 198"/>
                <a:gd name="T39" fmla="*/ 0 h 132"/>
                <a:gd name="T40" fmla="*/ 0 w 198"/>
                <a:gd name="T41" fmla="*/ 0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8"/>
                <a:gd name="T64" fmla="*/ 0 h 132"/>
                <a:gd name="T65" fmla="*/ 198 w 198"/>
                <a:gd name="T66" fmla="*/ 132 h 1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8" h="132">
                  <a:moveTo>
                    <a:pt x="0" y="0"/>
                  </a:moveTo>
                  <a:lnTo>
                    <a:pt x="11" y="39"/>
                  </a:lnTo>
                  <a:lnTo>
                    <a:pt x="26" y="67"/>
                  </a:lnTo>
                  <a:lnTo>
                    <a:pt x="48" y="91"/>
                  </a:lnTo>
                  <a:lnTo>
                    <a:pt x="72" y="108"/>
                  </a:lnTo>
                  <a:lnTo>
                    <a:pt x="98" y="119"/>
                  </a:lnTo>
                  <a:lnTo>
                    <a:pt x="126" y="126"/>
                  </a:lnTo>
                  <a:lnTo>
                    <a:pt x="150" y="130"/>
                  </a:lnTo>
                  <a:lnTo>
                    <a:pt x="174" y="132"/>
                  </a:lnTo>
                  <a:lnTo>
                    <a:pt x="181" y="126"/>
                  </a:lnTo>
                  <a:lnTo>
                    <a:pt x="187" y="119"/>
                  </a:lnTo>
                  <a:lnTo>
                    <a:pt x="192" y="113"/>
                  </a:lnTo>
                  <a:lnTo>
                    <a:pt x="198" y="104"/>
                  </a:lnTo>
                  <a:lnTo>
                    <a:pt x="168" y="69"/>
                  </a:lnTo>
                  <a:lnTo>
                    <a:pt x="135" y="43"/>
                  </a:lnTo>
                  <a:lnTo>
                    <a:pt x="102" y="24"/>
                  </a:lnTo>
                  <a:lnTo>
                    <a:pt x="70" y="13"/>
                  </a:lnTo>
                  <a:lnTo>
                    <a:pt x="43" y="4"/>
                  </a:lnTo>
                  <a:lnTo>
                    <a:pt x="1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698"/>
            <p:cNvSpPr>
              <a:spLocks/>
            </p:cNvSpPr>
            <p:nvPr/>
          </p:nvSpPr>
          <p:spPr bwMode="auto">
            <a:xfrm>
              <a:off x="630" y="2144"/>
              <a:ext cx="133" cy="214"/>
            </a:xfrm>
            <a:custGeom>
              <a:avLst/>
              <a:gdLst>
                <a:gd name="T0" fmla="*/ 0 w 133"/>
                <a:gd name="T1" fmla="*/ 214 h 214"/>
                <a:gd name="T2" fmla="*/ 52 w 133"/>
                <a:gd name="T3" fmla="*/ 198 h 214"/>
                <a:gd name="T4" fmla="*/ 89 w 133"/>
                <a:gd name="T5" fmla="*/ 170 h 214"/>
                <a:gd name="T6" fmla="*/ 113 w 133"/>
                <a:gd name="T7" fmla="*/ 135 h 214"/>
                <a:gd name="T8" fmla="*/ 126 w 133"/>
                <a:gd name="T9" fmla="*/ 98 h 214"/>
                <a:gd name="T10" fmla="*/ 133 w 133"/>
                <a:gd name="T11" fmla="*/ 61 h 214"/>
                <a:gd name="T12" fmla="*/ 133 w 133"/>
                <a:gd name="T13" fmla="*/ 31 h 214"/>
                <a:gd name="T14" fmla="*/ 131 w 133"/>
                <a:gd name="T15" fmla="*/ 9 h 214"/>
                <a:gd name="T16" fmla="*/ 131 w 133"/>
                <a:gd name="T17" fmla="*/ 0 h 214"/>
                <a:gd name="T18" fmla="*/ 87 w 133"/>
                <a:gd name="T19" fmla="*/ 31 h 214"/>
                <a:gd name="T20" fmla="*/ 52 w 133"/>
                <a:gd name="T21" fmla="*/ 65 h 214"/>
                <a:gd name="T22" fmla="*/ 30 w 133"/>
                <a:gd name="T23" fmla="*/ 100 h 214"/>
                <a:gd name="T24" fmla="*/ 15 w 133"/>
                <a:gd name="T25" fmla="*/ 135 h 214"/>
                <a:gd name="T26" fmla="*/ 6 w 133"/>
                <a:gd name="T27" fmla="*/ 166 h 214"/>
                <a:gd name="T28" fmla="*/ 2 w 133"/>
                <a:gd name="T29" fmla="*/ 190 h 214"/>
                <a:gd name="T30" fmla="*/ 0 w 133"/>
                <a:gd name="T31" fmla="*/ 207 h 214"/>
                <a:gd name="T32" fmla="*/ 0 w 133"/>
                <a:gd name="T33" fmla="*/ 214 h 2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14"/>
                <a:gd name="T53" fmla="*/ 133 w 133"/>
                <a:gd name="T54" fmla="*/ 214 h 2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14">
                  <a:moveTo>
                    <a:pt x="0" y="214"/>
                  </a:moveTo>
                  <a:lnTo>
                    <a:pt x="52" y="198"/>
                  </a:lnTo>
                  <a:lnTo>
                    <a:pt x="89" y="170"/>
                  </a:lnTo>
                  <a:lnTo>
                    <a:pt x="113" y="135"/>
                  </a:lnTo>
                  <a:lnTo>
                    <a:pt x="126" y="98"/>
                  </a:lnTo>
                  <a:lnTo>
                    <a:pt x="133" y="61"/>
                  </a:lnTo>
                  <a:lnTo>
                    <a:pt x="133" y="31"/>
                  </a:lnTo>
                  <a:lnTo>
                    <a:pt x="131" y="9"/>
                  </a:lnTo>
                  <a:lnTo>
                    <a:pt x="131" y="0"/>
                  </a:lnTo>
                  <a:lnTo>
                    <a:pt x="87" y="31"/>
                  </a:lnTo>
                  <a:lnTo>
                    <a:pt x="52" y="65"/>
                  </a:lnTo>
                  <a:lnTo>
                    <a:pt x="30" y="100"/>
                  </a:lnTo>
                  <a:lnTo>
                    <a:pt x="15" y="135"/>
                  </a:lnTo>
                  <a:lnTo>
                    <a:pt x="6" y="166"/>
                  </a:lnTo>
                  <a:lnTo>
                    <a:pt x="2" y="190"/>
                  </a:lnTo>
                  <a:lnTo>
                    <a:pt x="0" y="207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699"/>
            <p:cNvSpPr>
              <a:spLocks/>
            </p:cNvSpPr>
            <p:nvPr/>
          </p:nvSpPr>
          <p:spPr bwMode="auto">
            <a:xfrm>
              <a:off x="924" y="1591"/>
              <a:ext cx="133" cy="213"/>
            </a:xfrm>
            <a:custGeom>
              <a:avLst/>
              <a:gdLst>
                <a:gd name="T0" fmla="*/ 131 w 133"/>
                <a:gd name="T1" fmla="*/ 0 h 213"/>
                <a:gd name="T2" fmla="*/ 87 w 133"/>
                <a:gd name="T3" fmla="*/ 30 h 213"/>
                <a:gd name="T4" fmla="*/ 55 w 133"/>
                <a:gd name="T5" fmla="*/ 65 h 213"/>
                <a:gd name="T6" fmla="*/ 31 w 133"/>
                <a:gd name="T7" fmla="*/ 100 h 213"/>
                <a:gd name="T8" fmla="*/ 15 w 133"/>
                <a:gd name="T9" fmla="*/ 135 h 213"/>
                <a:gd name="T10" fmla="*/ 7 w 133"/>
                <a:gd name="T11" fmla="*/ 165 h 213"/>
                <a:gd name="T12" fmla="*/ 2 w 133"/>
                <a:gd name="T13" fmla="*/ 189 h 213"/>
                <a:gd name="T14" fmla="*/ 0 w 133"/>
                <a:gd name="T15" fmla="*/ 207 h 213"/>
                <a:gd name="T16" fmla="*/ 0 w 133"/>
                <a:gd name="T17" fmla="*/ 213 h 213"/>
                <a:gd name="T18" fmla="*/ 52 w 133"/>
                <a:gd name="T19" fmla="*/ 198 h 213"/>
                <a:gd name="T20" fmla="*/ 90 w 133"/>
                <a:gd name="T21" fmla="*/ 170 h 213"/>
                <a:gd name="T22" fmla="*/ 113 w 133"/>
                <a:gd name="T23" fmla="*/ 135 h 213"/>
                <a:gd name="T24" fmla="*/ 127 w 133"/>
                <a:gd name="T25" fmla="*/ 98 h 213"/>
                <a:gd name="T26" fmla="*/ 133 w 133"/>
                <a:gd name="T27" fmla="*/ 61 h 213"/>
                <a:gd name="T28" fmla="*/ 133 w 133"/>
                <a:gd name="T29" fmla="*/ 30 h 213"/>
                <a:gd name="T30" fmla="*/ 131 w 133"/>
                <a:gd name="T31" fmla="*/ 8 h 213"/>
                <a:gd name="T32" fmla="*/ 131 w 133"/>
                <a:gd name="T33" fmla="*/ 0 h 2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13"/>
                <a:gd name="T53" fmla="*/ 133 w 133"/>
                <a:gd name="T54" fmla="*/ 213 h 2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13">
                  <a:moveTo>
                    <a:pt x="131" y="0"/>
                  </a:moveTo>
                  <a:lnTo>
                    <a:pt x="87" y="30"/>
                  </a:lnTo>
                  <a:lnTo>
                    <a:pt x="55" y="65"/>
                  </a:lnTo>
                  <a:lnTo>
                    <a:pt x="31" y="100"/>
                  </a:lnTo>
                  <a:lnTo>
                    <a:pt x="15" y="135"/>
                  </a:lnTo>
                  <a:lnTo>
                    <a:pt x="7" y="165"/>
                  </a:lnTo>
                  <a:lnTo>
                    <a:pt x="2" y="189"/>
                  </a:lnTo>
                  <a:lnTo>
                    <a:pt x="0" y="207"/>
                  </a:lnTo>
                  <a:lnTo>
                    <a:pt x="0" y="213"/>
                  </a:lnTo>
                  <a:lnTo>
                    <a:pt x="52" y="198"/>
                  </a:lnTo>
                  <a:lnTo>
                    <a:pt x="90" y="170"/>
                  </a:lnTo>
                  <a:lnTo>
                    <a:pt x="113" y="135"/>
                  </a:lnTo>
                  <a:lnTo>
                    <a:pt x="127" y="98"/>
                  </a:lnTo>
                  <a:lnTo>
                    <a:pt x="133" y="61"/>
                  </a:lnTo>
                  <a:lnTo>
                    <a:pt x="133" y="30"/>
                  </a:lnTo>
                  <a:lnTo>
                    <a:pt x="131" y="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700"/>
            <p:cNvSpPr>
              <a:spLocks/>
            </p:cNvSpPr>
            <p:nvPr/>
          </p:nvSpPr>
          <p:spPr bwMode="auto">
            <a:xfrm>
              <a:off x="527" y="2399"/>
              <a:ext cx="107" cy="240"/>
            </a:xfrm>
            <a:custGeom>
              <a:avLst/>
              <a:gdLst>
                <a:gd name="T0" fmla="*/ 101 w 107"/>
                <a:gd name="T1" fmla="*/ 240 h 240"/>
                <a:gd name="T2" fmla="*/ 107 w 107"/>
                <a:gd name="T3" fmla="*/ 187 h 240"/>
                <a:gd name="T4" fmla="*/ 103 w 107"/>
                <a:gd name="T5" fmla="*/ 139 h 240"/>
                <a:gd name="T6" fmla="*/ 92 w 107"/>
                <a:gd name="T7" fmla="*/ 98 h 240"/>
                <a:gd name="T8" fmla="*/ 77 w 107"/>
                <a:gd name="T9" fmla="*/ 63 h 240"/>
                <a:gd name="T10" fmla="*/ 59 w 107"/>
                <a:gd name="T11" fmla="*/ 37 h 240"/>
                <a:gd name="T12" fmla="*/ 44 w 107"/>
                <a:gd name="T13" fmla="*/ 17 h 240"/>
                <a:gd name="T14" fmla="*/ 31 w 107"/>
                <a:gd name="T15" fmla="*/ 4 h 240"/>
                <a:gd name="T16" fmla="*/ 27 w 107"/>
                <a:gd name="T17" fmla="*/ 0 h 240"/>
                <a:gd name="T18" fmla="*/ 5 w 107"/>
                <a:gd name="T19" fmla="*/ 50 h 240"/>
                <a:gd name="T20" fmla="*/ 0 w 107"/>
                <a:gd name="T21" fmla="*/ 96 h 240"/>
                <a:gd name="T22" fmla="*/ 11 w 107"/>
                <a:gd name="T23" fmla="*/ 135 h 240"/>
                <a:gd name="T24" fmla="*/ 31 w 107"/>
                <a:gd name="T25" fmla="*/ 172 h 240"/>
                <a:gd name="T26" fmla="*/ 53 w 107"/>
                <a:gd name="T27" fmla="*/ 200 h 240"/>
                <a:gd name="T28" fmla="*/ 77 w 107"/>
                <a:gd name="T29" fmla="*/ 222 h 240"/>
                <a:gd name="T30" fmla="*/ 94 w 107"/>
                <a:gd name="T31" fmla="*/ 235 h 240"/>
                <a:gd name="T32" fmla="*/ 101 w 107"/>
                <a:gd name="T33" fmla="*/ 240 h 2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240"/>
                <a:gd name="T53" fmla="*/ 107 w 107"/>
                <a:gd name="T54" fmla="*/ 240 h 2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240">
                  <a:moveTo>
                    <a:pt x="101" y="240"/>
                  </a:moveTo>
                  <a:lnTo>
                    <a:pt x="107" y="187"/>
                  </a:lnTo>
                  <a:lnTo>
                    <a:pt x="103" y="139"/>
                  </a:lnTo>
                  <a:lnTo>
                    <a:pt x="92" y="98"/>
                  </a:lnTo>
                  <a:lnTo>
                    <a:pt x="77" y="63"/>
                  </a:lnTo>
                  <a:lnTo>
                    <a:pt x="59" y="37"/>
                  </a:lnTo>
                  <a:lnTo>
                    <a:pt x="44" y="17"/>
                  </a:lnTo>
                  <a:lnTo>
                    <a:pt x="31" y="4"/>
                  </a:lnTo>
                  <a:lnTo>
                    <a:pt x="27" y="0"/>
                  </a:lnTo>
                  <a:lnTo>
                    <a:pt x="5" y="50"/>
                  </a:lnTo>
                  <a:lnTo>
                    <a:pt x="0" y="96"/>
                  </a:lnTo>
                  <a:lnTo>
                    <a:pt x="11" y="135"/>
                  </a:lnTo>
                  <a:lnTo>
                    <a:pt x="31" y="172"/>
                  </a:lnTo>
                  <a:lnTo>
                    <a:pt x="53" y="200"/>
                  </a:lnTo>
                  <a:lnTo>
                    <a:pt x="77" y="222"/>
                  </a:lnTo>
                  <a:lnTo>
                    <a:pt x="94" y="235"/>
                  </a:lnTo>
                  <a:lnTo>
                    <a:pt x="101" y="2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701"/>
            <p:cNvSpPr>
              <a:spLocks/>
            </p:cNvSpPr>
            <p:nvPr/>
          </p:nvSpPr>
          <p:spPr bwMode="auto">
            <a:xfrm>
              <a:off x="743" y="2987"/>
              <a:ext cx="70" cy="205"/>
            </a:xfrm>
            <a:custGeom>
              <a:avLst/>
              <a:gdLst>
                <a:gd name="T0" fmla="*/ 26 w 70"/>
                <a:gd name="T1" fmla="*/ 0 h 205"/>
                <a:gd name="T2" fmla="*/ 9 w 70"/>
                <a:gd name="T3" fmla="*/ 33 h 205"/>
                <a:gd name="T4" fmla="*/ 0 w 70"/>
                <a:gd name="T5" fmla="*/ 64 h 205"/>
                <a:gd name="T6" fmla="*/ 0 w 70"/>
                <a:gd name="T7" fmla="*/ 94 h 205"/>
                <a:gd name="T8" fmla="*/ 7 w 70"/>
                <a:gd name="T9" fmla="*/ 120 h 205"/>
                <a:gd name="T10" fmla="*/ 16 w 70"/>
                <a:gd name="T11" fmla="*/ 146 h 205"/>
                <a:gd name="T12" fmla="*/ 31 w 70"/>
                <a:gd name="T13" fmla="*/ 168 h 205"/>
                <a:gd name="T14" fmla="*/ 46 w 70"/>
                <a:gd name="T15" fmla="*/ 188 h 205"/>
                <a:gd name="T16" fmla="*/ 61 w 70"/>
                <a:gd name="T17" fmla="*/ 205 h 205"/>
                <a:gd name="T18" fmla="*/ 61 w 70"/>
                <a:gd name="T19" fmla="*/ 166 h 205"/>
                <a:gd name="T20" fmla="*/ 63 w 70"/>
                <a:gd name="T21" fmla="*/ 129 h 205"/>
                <a:gd name="T22" fmla="*/ 68 w 70"/>
                <a:gd name="T23" fmla="*/ 92 h 205"/>
                <a:gd name="T24" fmla="*/ 70 w 70"/>
                <a:gd name="T25" fmla="*/ 55 h 205"/>
                <a:gd name="T26" fmla="*/ 55 w 70"/>
                <a:gd name="T27" fmla="*/ 31 h 205"/>
                <a:gd name="T28" fmla="*/ 42 w 70"/>
                <a:gd name="T29" fmla="*/ 13 h 205"/>
                <a:gd name="T30" fmla="*/ 31 w 70"/>
                <a:gd name="T31" fmla="*/ 5 h 205"/>
                <a:gd name="T32" fmla="*/ 26 w 70"/>
                <a:gd name="T33" fmla="*/ 0 h 2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205"/>
                <a:gd name="T53" fmla="*/ 70 w 70"/>
                <a:gd name="T54" fmla="*/ 205 h 2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205">
                  <a:moveTo>
                    <a:pt x="26" y="0"/>
                  </a:moveTo>
                  <a:lnTo>
                    <a:pt x="9" y="33"/>
                  </a:lnTo>
                  <a:lnTo>
                    <a:pt x="0" y="64"/>
                  </a:lnTo>
                  <a:lnTo>
                    <a:pt x="0" y="94"/>
                  </a:lnTo>
                  <a:lnTo>
                    <a:pt x="7" y="120"/>
                  </a:lnTo>
                  <a:lnTo>
                    <a:pt x="16" y="146"/>
                  </a:lnTo>
                  <a:lnTo>
                    <a:pt x="31" y="168"/>
                  </a:lnTo>
                  <a:lnTo>
                    <a:pt x="46" y="188"/>
                  </a:lnTo>
                  <a:lnTo>
                    <a:pt x="61" y="205"/>
                  </a:lnTo>
                  <a:lnTo>
                    <a:pt x="61" y="166"/>
                  </a:lnTo>
                  <a:lnTo>
                    <a:pt x="63" y="129"/>
                  </a:lnTo>
                  <a:lnTo>
                    <a:pt x="68" y="92"/>
                  </a:lnTo>
                  <a:lnTo>
                    <a:pt x="70" y="55"/>
                  </a:lnTo>
                  <a:lnTo>
                    <a:pt x="55" y="31"/>
                  </a:lnTo>
                  <a:lnTo>
                    <a:pt x="42" y="13"/>
                  </a:lnTo>
                  <a:lnTo>
                    <a:pt x="31" y="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702"/>
            <p:cNvSpPr>
              <a:spLocks/>
            </p:cNvSpPr>
            <p:nvPr/>
          </p:nvSpPr>
          <p:spPr bwMode="auto">
            <a:xfrm>
              <a:off x="432" y="2870"/>
              <a:ext cx="78" cy="74"/>
            </a:xfrm>
            <a:custGeom>
              <a:avLst/>
              <a:gdLst>
                <a:gd name="T0" fmla="*/ 78 w 78"/>
                <a:gd name="T1" fmla="*/ 6 h 74"/>
                <a:gd name="T2" fmla="*/ 67 w 78"/>
                <a:gd name="T3" fmla="*/ 4 h 74"/>
                <a:gd name="T4" fmla="*/ 56 w 78"/>
                <a:gd name="T5" fmla="*/ 2 h 74"/>
                <a:gd name="T6" fmla="*/ 48 w 78"/>
                <a:gd name="T7" fmla="*/ 2 h 74"/>
                <a:gd name="T8" fmla="*/ 37 w 78"/>
                <a:gd name="T9" fmla="*/ 0 h 74"/>
                <a:gd name="T10" fmla="*/ 28 w 78"/>
                <a:gd name="T11" fmla="*/ 0 h 74"/>
                <a:gd name="T12" fmla="*/ 17 w 78"/>
                <a:gd name="T13" fmla="*/ 0 h 74"/>
                <a:gd name="T14" fmla="*/ 8 w 78"/>
                <a:gd name="T15" fmla="*/ 0 h 74"/>
                <a:gd name="T16" fmla="*/ 0 w 78"/>
                <a:gd name="T17" fmla="*/ 0 h 74"/>
                <a:gd name="T18" fmla="*/ 13 w 78"/>
                <a:gd name="T19" fmla="*/ 74 h 74"/>
                <a:gd name="T20" fmla="*/ 28 w 78"/>
                <a:gd name="T21" fmla="*/ 63 h 74"/>
                <a:gd name="T22" fmla="*/ 41 w 78"/>
                <a:gd name="T23" fmla="*/ 52 h 74"/>
                <a:gd name="T24" fmla="*/ 52 w 78"/>
                <a:gd name="T25" fmla="*/ 39 h 74"/>
                <a:gd name="T26" fmla="*/ 61 w 78"/>
                <a:gd name="T27" fmla="*/ 30 h 74"/>
                <a:gd name="T28" fmla="*/ 69 w 78"/>
                <a:gd name="T29" fmla="*/ 19 h 74"/>
                <a:gd name="T30" fmla="*/ 74 w 78"/>
                <a:gd name="T31" fmla="*/ 13 h 74"/>
                <a:gd name="T32" fmla="*/ 76 w 78"/>
                <a:gd name="T33" fmla="*/ 8 h 74"/>
                <a:gd name="T34" fmla="*/ 78 w 78"/>
                <a:gd name="T35" fmla="*/ 6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8"/>
                <a:gd name="T55" fmla="*/ 0 h 74"/>
                <a:gd name="T56" fmla="*/ 78 w 78"/>
                <a:gd name="T57" fmla="*/ 74 h 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8" h="74">
                  <a:moveTo>
                    <a:pt x="78" y="6"/>
                  </a:moveTo>
                  <a:lnTo>
                    <a:pt x="67" y="4"/>
                  </a:lnTo>
                  <a:lnTo>
                    <a:pt x="56" y="2"/>
                  </a:lnTo>
                  <a:lnTo>
                    <a:pt x="48" y="2"/>
                  </a:lnTo>
                  <a:lnTo>
                    <a:pt x="37" y="0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13" y="74"/>
                  </a:lnTo>
                  <a:lnTo>
                    <a:pt x="28" y="63"/>
                  </a:lnTo>
                  <a:lnTo>
                    <a:pt x="41" y="52"/>
                  </a:lnTo>
                  <a:lnTo>
                    <a:pt x="52" y="39"/>
                  </a:lnTo>
                  <a:lnTo>
                    <a:pt x="61" y="30"/>
                  </a:lnTo>
                  <a:lnTo>
                    <a:pt x="69" y="19"/>
                  </a:lnTo>
                  <a:lnTo>
                    <a:pt x="74" y="13"/>
                  </a:lnTo>
                  <a:lnTo>
                    <a:pt x="76" y="8"/>
                  </a:lnTo>
                  <a:lnTo>
                    <a:pt x="7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703"/>
            <p:cNvSpPr>
              <a:spLocks/>
            </p:cNvSpPr>
            <p:nvPr/>
          </p:nvSpPr>
          <p:spPr bwMode="auto">
            <a:xfrm>
              <a:off x="388" y="2628"/>
              <a:ext cx="131" cy="109"/>
            </a:xfrm>
            <a:custGeom>
              <a:avLst/>
              <a:gdLst>
                <a:gd name="T0" fmla="*/ 131 w 131"/>
                <a:gd name="T1" fmla="*/ 104 h 109"/>
                <a:gd name="T2" fmla="*/ 115 w 131"/>
                <a:gd name="T3" fmla="*/ 83 h 109"/>
                <a:gd name="T4" fmla="*/ 100 w 131"/>
                <a:gd name="T5" fmla="*/ 65 h 109"/>
                <a:gd name="T6" fmla="*/ 85 w 131"/>
                <a:gd name="T7" fmla="*/ 50 h 109"/>
                <a:gd name="T8" fmla="*/ 68 w 131"/>
                <a:gd name="T9" fmla="*/ 35 h 109"/>
                <a:gd name="T10" fmla="*/ 50 w 131"/>
                <a:gd name="T11" fmla="*/ 24 h 109"/>
                <a:gd name="T12" fmla="*/ 33 w 131"/>
                <a:gd name="T13" fmla="*/ 15 h 109"/>
                <a:gd name="T14" fmla="*/ 17 w 131"/>
                <a:gd name="T15" fmla="*/ 6 h 109"/>
                <a:gd name="T16" fmla="*/ 0 w 131"/>
                <a:gd name="T17" fmla="*/ 0 h 109"/>
                <a:gd name="T18" fmla="*/ 17 w 131"/>
                <a:gd name="T19" fmla="*/ 102 h 109"/>
                <a:gd name="T20" fmla="*/ 39 w 131"/>
                <a:gd name="T21" fmla="*/ 107 h 109"/>
                <a:gd name="T22" fmla="*/ 59 w 131"/>
                <a:gd name="T23" fmla="*/ 109 h 109"/>
                <a:gd name="T24" fmla="*/ 78 w 131"/>
                <a:gd name="T25" fmla="*/ 109 h 109"/>
                <a:gd name="T26" fmla="*/ 96 w 131"/>
                <a:gd name="T27" fmla="*/ 109 h 109"/>
                <a:gd name="T28" fmla="*/ 109 w 131"/>
                <a:gd name="T29" fmla="*/ 109 h 109"/>
                <a:gd name="T30" fmla="*/ 122 w 131"/>
                <a:gd name="T31" fmla="*/ 107 h 109"/>
                <a:gd name="T32" fmla="*/ 129 w 131"/>
                <a:gd name="T33" fmla="*/ 104 h 109"/>
                <a:gd name="T34" fmla="*/ 131 w 131"/>
                <a:gd name="T35" fmla="*/ 104 h 10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1"/>
                <a:gd name="T55" fmla="*/ 0 h 109"/>
                <a:gd name="T56" fmla="*/ 131 w 131"/>
                <a:gd name="T57" fmla="*/ 109 h 10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1" h="109">
                  <a:moveTo>
                    <a:pt x="131" y="104"/>
                  </a:moveTo>
                  <a:lnTo>
                    <a:pt x="115" y="83"/>
                  </a:lnTo>
                  <a:lnTo>
                    <a:pt x="100" y="65"/>
                  </a:lnTo>
                  <a:lnTo>
                    <a:pt x="85" y="50"/>
                  </a:lnTo>
                  <a:lnTo>
                    <a:pt x="68" y="35"/>
                  </a:lnTo>
                  <a:lnTo>
                    <a:pt x="50" y="24"/>
                  </a:lnTo>
                  <a:lnTo>
                    <a:pt x="33" y="15"/>
                  </a:lnTo>
                  <a:lnTo>
                    <a:pt x="17" y="6"/>
                  </a:lnTo>
                  <a:lnTo>
                    <a:pt x="0" y="0"/>
                  </a:lnTo>
                  <a:lnTo>
                    <a:pt x="17" y="102"/>
                  </a:lnTo>
                  <a:lnTo>
                    <a:pt x="39" y="107"/>
                  </a:lnTo>
                  <a:lnTo>
                    <a:pt x="59" y="109"/>
                  </a:lnTo>
                  <a:lnTo>
                    <a:pt x="78" y="109"/>
                  </a:lnTo>
                  <a:lnTo>
                    <a:pt x="96" y="109"/>
                  </a:lnTo>
                  <a:lnTo>
                    <a:pt x="109" y="109"/>
                  </a:lnTo>
                  <a:lnTo>
                    <a:pt x="122" y="107"/>
                  </a:lnTo>
                  <a:lnTo>
                    <a:pt x="129" y="104"/>
                  </a:lnTo>
                  <a:lnTo>
                    <a:pt x="131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704"/>
            <p:cNvSpPr>
              <a:spLocks/>
            </p:cNvSpPr>
            <p:nvPr/>
          </p:nvSpPr>
          <p:spPr bwMode="auto">
            <a:xfrm>
              <a:off x="584" y="2985"/>
              <a:ext cx="24" cy="46"/>
            </a:xfrm>
            <a:custGeom>
              <a:avLst/>
              <a:gdLst>
                <a:gd name="T0" fmla="*/ 20 w 24"/>
                <a:gd name="T1" fmla="*/ 0 h 46"/>
                <a:gd name="T2" fmla="*/ 15 w 24"/>
                <a:gd name="T3" fmla="*/ 2 h 46"/>
                <a:gd name="T4" fmla="*/ 11 w 24"/>
                <a:gd name="T5" fmla="*/ 7 h 46"/>
                <a:gd name="T6" fmla="*/ 4 w 24"/>
                <a:gd name="T7" fmla="*/ 9 h 46"/>
                <a:gd name="T8" fmla="*/ 0 w 24"/>
                <a:gd name="T9" fmla="*/ 13 h 46"/>
                <a:gd name="T10" fmla="*/ 4 w 24"/>
                <a:gd name="T11" fmla="*/ 22 h 46"/>
                <a:gd name="T12" fmla="*/ 11 w 24"/>
                <a:gd name="T13" fmla="*/ 29 h 46"/>
                <a:gd name="T14" fmla="*/ 18 w 24"/>
                <a:gd name="T15" fmla="*/ 37 h 46"/>
                <a:gd name="T16" fmla="*/ 24 w 24"/>
                <a:gd name="T17" fmla="*/ 46 h 46"/>
                <a:gd name="T18" fmla="*/ 24 w 24"/>
                <a:gd name="T19" fmla="*/ 29 h 46"/>
                <a:gd name="T20" fmla="*/ 22 w 24"/>
                <a:gd name="T21" fmla="*/ 13 h 46"/>
                <a:gd name="T22" fmla="*/ 20 w 24"/>
                <a:gd name="T23" fmla="*/ 5 h 46"/>
                <a:gd name="T24" fmla="*/ 20 w 24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46"/>
                <a:gd name="T41" fmla="*/ 24 w 24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46">
                  <a:moveTo>
                    <a:pt x="20" y="0"/>
                  </a:moveTo>
                  <a:lnTo>
                    <a:pt x="15" y="2"/>
                  </a:lnTo>
                  <a:lnTo>
                    <a:pt x="11" y="7"/>
                  </a:lnTo>
                  <a:lnTo>
                    <a:pt x="4" y="9"/>
                  </a:lnTo>
                  <a:lnTo>
                    <a:pt x="0" y="13"/>
                  </a:lnTo>
                  <a:lnTo>
                    <a:pt x="4" y="22"/>
                  </a:lnTo>
                  <a:lnTo>
                    <a:pt x="11" y="29"/>
                  </a:lnTo>
                  <a:lnTo>
                    <a:pt x="18" y="37"/>
                  </a:lnTo>
                  <a:lnTo>
                    <a:pt x="24" y="46"/>
                  </a:lnTo>
                  <a:lnTo>
                    <a:pt x="24" y="29"/>
                  </a:lnTo>
                  <a:lnTo>
                    <a:pt x="22" y="13"/>
                  </a:lnTo>
                  <a:lnTo>
                    <a:pt x="2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705"/>
            <p:cNvSpPr>
              <a:spLocks/>
            </p:cNvSpPr>
            <p:nvPr/>
          </p:nvSpPr>
          <p:spPr bwMode="auto">
            <a:xfrm>
              <a:off x="750" y="2416"/>
              <a:ext cx="122" cy="221"/>
            </a:xfrm>
            <a:custGeom>
              <a:avLst/>
              <a:gdLst>
                <a:gd name="T0" fmla="*/ 0 w 122"/>
                <a:gd name="T1" fmla="*/ 221 h 221"/>
                <a:gd name="T2" fmla="*/ 50 w 122"/>
                <a:gd name="T3" fmla="*/ 201 h 221"/>
                <a:gd name="T4" fmla="*/ 85 w 122"/>
                <a:gd name="T5" fmla="*/ 173 h 221"/>
                <a:gd name="T6" fmla="*/ 107 w 122"/>
                <a:gd name="T7" fmla="*/ 136 h 221"/>
                <a:gd name="T8" fmla="*/ 117 w 122"/>
                <a:gd name="T9" fmla="*/ 99 h 221"/>
                <a:gd name="T10" fmla="*/ 122 w 122"/>
                <a:gd name="T11" fmla="*/ 61 h 221"/>
                <a:gd name="T12" fmla="*/ 122 w 122"/>
                <a:gd name="T13" fmla="*/ 31 h 221"/>
                <a:gd name="T14" fmla="*/ 120 w 122"/>
                <a:gd name="T15" fmla="*/ 9 h 221"/>
                <a:gd name="T16" fmla="*/ 117 w 122"/>
                <a:gd name="T17" fmla="*/ 0 h 221"/>
                <a:gd name="T18" fmla="*/ 74 w 122"/>
                <a:gd name="T19" fmla="*/ 33 h 221"/>
                <a:gd name="T20" fmla="*/ 43 w 122"/>
                <a:gd name="T21" fmla="*/ 68 h 221"/>
                <a:gd name="T22" fmla="*/ 24 w 122"/>
                <a:gd name="T23" fmla="*/ 105 h 221"/>
                <a:gd name="T24" fmla="*/ 11 w 122"/>
                <a:gd name="T25" fmla="*/ 140 h 221"/>
                <a:gd name="T26" fmla="*/ 2 w 122"/>
                <a:gd name="T27" fmla="*/ 173 h 221"/>
                <a:gd name="T28" fmla="*/ 0 w 122"/>
                <a:gd name="T29" fmla="*/ 197 h 221"/>
                <a:gd name="T30" fmla="*/ 0 w 122"/>
                <a:gd name="T31" fmla="*/ 214 h 221"/>
                <a:gd name="T32" fmla="*/ 0 w 122"/>
                <a:gd name="T33" fmla="*/ 221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221"/>
                <a:gd name="T53" fmla="*/ 122 w 122"/>
                <a:gd name="T54" fmla="*/ 221 h 2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221">
                  <a:moveTo>
                    <a:pt x="0" y="221"/>
                  </a:moveTo>
                  <a:lnTo>
                    <a:pt x="50" y="201"/>
                  </a:lnTo>
                  <a:lnTo>
                    <a:pt x="85" y="173"/>
                  </a:lnTo>
                  <a:lnTo>
                    <a:pt x="107" y="136"/>
                  </a:lnTo>
                  <a:lnTo>
                    <a:pt x="117" y="99"/>
                  </a:lnTo>
                  <a:lnTo>
                    <a:pt x="122" y="61"/>
                  </a:lnTo>
                  <a:lnTo>
                    <a:pt x="122" y="31"/>
                  </a:lnTo>
                  <a:lnTo>
                    <a:pt x="120" y="9"/>
                  </a:lnTo>
                  <a:lnTo>
                    <a:pt x="117" y="0"/>
                  </a:lnTo>
                  <a:lnTo>
                    <a:pt x="74" y="33"/>
                  </a:lnTo>
                  <a:lnTo>
                    <a:pt x="43" y="68"/>
                  </a:lnTo>
                  <a:lnTo>
                    <a:pt x="24" y="105"/>
                  </a:lnTo>
                  <a:lnTo>
                    <a:pt x="11" y="140"/>
                  </a:lnTo>
                  <a:lnTo>
                    <a:pt x="2" y="173"/>
                  </a:lnTo>
                  <a:lnTo>
                    <a:pt x="0" y="197"/>
                  </a:lnTo>
                  <a:lnTo>
                    <a:pt x="0" y="214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706"/>
            <p:cNvSpPr>
              <a:spLocks/>
            </p:cNvSpPr>
            <p:nvPr/>
          </p:nvSpPr>
          <p:spPr bwMode="auto">
            <a:xfrm>
              <a:off x="1707" y="1408"/>
              <a:ext cx="91" cy="215"/>
            </a:xfrm>
            <a:custGeom>
              <a:avLst/>
              <a:gdLst>
                <a:gd name="T0" fmla="*/ 56 w 91"/>
                <a:gd name="T1" fmla="*/ 215 h 215"/>
                <a:gd name="T2" fmla="*/ 82 w 91"/>
                <a:gd name="T3" fmla="*/ 152 h 215"/>
                <a:gd name="T4" fmla="*/ 91 w 91"/>
                <a:gd name="T5" fmla="*/ 95 h 215"/>
                <a:gd name="T6" fmla="*/ 87 w 91"/>
                <a:gd name="T7" fmla="*/ 45 h 215"/>
                <a:gd name="T8" fmla="*/ 76 w 91"/>
                <a:gd name="T9" fmla="*/ 4 h 215"/>
                <a:gd name="T10" fmla="*/ 24 w 91"/>
                <a:gd name="T11" fmla="*/ 0 h 215"/>
                <a:gd name="T12" fmla="*/ 6 w 91"/>
                <a:gd name="T13" fmla="*/ 37 h 215"/>
                <a:gd name="T14" fmla="*/ 0 w 91"/>
                <a:gd name="T15" fmla="*/ 74 h 215"/>
                <a:gd name="T16" fmla="*/ 4 w 91"/>
                <a:gd name="T17" fmla="*/ 111 h 215"/>
                <a:gd name="T18" fmla="*/ 15 w 91"/>
                <a:gd name="T19" fmla="*/ 143 h 215"/>
                <a:gd name="T20" fmla="*/ 28 w 91"/>
                <a:gd name="T21" fmla="*/ 174 h 215"/>
                <a:gd name="T22" fmla="*/ 41 w 91"/>
                <a:gd name="T23" fmla="*/ 196 h 215"/>
                <a:gd name="T24" fmla="*/ 52 w 91"/>
                <a:gd name="T25" fmla="*/ 211 h 215"/>
                <a:gd name="T26" fmla="*/ 56 w 91"/>
                <a:gd name="T27" fmla="*/ 215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215"/>
                <a:gd name="T44" fmla="*/ 91 w 91"/>
                <a:gd name="T45" fmla="*/ 215 h 2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215">
                  <a:moveTo>
                    <a:pt x="56" y="215"/>
                  </a:moveTo>
                  <a:lnTo>
                    <a:pt x="82" y="152"/>
                  </a:lnTo>
                  <a:lnTo>
                    <a:pt x="91" y="95"/>
                  </a:lnTo>
                  <a:lnTo>
                    <a:pt x="87" y="45"/>
                  </a:lnTo>
                  <a:lnTo>
                    <a:pt x="76" y="4"/>
                  </a:lnTo>
                  <a:lnTo>
                    <a:pt x="24" y="0"/>
                  </a:lnTo>
                  <a:lnTo>
                    <a:pt x="6" y="37"/>
                  </a:lnTo>
                  <a:lnTo>
                    <a:pt x="0" y="74"/>
                  </a:lnTo>
                  <a:lnTo>
                    <a:pt x="4" y="111"/>
                  </a:lnTo>
                  <a:lnTo>
                    <a:pt x="15" y="143"/>
                  </a:lnTo>
                  <a:lnTo>
                    <a:pt x="28" y="174"/>
                  </a:lnTo>
                  <a:lnTo>
                    <a:pt x="41" y="196"/>
                  </a:lnTo>
                  <a:lnTo>
                    <a:pt x="52" y="211"/>
                  </a:lnTo>
                  <a:lnTo>
                    <a:pt x="56" y="2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707"/>
            <p:cNvSpPr>
              <a:spLocks/>
            </p:cNvSpPr>
            <p:nvPr/>
          </p:nvSpPr>
          <p:spPr bwMode="auto">
            <a:xfrm>
              <a:off x="1332" y="1782"/>
              <a:ext cx="248" cy="87"/>
            </a:xfrm>
            <a:custGeom>
              <a:avLst/>
              <a:gdLst>
                <a:gd name="T0" fmla="*/ 248 w 248"/>
                <a:gd name="T1" fmla="*/ 33 h 87"/>
                <a:gd name="T2" fmla="*/ 200 w 248"/>
                <a:gd name="T3" fmla="*/ 11 h 87"/>
                <a:gd name="T4" fmla="*/ 154 w 248"/>
                <a:gd name="T5" fmla="*/ 0 h 87"/>
                <a:gd name="T6" fmla="*/ 113 w 248"/>
                <a:gd name="T7" fmla="*/ 0 h 87"/>
                <a:gd name="T8" fmla="*/ 76 w 248"/>
                <a:gd name="T9" fmla="*/ 5 h 87"/>
                <a:gd name="T10" fmla="*/ 43 w 248"/>
                <a:gd name="T11" fmla="*/ 13 h 87"/>
                <a:gd name="T12" fmla="*/ 19 w 248"/>
                <a:gd name="T13" fmla="*/ 22 h 87"/>
                <a:gd name="T14" fmla="*/ 4 w 248"/>
                <a:gd name="T15" fmla="*/ 31 h 87"/>
                <a:gd name="T16" fmla="*/ 0 w 248"/>
                <a:gd name="T17" fmla="*/ 33 h 87"/>
                <a:gd name="T18" fmla="*/ 39 w 248"/>
                <a:gd name="T19" fmla="*/ 70 h 87"/>
                <a:gd name="T20" fmla="*/ 83 w 248"/>
                <a:gd name="T21" fmla="*/ 85 h 87"/>
                <a:gd name="T22" fmla="*/ 124 w 248"/>
                <a:gd name="T23" fmla="*/ 87 h 87"/>
                <a:gd name="T24" fmla="*/ 163 w 248"/>
                <a:gd name="T25" fmla="*/ 81 h 87"/>
                <a:gd name="T26" fmla="*/ 196 w 248"/>
                <a:gd name="T27" fmla="*/ 66 h 87"/>
                <a:gd name="T28" fmla="*/ 224 w 248"/>
                <a:gd name="T29" fmla="*/ 50 h 87"/>
                <a:gd name="T30" fmla="*/ 242 w 248"/>
                <a:gd name="T31" fmla="*/ 37 h 87"/>
                <a:gd name="T32" fmla="*/ 248 w 248"/>
                <a:gd name="T33" fmla="*/ 3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87"/>
                <a:gd name="T53" fmla="*/ 248 w 248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87">
                  <a:moveTo>
                    <a:pt x="248" y="33"/>
                  </a:moveTo>
                  <a:lnTo>
                    <a:pt x="200" y="11"/>
                  </a:lnTo>
                  <a:lnTo>
                    <a:pt x="154" y="0"/>
                  </a:lnTo>
                  <a:lnTo>
                    <a:pt x="113" y="0"/>
                  </a:lnTo>
                  <a:lnTo>
                    <a:pt x="76" y="5"/>
                  </a:lnTo>
                  <a:lnTo>
                    <a:pt x="43" y="13"/>
                  </a:lnTo>
                  <a:lnTo>
                    <a:pt x="19" y="22"/>
                  </a:lnTo>
                  <a:lnTo>
                    <a:pt x="4" y="31"/>
                  </a:lnTo>
                  <a:lnTo>
                    <a:pt x="0" y="33"/>
                  </a:lnTo>
                  <a:lnTo>
                    <a:pt x="39" y="70"/>
                  </a:lnTo>
                  <a:lnTo>
                    <a:pt x="83" y="85"/>
                  </a:lnTo>
                  <a:lnTo>
                    <a:pt x="124" y="87"/>
                  </a:lnTo>
                  <a:lnTo>
                    <a:pt x="163" y="81"/>
                  </a:lnTo>
                  <a:lnTo>
                    <a:pt x="196" y="66"/>
                  </a:lnTo>
                  <a:lnTo>
                    <a:pt x="224" y="50"/>
                  </a:lnTo>
                  <a:lnTo>
                    <a:pt x="242" y="37"/>
                  </a:lnTo>
                  <a:lnTo>
                    <a:pt x="248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708"/>
            <p:cNvSpPr>
              <a:spLocks/>
            </p:cNvSpPr>
            <p:nvPr/>
          </p:nvSpPr>
          <p:spPr bwMode="auto">
            <a:xfrm>
              <a:off x="1456" y="1506"/>
              <a:ext cx="177" cy="176"/>
            </a:xfrm>
            <a:custGeom>
              <a:avLst/>
              <a:gdLst>
                <a:gd name="T0" fmla="*/ 177 w 177"/>
                <a:gd name="T1" fmla="*/ 176 h 176"/>
                <a:gd name="T2" fmla="*/ 157 w 177"/>
                <a:gd name="T3" fmla="*/ 126 h 176"/>
                <a:gd name="T4" fmla="*/ 133 w 177"/>
                <a:gd name="T5" fmla="*/ 87 h 176"/>
                <a:gd name="T6" fmla="*/ 102 w 177"/>
                <a:gd name="T7" fmla="*/ 54 h 176"/>
                <a:gd name="T8" fmla="*/ 74 w 177"/>
                <a:gd name="T9" fmla="*/ 32 h 176"/>
                <a:gd name="T10" fmla="*/ 46 w 177"/>
                <a:gd name="T11" fmla="*/ 17 h 176"/>
                <a:gd name="T12" fmla="*/ 22 w 177"/>
                <a:gd name="T13" fmla="*/ 6 h 176"/>
                <a:gd name="T14" fmla="*/ 7 w 177"/>
                <a:gd name="T15" fmla="*/ 2 h 176"/>
                <a:gd name="T16" fmla="*/ 0 w 177"/>
                <a:gd name="T17" fmla="*/ 0 h 176"/>
                <a:gd name="T18" fmla="*/ 2 w 177"/>
                <a:gd name="T19" fmla="*/ 54 h 176"/>
                <a:gd name="T20" fmla="*/ 22 w 177"/>
                <a:gd name="T21" fmla="*/ 95 h 176"/>
                <a:gd name="T22" fmla="*/ 50 w 177"/>
                <a:gd name="T23" fmla="*/ 126 h 176"/>
                <a:gd name="T24" fmla="*/ 83 w 177"/>
                <a:gd name="T25" fmla="*/ 148 h 176"/>
                <a:gd name="T26" fmla="*/ 118 w 177"/>
                <a:gd name="T27" fmla="*/ 163 h 176"/>
                <a:gd name="T28" fmla="*/ 146 w 177"/>
                <a:gd name="T29" fmla="*/ 172 h 176"/>
                <a:gd name="T30" fmla="*/ 168 w 177"/>
                <a:gd name="T31" fmla="*/ 176 h 176"/>
                <a:gd name="T32" fmla="*/ 177 w 177"/>
                <a:gd name="T33" fmla="*/ 176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6"/>
                <a:gd name="T53" fmla="*/ 177 w 177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6">
                  <a:moveTo>
                    <a:pt x="177" y="176"/>
                  </a:moveTo>
                  <a:lnTo>
                    <a:pt x="157" y="126"/>
                  </a:lnTo>
                  <a:lnTo>
                    <a:pt x="133" y="87"/>
                  </a:lnTo>
                  <a:lnTo>
                    <a:pt x="102" y="54"/>
                  </a:lnTo>
                  <a:lnTo>
                    <a:pt x="74" y="32"/>
                  </a:lnTo>
                  <a:lnTo>
                    <a:pt x="46" y="17"/>
                  </a:lnTo>
                  <a:lnTo>
                    <a:pt x="22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2" y="54"/>
                  </a:lnTo>
                  <a:lnTo>
                    <a:pt x="22" y="95"/>
                  </a:lnTo>
                  <a:lnTo>
                    <a:pt x="50" y="126"/>
                  </a:lnTo>
                  <a:lnTo>
                    <a:pt x="83" y="148"/>
                  </a:lnTo>
                  <a:lnTo>
                    <a:pt x="118" y="163"/>
                  </a:lnTo>
                  <a:lnTo>
                    <a:pt x="146" y="172"/>
                  </a:lnTo>
                  <a:lnTo>
                    <a:pt x="168" y="176"/>
                  </a:lnTo>
                  <a:lnTo>
                    <a:pt x="177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709"/>
            <p:cNvSpPr>
              <a:spLocks/>
            </p:cNvSpPr>
            <p:nvPr/>
          </p:nvSpPr>
          <p:spPr bwMode="auto">
            <a:xfrm>
              <a:off x="1881" y="1536"/>
              <a:ext cx="124" cy="122"/>
            </a:xfrm>
            <a:custGeom>
              <a:avLst/>
              <a:gdLst>
                <a:gd name="T0" fmla="*/ 72 w 124"/>
                <a:gd name="T1" fmla="*/ 0 h 122"/>
                <a:gd name="T2" fmla="*/ 52 w 124"/>
                <a:gd name="T3" fmla="*/ 22 h 122"/>
                <a:gd name="T4" fmla="*/ 35 w 124"/>
                <a:gd name="T5" fmla="*/ 41 h 122"/>
                <a:gd name="T6" fmla="*/ 24 w 124"/>
                <a:gd name="T7" fmla="*/ 63 h 122"/>
                <a:gd name="T8" fmla="*/ 13 w 124"/>
                <a:gd name="T9" fmla="*/ 81 h 122"/>
                <a:gd name="T10" fmla="*/ 7 w 124"/>
                <a:gd name="T11" fmla="*/ 98 h 122"/>
                <a:gd name="T12" fmla="*/ 2 w 124"/>
                <a:gd name="T13" fmla="*/ 111 h 122"/>
                <a:gd name="T14" fmla="*/ 0 w 124"/>
                <a:gd name="T15" fmla="*/ 120 h 122"/>
                <a:gd name="T16" fmla="*/ 0 w 124"/>
                <a:gd name="T17" fmla="*/ 122 h 122"/>
                <a:gd name="T18" fmla="*/ 22 w 124"/>
                <a:gd name="T19" fmla="*/ 122 h 122"/>
                <a:gd name="T20" fmla="*/ 41 w 124"/>
                <a:gd name="T21" fmla="*/ 120 h 122"/>
                <a:gd name="T22" fmla="*/ 59 w 124"/>
                <a:gd name="T23" fmla="*/ 118 h 122"/>
                <a:gd name="T24" fmla="*/ 74 w 124"/>
                <a:gd name="T25" fmla="*/ 111 h 122"/>
                <a:gd name="T26" fmla="*/ 89 w 124"/>
                <a:gd name="T27" fmla="*/ 105 h 122"/>
                <a:gd name="T28" fmla="*/ 102 w 124"/>
                <a:gd name="T29" fmla="*/ 96 h 122"/>
                <a:gd name="T30" fmla="*/ 113 w 124"/>
                <a:gd name="T31" fmla="*/ 85 h 122"/>
                <a:gd name="T32" fmla="*/ 124 w 124"/>
                <a:gd name="T33" fmla="*/ 74 h 122"/>
                <a:gd name="T34" fmla="*/ 116 w 124"/>
                <a:gd name="T35" fmla="*/ 70 h 122"/>
                <a:gd name="T36" fmla="*/ 107 w 124"/>
                <a:gd name="T37" fmla="*/ 65 h 122"/>
                <a:gd name="T38" fmla="*/ 98 w 124"/>
                <a:gd name="T39" fmla="*/ 61 h 122"/>
                <a:gd name="T40" fmla="*/ 92 w 124"/>
                <a:gd name="T41" fmla="*/ 57 h 122"/>
                <a:gd name="T42" fmla="*/ 83 w 124"/>
                <a:gd name="T43" fmla="*/ 52 h 122"/>
                <a:gd name="T44" fmla="*/ 74 w 124"/>
                <a:gd name="T45" fmla="*/ 48 h 122"/>
                <a:gd name="T46" fmla="*/ 65 w 124"/>
                <a:gd name="T47" fmla="*/ 46 h 122"/>
                <a:gd name="T48" fmla="*/ 57 w 124"/>
                <a:gd name="T49" fmla="*/ 41 h 122"/>
                <a:gd name="T50" fmla="*/ 61 w 124"/>
                <a:gd name="T51" fmla="*/ 31 h 122"/>
                <a:gd name="T52" fmla="*/ 65 w 124"/>
                <a:gd name="T53" fmla="*/ 20 h 122"/>
                <a:gd name="T54" fmla="*/ 68 w 124"/>
                <a:gd name="T55" fmla="*/ 11 h 122"/>
                <a:gd name="T56" fmla="*/ 72 w 124"/>
                <a:gd name="T57" fmla="*/ 0 h 1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4"/>
                <a:gd name="T88" fmla="*/ 0 h 122"/>
                <a:gd name="T89" fmla="*/ 124 w 124"/>
                <a:gd name="T90" fmla="*/ 122 h 1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4" h="122">
                  <a:moveTo>
                    <a:pt x="72" y="0"/>
                  </a:moveTo>
                  <a:lnTo>
                    <a:pt x="52" y="22"/>
                  </a:lnTo>
                  <a:lnTo>
                    <a:pt x="35" y="41"/>
                  </a:lnTo>
                  <a:lnTo>
                    <a:pt x="24" y="63"/>
                  </a:lnTo>
                  <a:lnTo>
                    <a:pt x="13" y="81"/>
                  </a:lnTo>
                  <a:lnTo>
                    <a:pt x="7" y="98"/>
                  </a:lnTo>
                  <a:lnTo>
                    <a:pt x="2" y="111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22" y="122"/>
                  </a:lnTo>
                  <a:lnTo>
                    <a:pt x="41" y="120"/>
                  </a:lnTo>
                  <a:lnTo>
                    <a:pt x="59" y="118"/>
                  </a:lnTo>
                  <a:lnTo>
                    <a:pt x="74" y="111"/>
                  </a:lnTo>
                  <a:lnTo>
                    <a:pt x="89" y="105"/>
                  </a:lnTo>
                  <a:lnTo>
                    <a:pt x="102" y="96"/>
                  </a:lnTo>
                  <a:lnTo>
                    <a:pt x="113" y="85"/>
                  </a:lnTo>
                  <a:lnTo>
                    <a:pt x="124" y="74"/>
                  </a:lnTo>
                  <a:lnTo>
                    <a:pt x="116" y="70"/>
                  </a:lnTo>
                  <a:lnTo>
                    <a:pt x="107" y="65"/>
                  </a:lnTo>
                  <a:lnTo>
                    <a:pt x="98" y="61"/>
                  </a:lnTo>
                  <a:lnTo>
                    <a:pt x="92" y="57"/>
                  </a:lnTo>
                  <a:lnTo>
                    <a:pt x="83" y="52"/>
                  </a:lnTo>
                  <a:lnTo>
                    <a:pt x="74" y="48"/>
                  </a:lnTo>
                  <a:lnTo>
                    <a:pt x="65" y="46"/>
                  </a:lnTo>
                  <a:lnTo>
                    <a:pt x="57" y="41"/>
                  </a:lnTo>
                  <a:lnTo>
                    <a:pt x="61" y="31"/>
                  </a:lnTo>
                  <a:lnTo>
                    <a:pt x="65" y="20"/>
                  </a:lnTo>
                  <a:lnTo>
                    <a:pt x="68" y="1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710"/>
            <p:cNvSpPr>
              <a:spLocks/>
            </p:cNvSpPr>
            <p:nvPr/>
          </p:nvSpPr>
          <p:spPr bwMode="auto">
            <a:xfrm>
              <a:off x="1066" y="2242"/>
              <a:ext cx="70" cy="81"/>
            </a:xfrm>
            <a:custGeom>
              <a:avLst/>
              <a:gdLst>
                <a:gd name="T0" fmla="*/ 0 w 70"/>
                <a:gd name="T1" fmla="*/ 0 h 81"/>
                <a:gd name="T2" fmla="*/ 2 w 70"/>
                <a:gd name="T3" fmla="*/ 24 h 81"/>
                <a:gd name="T4" fmla="*/ 6 w 70"/>
                <a:gd name="T5" fmla="*/ 46 h 81"/>
                <a:gd name="T6" fmla="*/ 15 w 70"/>
                <a:gd name="T7" fmla="*/ 65 h 81"/>
                <a:gd name="T8" fmla="*/ 24 w 70"/>
                <a:gd name="T9" fmla="*/ 81 h 81"/>
                <a:gd name="T10" fmla="*/ 35 w 70"/>
                <a:gd name="T11" fmla="*/ 65 h 81"/>
                <a:gd name="T12" fmla="*/ 48 w 70"/>
                <a:gd name="T13" fmla="*/ 50 h 81"/>
                <a:gd name="T14" fmla="*/ 59 w 70"/>
                <a:gd name="T15" fmla="*/ 35 h 81"/>
                <a:gd name="T16" fmla="*/ 70 w 70"/>
                <a:gd name="T17" fmla="*/ 20 h 81"/>
                <a:gd name="T18" fmla="*/ 54 w 70"/>
                <a:gd name="T19" fmla="*/ 13 h 81"/>
                <a:gd name="T20" fmla="*/ 41 w 70"/>
                <a:gd name="T21" fmla="*/ 9 h 81"/>
                <a:gd name="T22" fmla="*/ 30 w 70"/>
                <a:gd name="T23" fmla="*/ 7 h 81"/>
                <a:gd name="T24" fmla="*/ 19 w 70"/>
                <a:gd name="T25" fmla="*/ 2 h 81"/>
                <a:gd name="T26" fmla="*/ 11 w 70"/>
                <a:gd name="T27" fmla="*/ 2 h 81"/>
                <a:gd name="T28" fmla="*/ 4 w 70"/>
                <a:gd name="T29" fmla="*/ 0 h 81"/>
                <a:gd name="T30" fmla="*/ 2 w 70"/>
                <a:gd name="T31" fmla="*/ 0 h 81"/>
                <a:gd name="T32" fmla="*/ 0 w 70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81"/>
                <a:gd name="T53" fmla="*/ 70 w 70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81">
                  <a:moveTo>
                    <a:pt x="0" y="0"/>
                  </a:moveTo>
                  <a:lnTo>
                    <a:pt x="2" y="24"/>
                  </a:lnTo>
                  <a:lnTo>
                    <a:pt x="6" y="46"/>
                  </a:lnTo>
                  <a:lnTo>
                    <a:pt x="15" y="65"/>
                  </a:lnTo>
                  <a:lnTo>
                    <a:pt x="24" y="81"/>
                  </a:lnTo>
                  <a:lnTo>
                    <a:pt x="35" y="65"/>
                  </a:lnTo>
                  <a:lnTo>
                    <a:pt x="48" y="50"/>
                  </a:lnTo>
                  <a:lnTo>
                    <a:pt x="59" y="35"/>
                  </a:lnTo>
                  <a:lnTo>
                    <a:pt x="70" y="20"/>
                  </a:lnTo>
                  <a:lnTo>
                    <a:pt x="54" y="13"/>
                  </a:lnTo>
                  <a:lnTo>
                    <a:pt x="41" y="9"/>
                  </a:lnTo>
                  <a:lnTo>
                    <a:pt x="30" y="7"/>
                  </a:lnTo>
                  <a:lnTo>
                    <a:pt x="19" y="2"/>
                  </a:lnTo>
                  <a:lnTo>
                    <a:pt x="11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711"/>
            <p:cNvSpPr>
              <a:spLocks/>
            </p:cNvSpPr>
            <p:nvPr/>
          </p:nvSpPr>
          <p:spPr bwMode="auto">
            <a:xfrm>
              <a:off x="1160" y="3471"/>
              <a:ext cx="2469" cy="1264"/>
            </a:xfrm>
            <a:custGeom>
              <a:avLst/>
              <a:gdLst>
                <a:gd name="T0" fmla="*/ 1900 w 2469"/>
                <a:gd name="T1" fmla="*/ 35 h 1264"/>
                <a:gd name="T2" fmla="*/ 1889 w 2469"/>
                <a:gd name="T3" fmla="*/ 11 h 1264"/>
                <a:gd name="T4" fmla="*/ 1878 w 2469"/>
                <a:gd name="T5" fmla="*/ 277 h 1264"/>
                <a:gd name="T6" fmla="*/ 1811 w 2469"/>
                <a:gd name="T7" fmla="*/ 338 h 1264"/>
                <a:gd name="T8" fmla="*/ 1828 w 2469"/>
                <a:gd name="T9" fmla="*/ 425 h 1264"/>
                <a:gd name="T10" fmla="*/ 1857 w 2469"/>
                <a:gd name="T11" fmla="*/ 525 h 1264"/>
                <a:gd name="T12" fmla="*/ 1900 w 2469"/>
                <a:gd name="T13" fmla="*/ 632 h 1264"/>
                <a:gd name="T14" fmla="*/ 1957 w 2469"/>
                <a:gd name="T15" fmla="*/ 732 h 1264"/>
                <a:gd name="T16" fmla="*/ 2024 w 2469"/>
                <a:gd name="T17" fmla="*/ 828 h 1264"/>
                <a:gd name="T18" fmla="*/ 2057 w 2469"/>
                <a:gd name="T19" fmla="*/ 872 h 1264"/>
                <a:gd name="T20" fmla="*/ 2035 w 2469"/>
                <a:gd name="T21" fmla="*/ 859 h 1264"/>
                <a:gd name="T22" fmla="*/ 1998 w 2469"/>
                <a:gd name="T23" fmla="*/ 835 h 1264"/>
                <a:gd name="T24" fmla="*/ 1948 w 2469"/>
                <a:gd name="T25" fmla="*/ 802 h 1264"/>
                <a:gd name="T26" fmla="*/ 1891 w 2469"/>
                <a:gd name="T27" fmla="*/ 763 h 1264"/>
                <a:gd name="T28" fmla="*/ 1830 w 2469"/>
                <a:gd name="T29" fmla="*/ 724 h 1264"/>
                <a:gd name="T30" fmla="*/ 1772 w 2469"/>
                <a:gd name="T31" fmla="*/ 682 h 1264"/>
                <a:gd name="T32" fmla="*/ 1719 w 2469"/>
                <a:gd name="T33" fmla="*/ 647 h 1264"/>
                <a:gd name="T34" fmla="*/ 1693 w 2469"/>
                <a:gd name="T35" fmla="*/ 658 h 1264"/>
                <a:gd name="T36" fmla="*/ 1669 w 2469"/>
                <a:gd name="T37" fmla="*/ 769 h 1264"/>
                <a:gd name="T38" fmla="*/ 1639 w 2469"/>
                <a:gd name="T39" fmla="*/ 902 h 1264"/>
                <a:gd name="T40" fmla="*/ 1615 w 2469"/>
                <a:gd name="T41" fmla="*/ 996 h 1264"/>
                <a:gd name="T42" fmla="*/ 1578 w 2469"/>
                <a:gd name="T43" fmla="*/ 939 h 1264"/>
                <a:gd name="T44" fmla="*/ 1525 w 2469"/>
                <a:gd name="T45" fmla="*/ 785 h 1264"/>
                <a:gd name="T46" fmla="*/ 1490 w 2469"/>
                <a:gd name="T47" fmla="*/ 626 h 1264"/>
                <a:gd name="T48" fmla="*/ 1462 w 2469"/>
                <a:gd name="T49" fmla="*/ 460 h 1264"/>
                <a:gd name="T50" fmla="*/ 0 w 2469"/>
                <a:gd name="T51" fmla="*/ 721 h 1264"/>
                <a:gd name="T52" fmla="*/ 111 w 2469"/>
                <a:gd name="T53" fmla="*/ 841 h 1264"/>
                <a:gd name="T54" fmla="*/ 233 w 2469"/>
                <a:gd name="T55" fmla="*/ 946 h 1264"/>
                <a:gd name="T56" fmla="*/ 366 w 2469"/>
                <a:gd name="T57" fmla="*/ 1040 h 1264"/>
                <a:gd name="T58" fmla="*/ 507 w 2469"/>
                <a:gd name="T59" fmla="*/ 1118 h 1264"/>
                <a:gd name="T60" fmla="*/ 660 w 2469"/>
                <a:gd name="T61" fmla="*/ 1181 h 1264"/>
                <a:gd name="T62" fmla="*/ 819 w 2469"/>
                <a:gd name="T63" fmla="*/ 1227 h 1264"/>
                <a:gd name="T64" fmla="*/ 985 w 2469"/>
                <a:gd name="T65" fmla="*/ 1255 h 1264"/>
                <a:gd name="T66" fmla="*/ 1155 w 2469"/>
                <a:gd name="T67" fmla="*/ 1264 h 1264"/>
                <a:gd name="T68" fmla="*/ 1362 w 2469"/>
                <a:gd name="T69" fmla="*/ 1251 h 1264"/>
                <a:gd name="T70" fmla="*/ 1560 w 2469"/>
                <a:gd name="T71" fmla="*/ 1210 h 1264"/>
                <a:gd name="T72" fmla="*/ 1750 w 2469"/>
                <a:gd name="T73" fmla="*/ 1142 h 1264"/>
                <a:gd name="T74" fmla="*/ 1924 w 2469"/>
                <a:gd name="T75" fmla="*/ 1053 h 1264"/>
                <a:gd name="T76" fmla="*/ 2088 w 2469"/>
                <a:gd name="T77" fmla="*/ 941 h 1264"/>
                <a:gd name="T78" fmla="*/ 2231 w 2469"/>
                <a:gd name="T79" fmla="*/ 811 h 1264"/>
                <a:gd name="T80" fmla="*/ 2360 w 2469"/>
                <a:gd name="T81" fmla="*/ 663 h 1264"/>
                <a:gd name="T82" fmla="*/ 2469 w 2469"/>
                <a:gd name="T83" fmla="*/ 499 h 1264"/>
                <a:gd name="T84" fmla="*/ 2380 w 2469"/>
                <a:gd name="T85" fmla="*/ 449 h 1264"/>
                <a:gd name="T86" fmla="*/ 2293 w 2469"/>
                <a:gd name="T87" fmla="*/ 397 h 1264"/>
                <a:gd name="T88" fmla="*/ 2208 w 2469"/>
                <a:gd name="T89" fmla="*/ 342 h 1264"/>
                <a:gd name="T90" fmla="*/ 2127 w 2469"/>
                <a:gd name="T91" fmla="*/ 286 h 1264"/>
                <a:gd name="T92" fmla="*/ 2055 w 2469"/>
                <a:gd name="T93" fmla="*/ 227 h 1264"/>
                <a:gd name="T94" fmla="*/ 1992 w 2469"/>
                <a:gd name="T95" fmla="*/ 168 h 1264"/>
                <a:gd name="T96" fmla="*/ 1942 w 2469"/>
                <a:gd name="T97" fmla="*/ 107 h 1264"/>
                <a:gd name="T98" fmla="*/ 1907 w 2469"/>
                <a:gd name="T99" fmla="*/ 48 h 12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69"/>
                <a:gd name="T151" fmla="*/ 0 h 1264"/>
                <a:gd name="T152" fmla="*/ 2469 w 2469"/>
                <a:gd name="T153" fmla="*/ 1264 h 12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69" h="1264">
                  <a:moveTo>
                    <a:pt x="1907" y="48"/>
                  </a:moveTo>
                  <a:lnTo>
                    <a:pt x="1900" y="35"/>
                  </a:lnTo>
                  <a:lnTo>
                    <a:pt x="1896" y="24"/>
                  </a:lnTo>
                  <a:lnTo>
                    <a:pt x="1889" y="11"/>
                  </a:lnTo>
                  <a:lnTo>
                    <a:pt x="1885" y="0"/>
                  </a:lnTo>
                  <a:lnTo>
                    <a:pt x="1878" y="277"/>
                  </a:lnTo>
                  <a:lnTo>
                    <a:pt x="1802" y="294"/>
                  </a:lnTo>
                  <a:lnTo>
                    <a:pt x="1811" y="338"/>
                  </a:lnTo>
                  <a:lnTo>
                    <a:pt x="1820" y="381"/>
                  </a:lnTo>
                  <a:lnTo>
                    <a:pt x="1828" y="425"/>
                  </a:lnTo>
                  <a:lnTo>
                    <a:pt x="1839" y="469"/>
                  </a:lnTo>
                  <a:lnTo>
                    <a:pt x="1857" y="525"/>
                  </a:lnTo>
                  <a:lnTo>
                    <a:pt x="1876" y="580"/>
                  </a:lnTo>
                  <a:lnTo>
                    <a:pt x="1900" y="632"/>
                  </a:lnTo>
                  <a:lnTo>
                    <a:pt x="1929" y="684"/>
                  </a:lnTo>
                  <a:lnTo>
                    <a:pt x="1957" y="732"/>
                  </a:lnTo>
                  <a:lnTo>
                    <a:pt x="1990" y="780"/>
                  </a:lnTo>
                  <a:lnTo>
                    <a:pt x="2024" y="828"/>
                  </a:lnTo>
                  <a:lnTo>
                    <a:pt x="2059" y="874"/>
                  </a:lnTo>
                  <a:lnTo>
                    <a:pt x="2057" y="872"/>
                  </a:lnTo>
                  <a:lnTo>
                    <a:pt x="2048" y="867"/>
                  </a:lnTo>
                  <a:lnTo>
                    <a:pt x="2035" y="859"/>
                  </a:lnTo>
                  <a:lnTo>
                    <a:pt x="2018" y="848"/>
                  </a:lnTo>
                  <a:lnTo>
                    <a:pt x="1998" y="835"/>
                  </a:lnTo>
                  <a:lnTo>
                    <a:pt x="1974" y="819"/>
                  </a:lnTo>
                  <a:lnTo>
                    <a:pt x="1948" y="802"/>
                  </a:lnTo>
                  <a:lnTo>
                    <a:pt x="1920" y="782"/>
                  </a:lnTo>
                  <a:lnTo>
                    <a:pt x="1891" y="763"/>
                  </a:lnTo>
                  <a:lnTo>
                    <a:pt x="1861" y="743"/>
                  </a:lnTo>
                  <a:lnTo>
                    <a:pt x="1830" y="724"/>
                  </a:lnTo>
                  <a:lnTo>
                    <a:pt x="1800" y="704"/>
                  </a:lnTo>
                  <a:lnTo>
                    <a:pt x="1772" y="682"/>
                  </a:lnTo>
                  <a:lnTo>
                    <a:pt x="1745" y="665"/>
                  </a:lnTo>
                  <a:lnTo>
                    <a:pt x="1719" y="647"/>
                  </a:lnTo>
                  <a:lnTo>
                    <a:pt x="1697" y="630"/>
                  </a:lnTo>
                  <a:lnTo>
                    <a:pt x="1693" y="658"/>
                  </a:lnTo>
                  <a:lnTo>
                    <a:pt x="1684" y="706"/>
                  </a:lnTo>
                  <a:lnTo>
                    <a:pt x="1669" y="769"/>
                  </a:lnTo>
                  <a:lnTo>
                    <a:pt x="1654" y="837"/>
                  </a:lnTo>
                  <a:lnTo>
                    <a:pt x="1639" y="902"/>
                  </a:lnTo>
                  <a:lnTo>
                    <a:pt x="1623" y="957"/>
                  </a:lnTo>
                  <a:lnTo>
                    <a:pt x="1615" y="996"/>
                  </a:lnTo>
                  <a:lnTo>
                    <a:pt x="1610" y="1011"/>
                  </a:lnTo>
                  <a:lnTo>
                    <a:pt x="1578" y="939"/>
                  </a:lnTo>
                  <a:lnTo>
                    <a:pt x="1549" y="863"/>
                  </a:lnTo>
                  <a:lnTo>
                    <a:pt x="1525" y="785"/>
                  </a:lnTo>
                  <a:lnTo>
                    <a:pt x="1506" y="706"/>
                  </a:lnTo>
                  <a:lnTo>
                    <a:pt x="1490" y="626"/>
                  </a:lnTo>
                  <a:lnTo>
                    <a:pt x="1475" y="543"/>
                  </a:lnTo>
                  <a:lnTo>
                    <a:pt x="1462" y="460"/>
                  </a:lnTo>
                  <a:lnTo>
                    <a:pt x="1451" y="377"/>
                  </a:lnTo>
                  <a:lnTo>
                    <a:pt x="0" y="721"/>
                  </a:lnTo>
                  <a:lnTo>
                    <a:pt x="54" y="782"/>
                  </a:lnTo>
                  <a:lnTo>
                    <a:pt x="111" y="841"/>
                  </a:lnTo>
                  <a:lnTo>
                    <a:pt x="170" y="896"/>
                  </a:lnTo>
                  <a:lnTo>
                    <a:pt x="233" y="946"/>
                  </a:lnTo>
                  <a:lnTo>
                    <a:pt x="298" y="996"/>
                  </a:lnTo>
                  <a:lnTo>
                    <a:pt x="366" y="1040"/>
                  </a:lnTo>
                  <a:lnTo>
                    <a:pt x="435" y="1081"/>
                  </a:lnTo>
                  <a:lnTo>
                    <a:pt x="507" y="1118"/>
                  </a:lnTo>
                  <a:lnTo>
                    <a:pt x="582" y="1151"/>
                  </a:lnTo>
                  <a:lnTo>
                    <a:pt x="660" y="1181"/>
                  </a:lnTo>
                  <a:lnTo>
                    <a:pt x="738" y="1205"/>
                  </a:lnTo>
                  <a:lnTo>
                    <a:pt x="819" y="1227"/>
                  </a:lnTo>
                  <a:lnTo>
                    <a:pt x="900" y="1242"/>
                  </a:lnTo>
                  <a:lnTo>
                    <a:pt x="985" y="1255"/>
                  </a:lnTo>
                  <a:lnTo>
                    <a:pt x="1070" y="1262"/>
                  </a:lnTo>
                  <a:lnTo>
                    <a:pt x="1155" y="1264"/>
                  </a:lnTo>
                  <a:lnTo>
                    <a:pt x="1259" y="1260"/>
                  </a:lnTo>
                  <a:lnTo>
                    <a:pt x="1362" y="1251"/>
                  </a:lnTo>
                  <a:lnTo>
                    <a:pt x="1462" y="1233"/>
                  </a:lnTo>
                  <a:lnTo>
                    <a:pt x="1560" y="1210"/>
                  </a:lnTo>
                  <a:lnTo>
                    <a:pt x="1656" y="1179"/>
                  </a:lnTo>
                  <a:lnTo>
                    <a:pt x="1750" y="1142"/>
                  </a:lnTo>
                  <a:lnTo>
                    <a:pt x="1839" y="1101"/>
                  </a:lnTo>
                  <a:lnTo>
                    <a:pt x="1924" y="1053"/>
                  </a:lnTo>
                  <a:lnTo>
                    <a:pt x="2007" y="1000"/>
                  </a:lnTo>
                  <a:lnTo>
                    <a:pt x="2088" y="941"/>
                  </a:lnTo>
                  <a:lnTo>
                    <a:pt x="2162" y="878"/>
                  </a:lnTo>
                  <a:lnTo>
                    <a:pt x="2231" y="811"/>
                  </a:lnTo>
                  <a:lnTo>
                    <a:pt x="2299" y="739"/>
                  </a:lnTo>
                  <a:lnTo>
                    <a:pt x="2360" y="663"/>
                  </a:lnTo>
                  <a:lnTo>
                    <a:pt x="2417" y="584"/>
                  </a:lnTo>
                  <a:lnTo>
                    <a:pt x="2469" y="499"/>
                  </a:lnTo>
                  <a:lnTo>
                    <a:pt x="2425" y="475"/>
                  </a:lnTo>
                  <a:lnTo>
                    <a:pt x="2380" y="449"/>
                  </a:lnTo>
                  <a:lnTo>
                    <a:pt x="2336" y="425"/>
                  </a:lnTo>
                  <a:lnTo>
                    <a:pt x="2293" y="397"/>
                  </a:lnTo>
                  <a:lnTo>
                    <a:pt x="2249" y="371"/>
                  </a:lnTo>
                  <a:lnTo>
                    <a:pt x="2208" y="342"/>
                  </a:lnTo>
                  <a:lnTo>
                    <a:pt x="2166" y="314"/>
                  </a:lnTo>
                  <a:lnTo>
                    <a:pt x="2127" y="286"/>
                  </a:lnTo>
                  <a:lnTo>
                    <a:pt x="2090" y="255"/>
                  </a:lnTo>
                  <a:lnTo>
                    <a:pt x="2055" y="227"/>
                  </a:lnTo>
                  <a:lnTo>
                    <a:pt x="2022" y="196"/>
                  </a:lnTo>
                  <a:lnTo>
                    <a:pt x="1992" y="168"/>
                  </a:lnTo>
                  <a:lnTo>
                    <a:pt x="1966" y="137"/>
                  </a:lnTo>
                  <a:lnTo>
                    <a:pt x="1942" y="107"/>
                  </a:lnTo>
                  <a:lnTo>
                    <a:pt x="1922" y="79"/>
                  </a:lnTo>
                  <a:lnTo>
                    <a:pt x="1907" y="48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712"/>
            <p:cNvSpPr>
              <a:spLocks/>
            </p:cNvSpPr>
            <p:nvPr/>
          </p:nvSpPr>
          <p:spPr bwMode="auto">
            <a:xfrm>
              <a:off x="1282" y="4118"/>
              <a:ext cx="191" cy="358"/>
            </a:xfrm>
            <a:custGeom>
              <a:avLst/>
              <a:gdLst>
                <a:gd name="T0" fmla="*/ 0 w 191"/>
                <a:gd name="T1" fmla="*/ 46 h 358"/>
                <a:gd name="T2" fmla="*/ 0 w 191"/>
                <a:gd name="T3" fmla="*/ 205 h 358"/>
                <a:gd name="T4" fmla="*/ 21 w 191"/>
                <a:gd name="T5" fmla="*/ 227 h 358"/>
                <a:gd name="T6" fmla="*/ 45 w 191"/>
                <a:gd name="T7" fmla="*/ 247 h 358"/>
                <a:gd name="T8" fmla="*/ 67 w 191"/>
                <a:gd name="T9" fmla="*/ 266 h 358"/>
                <a:gd name="T10" fmla="*/ 91 w 191"/>
                <a:gd name="T11" fmla="*/ 286 h 358"/>
                <a:gd name="T12" fmla="*/ 115 w 191"/>
                <a:gd name="T13" fmla="*/ 303 h 358"/>
                <a:gd name="T14" fmla="*/ 141 w 191"/>
                <a:gd name="T15" fmla="*/ 323 h 358"/>
                <a:gd name="T16" fmla="*/ 165 w 191"/>
                <a:gd name="T17" fmla="*/ 340 h 358"/>
                <a:gd name="T18" fmla="*/ 191 w 191"/>
                <a:gd name="T19" fmla="*/ 358 h 358"/>
                <a:gd name="T20" fmla="*/ 191 w 191"/>
                <a:gd name="T21" fmla="*/ 0 h 358"/>
                <a:gd name="T22" fmla="*/ 0 w 191"/>
                <a:gd name="T23" fmla="*/ 46 h 3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1"/>
                <a:gd name="T37" fmla="*/ 0 h 358"/>
                <a:gd name="T38" fmla="*/ 191 w 191"/>
                <a:gd name="T39" fmla="*/ 358 h 3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1" h="358">
                  <a:moveTo>
                    <a:pt x="0" y="46"/>
                  </a:moveTo>
                  <a:lnTo>
                    <a:pt x="0" y="205"/>
                  </a:lnTo>
                  <a:lnTo>
                    <a:pt x="21" y="227"/>
                  </a:lnTo>
                  <a:lnTo>
                    <a:pt x="45" y="247"/>
                  </a:lnTo>
                  <a:lnTo>
                    <a:pt x="67" y="266"/>
                  </a:lnTo>
                  <a:lnTo>
                    <a:pt x="91" y="286"/>
                  </a:lnTo>
                  <a:lnTo>
                    <a:pt x="115" y="303"/>
                  </a:lnTo>
                  <a:lnTo>
                    <a:pt x="141" y="323"/>
                  </a:lnTo>
                  <a:lnTo>
                    <a:pt x="165" y="340"/>
                  </a:lnTo>
                  <a:lnTo>
                    <a:pt x="191" y="358"/>
                  </a:lnTo>
                  <a:lnTo>
                    <a:pt x="191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713"/>
            <p:cNvSpPr>
              <a:spLocks/>
            </p:cNvSpPr>
            <p:nvPr/>
          </p:nvSpPr>
          <p:spPr bwMode="auto">
            <a:xfrm>
              <a:off x="3283" y="3752"/>
              <a:ext cx="191" cy="632"/>
            </a:xfrm>
            <a:custGeom>
              <a:avLst/>
              <a:gdLst>
                <a:gd name="T0" fmla="*/ 191 w 191"/>
                <a:gd name="T1" fmla="*/ 438 h 632"/>
                <a:gd name="T2" fmla="*/ 191 w 191"/>
                <a:gd name="T3" fmla="*/ 129 h 632"/>
                <a:gd name="T4" fmla="*/ 165 w 191"/>
                <a:gd name="T5" fmla="*/ 114 h 632"/>
                <a:gd name="T6" fmla="*/ 141 w 191"/>
                <a:gd name="T7" fmla="*/ 98 h 632"/>
                <a:gd name="T8" fmla="*/ 117 w 191"/>
                <a:gd name="T9" fmla="*/ 83 h 632"/>
                <a:gd name="T10" fmla="*/ 93 w 191"/>
                <a:gd name="T11" fmla="*/ 68 h 632"/>
                <a:gd name="T12" fmla="*/ 69 w 191"/>
                <a:gd name="T13" fmla="*/ 50 h 632"/>
                <a:gd name="T14" fmla="*/ 45 w 191"/>
                <a:gd name="T15" fmla="*/ 35 h 632"/>
                <a:gd name="T16" fmla="*/ 21 w 191"/>
                <a:gd name="T17" fmla="*/ 18 h 632"/>
                <a:gd name="T18" fmla="*/ 0 w 191"/>
                <a:gd name="T19" fmla="*/ 0 h 632"/>
                <a:gd name="T20" fmla="*/ 0 w 191"/>
                <a:gd name="T21" fmla="*/ 632 h 632"/>
                <a:gd name="T22" fmla="*/ 26 w 191"/>
                <a:gd name="T23" fmla="*/ 610 h 632"/>
                <a:gd name="T24" fmla="*/ 52 w 191"/>
                <a:gd name="T25" fmla="*/ 586 h 632"/>
                <a:gd name="T26" fmla="*/ 76 w 191"/>
                <a:gd name="T27" fmla="*/ 562 h 632"/>
                <a:gd name="T28" fmla="*/ 100 w 191"/>
                <a:gd name="T29" fmla="*/ 538 h 632"/>
                <a:gd name="T30" fmla="*/ 124 w 191"/>
                <a:gd name="T31" fmla="*/ 514 h 632"/>
                <a:gd name="T32" fmla="*/ 148 w 191"/>
                <a:gd name="T33" fmla="*/ 491 h 632"/>
                <a:gd name="T34" fmla="*/ 170 w 191"/>
                <a:gd name="T35" fmla="*/ 464 h 632"/>
                <a:gd name="T36" fmla="*/ 191 w 191"/>
                <a:gd name="T37" fmla="*/ 438 h 6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1"/>
                <a:gd name="T58" fmla="*/ 0 h 632"/>
                <a:gd name="T59" fmla="*/ 191 w 191"/>
                <a:gd name="T60" fmla="*/ 632 h 6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1" h="632">
                  <a:moveTo>
                    <a:pt x="191" y="438"/>
                  </a:moveTo>
                  <a:lnTo>
                    <a:pt x="191" y="129"/>
                  </a:lnTo>
                  <a:lnTo>
                    <a:pt x="165" y="114"/>
                  </a:lnTo>
                  <a:lnTo>
                    <a:pt x="141" y="98"/>
                  </a:lnTo>
                  <a:lnTo>
                    <a:pt x="117" y="83"/>
                  </a:lnTo>
                  <a:lnTo>
                    <a:pt x="93" y="68"/>
                  </a:lnTo>
                  <a:lnTo>
                    <a:pt x="69" y="50"/>
                  </a:lnTo>
                  <a:lnTo>
                    <a:pt x="45" y="35"/>
                  </a:lnTo>
                  <a:lnTo>
                    <a:pt x="21" y="18"/>
                  </a:lnTo>
                  <a:lnTo>
                    <a:pt x="0" y="0"/>
                  </a:lnTo>
                  <a:lnTo>
                    <a:pt x="0" y="632"/>
                  </a:lnTo>
                  <a:lnTo>
                    <a:pt x="26" y="610"/>
                  </a:lnTo>
                  <a:lnTo>
                    <a:pt x="52" y="586"/>
                  </a:lnTo>
                  <a:lnTo>
                    <a:pt x="76" y="562"/>
                  </a:lnTo>
                  <a:lnTo>
                    <a:pt x="100" y="538"/>
                  </a:lnTo>
                  <a:lnTo>
                    <a:pt x="124" y="514"/>
                  </a:lnTo>
                  <a:lnTo>
                    <a:pt x="148" y="491"/>
                  </a:lnTo>
                  <a:lnTo>
                    <a:pt x="170" y="464"/>
                  </a:lnTo>
                  <a:lnTo>
                    <a:pt x="191" y="438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714"/>
            <p:cNvSpPr>
              <a:spLocks/>
            </p:cNvSpPr>
            <p:nvPr/>
          </p:nvSpPr>
          <p:spPr bwMode="auto">
            <a:xfrm>
              <a:off x="2962" y="3471"/>
              <a:ext cx="129" cy="691"/>
            </a:xfrm>
            <a:custGeom>
              <a:avLst/>
              <a:gdLst>
                <a:gd name="T0" fmla="*/ 105 w 129"/>
                <a:gd name="T1" fmla="*/ 48 h 691"/>
                <a:gd name="T2" fmla="*/ 98 w 129"/>
                <a:gd name="T3" fmla="*/ 35 h 691"/>
                <a:gd name="T4" fmla="*/ 94 w 129"/>
                <a:gd name="T5" fmla="*/ 24 h 691"/>
                <a:gd name="T6" fmla="*/ 87 w 129"/>
                <a:gd name="T7" fmla="*/ 11 h 691"/>
                <a:gd name="T8" fmla="*/ 83 w 129"/>
                <a:gd name="T9" fmla="*/ 0 h 691"/>
                <a:gd name="T10" fmla="*/ 76 w 129"/>
                <a:gd name="T11" fmla="*/ 277 h 691"/>
                <a:gd name="T12" fmla="*/ 0 w 129"/>
                <a:gd name="T13" fmla="*/ 294 h 691"/>
                <a:gd name="T14" fmla="*/ 9 w 129"/>
                <a:gd name="T15" fmla="*/ 338 h 691"/>
                <a:gd name="T16" fmla="*/ 18 w 129"/>
                <a:gd name="T17" fmla="*/ 381 h 691"/>
                <a:gd name="T18" fmla="*/ 26 w 129"/>
                <a:gd name="T19" fmla="*/ 425 h 691"/>
                <a:gd name="T20" fmla="*/ 37 w 129"/>
                <a:gd name="T21" fmla="*/ 469 h 691"/>
                <a:gd name="T22" fmla="*/ 46 w 129"/>
                <a:gd name="T23" fmla="*/ 499 h 691"/>
                <a:gd name="T24" fmla="*/ 55 w 129"/>
                <a:gd name="T25" fmla="*/ 527 h 691"/>
                <a:gd name="T26" fmla="*/ 65 w 129"/>
                <a:gd name="T27" fmla="*/ 556 h 691"/>
                <a:gd name="T28" fmla="*/ 76 w 129"/>
                <a:gd name="T29" fmla="*/ 584 h 691"/>
                <a:gd name="T30" fmla="*/ 87 w 129"/>
                <a:gd name="T31" fmla="*/ 612 h 691"/>
                <a:gd name="T32" fmla="*/ 100 w 129"/>
                <a:gd name="T33" fmla="*/ 639 h 691"/>
                <a:gd name="T34" fmla="*/ 113 w 129"/>
                <a:gd name="T35" fmla="*/ 665 h 691"/>
                <a:gd name="T36" fmla="*/ 129 w 129"/>
                <a:gd name="T37" fmla="*/ 691 h 691"/>
                <a:gd name="T38" fmla="*/ 129 w 129"/>
                <a:gd name="T39" fmla="*/ 92 h 691"/>
                <a:gd name="T40" fmla="*/ 122 w 129"/>
                <a:gd name="T41" fmla="*/ 81 h 691"/>
                <a:gd name="T42" fmla="*/ 116 w 129"/>
                <a:gd name="T43" fmla="*/ 70 h 691"/>
                <a:gd name="T44" fmla="*/ 109 w 129"/>
                <a:gd name="T45" fmla="*/ 59 h 691"/>
                <a:gd name="T46" fmla="*/ 105 w 129"/>
                <a:gd name="T47" fmla="*/ 48 h 6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9"/>
                <a:gd name="T73" fmla="*/ 0 h 691"/>
                <a:gd name="T74" fmla="*/ 129 w 129"/>
                <a:gd name="T75" fmla="*/ 691 h 6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9" h="691">
                  <a:moveTo>
                    <a:pt x="105" y="48"/>
                  </a:moveTo>
                  <a:lnTo>
                    <a:pt x="98" y="35"/>
                  </a:lnTo>
                  <a:lnTo>
                    <a:pt x="94" y="24"/>
                  </a:lnTo>
                  <a:lnTo>
                    <a:pt x="87" y="11"/>
                  </a:lnTo>
                  <a:lnTo>
                    <a:pt x="83" y="0"/>
                  </a:lnTo>
                  <a:lnTo>
                    <a:pt x="76" y="277"/>
                  </a:lnTo>
                  <a:lnTo>
                    <a:pt x="0" y="294"/>
                  </a:lnTo>
                  <a:lnTo>
                    <a:pt x="9" y="338"/>
                  </a:lnTo>
                  <a:lnTo>
                    <a:pt x="18" y="381"/>
                  </a:lnTo>
                  <a:lnTo>
                    <a:pt x="26" y="425"/>
                  </a:lnTo>
                  <a:lnTo>
                    <a:pt x="37" y="469"/>
                  </a:lnTo>
                  <a:lnTo>
                    <a:pt x="46" y="499"/>
                  </a:lnTo>
                  <a:lnTo>
                    <a:pt x="55" y="527"/>
                  </a:lnTo>
                  <a:lnTo>
                    <a:pt x="65" y="556"/>
                  </a:lnTo>
                  <a:lnTo>
                    <a:pt x="76" y="584"/>
                  </a:lnTo>
                  <a:lnTo>
                    <a:pt x="87" y="612"/>
                  </a:lnTo>
                  <a:lnTo>
                    <a:pt x="100" y="639"/>
                  </a:lnTo>
                  <a:lnTo>
                    <a:pt x="113" y="665"/>
                  </a:lnTo>
                  <a:lnTo>
                    <a:pt x="129" y="691"/>
                  </a:lnTo>
                  <a:lnTo>
                    <a:pt x="129" y="92"/>
                  </a:lnTo>
                  <a:lnTo>
                    <a:pt x="122" y="81"/>
                  </a:lnTo>
                  <a:lnTo>
                    <a:pt x="116" y="70"/>
                  </a:lnTo>
                  <a:lnTo>
                    <a:pt x="109" y="59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715"/>
            <p:cNvSpPr>
              <a:spLocks/>
            </p:cNvSpPr>
            <p:nvPr/>
          </p:nvSpPr>
          <p:spPr bwMode="auto">
            <a:xfrm>
              <a:off x="2901" y="4131"/>
              <a:ext cx="190" cy="486"/>
            </a:xfrm>
            <a:custGeom>
              <a:avLst/>
              <a:gdLst>
                <a:gd name="T0" fmla="*/ 190 w 190"/>
                <a:gd name="T1" fmla="*/ 388 h 486"/>
                <a:gd name="T2" fmla="*/ 190 w 190"/>
                <a:gd name="T3" fmla="*/ 131 h 486"/>
                <a:gd name="T4" fmla="*/ 166 w 190"/>
                <a:gd name="T5" fmla="*/ 116 h 486"/>
                <a:gd name="T6" fmla="*/ 142 w 190"/>
                <a:gd name="T7" fmla="*/ 98 h 486"/>
                <a:gd name="T8" fmla="*/ 118 w 190"/>
                <a:gd name="T9" fmla="*/ 83 h 486"/>
                <a:gd name="T10" fmla="*/ 94 w 190"/>
                <a:gd name="T11" fmla="*/ 66 h 486"/>
                <a:gd name="T12" fmla="*/ 70 w 190"/>
                <a:gd name="T13" fmla="*/ 48 h 486"/>
                <a:gd name="T14" fmla="*/ 46 w 190"/>
                <a:gd name="T15" fmla="*/ 33 h 486"/>
                <a:gd name="T16" fmla="*/ 22 w 190"/>
                <a:gd name="T17" fmla="*/ 16 h 486"/>
                <a:gd name="T18" fmla="*/ 0 w 190"/>
                <a:gd name="T19" fmla="*/ 0 h 486"/>
                <a:gd name="T20" fmla="*/ 0 w 190"/>
                <a:gd name="T21" fmla="*/ 486 h 486"/>
                <a:gd name="T22" fmla="*/ 24 w 190"/>
                <a:gd name="T23" fmla="*/ 475 h 486"/>
                <a:gd name="T24" fmla="*/ 48 w 190"/>
                <a:gd name="T25" fmla="*/ 465 h 486"/>
                <a:gd name="T26" fmla="*/ 72 w 190"/>
                <a:gd name="T27" fmla="*/ 454 h 486"/>
                <a:gd name="T28" fmla="*/ 96 w 190"/>
                <a:gd name="T29" fmla="*/ 441 h 486"/>
                <a:gd name="T30" fmla="*/ 120 w 190"/>
                <a:gd name="T31" fmla="*/ 427 h 486"/>
                <a:gd name="T32" fmla="*/ 144 w 190"/>
                <a:gd name="T33" fmla="*/ 414 h 486"/>
                <a:gd name="T34" fmla="*/ 166 w 190"/>
                <a:gd name="T35" fmla="*/ 401 h 486"/>
                <a:gd name="T36" fmla="*/ 190 w 190"/>
                <a:gd name="T37" fmla="*/ 388 h 4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0"/>
                <a:gd name="T58" fmla="*/ 0 h 486"/>
                <a:gd name="T59" fmla="*/ 190 w 190"/>
                <a:gd name="T60" fmla="*/ 486 h 4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0" h="486">
                  <a:moveTo>
                    <a:pt x="190" y="388"/>
                  </a:moveTo>
                  <a:lnTo>
                    <a:pt x="190" y="131"/>
                  </a:lnTo>
                  <a:lnTo>
                    <a:pt x="166" y="116"/>
                  </a:lnTo>
                  <a:lnTo>
                    <a:pt x="142" y="98"/>
                  </a:lnTo>
                  <a:lnTo>
                    <a:pt x="118" y="83"/>
                  </a:lnTo>
                  <a:lnTo>
                    <a:pt x="94" y="66"/>
                  </a:lnTo>
                  <a:lnTo>
                    <a:pt x="70" y="48"/>
                  </a:lnTo>
                  <a:lnTo>
                    <a:pt x="46" y="33"/>
                  </a:lnTo>
                  <a:lnTo>
                    <a:pt x="22" y="16"/>
                  </a:lnTo>
                  <a:lnTo>
                    <a:pt x="0" y="0"/>
                  </a:lnTo>
                  <a:lnTo>
                    <a:pt x="0" y="486"/>
                  </a:lnTo>
                  <a:lnTo>
                    <a:pt x="24" y="475"/>
                  </a:lnTo>
                  <a:lnTo>
                    <a:pt x="48" y="465"/>
                  </a:lnTo>
                  <a:lnTo>
                    <a:pt x="72" y="454"/>
                  </a:lnTo>
                  <a:lnTo>
                    <a:pt x="96" y="441"/>
                  </a:lnTo>
                  <a:lnTo>
                    <a:pt x="120" y="427"/>
                  </a:lnTo>
                  <a:lnTo>
                    <a:pt x="144" y="414"/>
                  </a:lnTo>
                  <a:lnTo>
                    <a:pt x="166" y="401"/>
                  </a:lnTo>
                  <a:lnTo>
                    <a:pt x="190" y="388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716"/>
            <p:cNvSpPr>
              <a:spLocks/>
            </p:cNvSpPr>
            <p:nvPr/>
          </p:nvSpPr>
          <p:spPr bwMode="auto">
            <a:xfrm>
              <a:off x="2498" y="3848"/>
              <a:ext cx="192" cy="876"/>
            </a:xfrm>
            <a:custGeom>
              <a:avLst/>
              <a:gdLst>
                <a:gd name="T0" fmla="*/ 192 w 192"/>
                <a:gd name="T1" fmla="*/ 841 h 876"/>
                <a:gd name="T2" fmla="*/ 192 w 192"/>
                <a:gd name="T3" fmla="*/ 423 h 876"/>
                <a:gd name="T4" fmla="*/ 179 w 192"/>
                <a:gd name="T5" fmla="*/ 373 h 876"/>
                <a:gd name="T6" fmla="*/ 165 w 192"/>
                <a:gd name="T7" fmla="*/ 320 h 876"/>
                <a:gd name="T8" fmla="*/ 157 w 192"/>
                <a:gd name="T9" fmla="*/ 268 h 876"/>
                <a:gd name="T10" fmla="*/ 146 w 192"/>
                <a:gd name="T11" fmla="*/ 214 h 876"/>
                <a:gd name="T12" fmla="*/ 137 w 192"/>
                <a:gd name="T13" fmla="*/ 161 h 876"/>
                <a:gd name="T14" fmla="*/ 128 w 192"/>
                <a:gd name="T15" fmla="*/ 107 h 876"/>
                <a:gd name="T16" fmla="*/ 120 w 192"/>
                <a:gd name="T17" fmla="*/ 55 h 876"/>
                <a:gd name="T18" fmla="*/ 113 w 192"/>
                <a:gd name="T19" fmla="*/ 0 h 876"/>
                <a:gd name="T20" fmla="*/ 0 w 192"/>
                <a:gd name="T21" fmla="*/ 28 h 876"/>
                <a:gd name="T22" fmla="*/ 0 w 192"/>
                <a:gd name="T23" fmla="*/ 876 h 876"/>
                <a:gd name="T24" fmla="*/ 24 w 192"/>
                <a:gd name="T25" fmla="*/ 874 h 876"/>
                <a:gd name="T26" fmla="*/ 48 w 192"/>
                <a:gd name="T27" fmla="*/ 870 h 876"/>
                <a:gd name="T28" fmla="*/ 74 w 192"/>
                <a:gd name="T29" fmla="*/ 865 h 876"/>
                <a:gd name="T30" fmla="*/ 98 w 192"/>
                <a:gd name="T31" fmla="*/ 861 h 876"/>
                <a:gd name="T32" fmla="*/ 122 w 192"/>
                <a:gd name="T33" fmla="*/ 856 h 876"/>
                <a:gd name="T34" fmla="*/ 146 w 192"/>
                <a:gd name="T35" fmla="*/ 852 h 876"/>
                <a:gd name="T36" fmla="*/ 168 w 192"/>
                <a:gd name="T37" fmla="*/ 848 h 876"/>
                <a:gd name="T38" fmla="*/ 192 w 192"/>
                <a:gd name="T39" fmla="*/ 841 h 8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2"/>
                <a:gd name="T61" fmla="*/ 0 h 876"/>
                <a:gd name="T62" fmla="*/ 192 w 192"/>
                <a:gd name="T63" fmla="*/ 876 h 87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2" h="876">
                  <a:moveTo>
                    <a:pt x="192" y="841"/>
                  </a:moveTo>
                  <a:lnTo>
                    <a:pt x="192" y="423"/>
                  </a:lnTo>
                  <a:lnTo>
                    <a:pt x="179" y="373"/>
                  </a:lnTo>
                  <a:lnTo>
                    <a:pt x="165" y="320"/>
                  </a:lnTo>
                  <a:lnTo>
                    <a:pt x="157" y="268"/>
                  </a:lnTo>
                  <a:lnTo>
                    <a:pt x="146" y="214"/>
                  </a:lnTo>
                  <a:lnTo>
                    <a:pt x="137" y="161"/>
                  </a:lnTo>
                  <a:lnTo>
                    <a:pt x="128" y="107"/>
                  </a:lnTo>
                  <a:lnTo>
                    <a:pt x="120" y="55"/>
                  </a:lnTo>
                  <a:lnTo>
                    <a:pt x="113" y="0"/>
                  </a:lnTo>
                  <a:lnTo>
                    <a:pt x="0" y="28"/>
                  </a:lnTo>
                  <a:lnTo>
                    <a:pt x="0" y="876"/>
                  </a:lnTo>
                  <a:lnTo>
                    <a:pt x="24" y="874"/>
                  </a:lnTo>
                  <a:lnTo>
                    <a:pt x="48" y="870"/>
                  </a:lnTo>
                  <a:lnTo>
                    <a:pt x="74" y="865"/>
                  </a:lnTo>
                  <a:lnTo>
                    <a:pt x="98" y="861"/>
                  </a:lnTo>
                  <a:lnTo>
                    <a:pt x="122" y="856"/>
                  </a:lnTo>
                  <a:lnTo>
                    <a:pt x="146" y="852"/>
                  </a:lnTo>
                  <a:lnTo>
                    <a:pt x="168" y="848"/>
                  </a:lnTo>
                  <a:lnTo>
                    <a:pt x="192" y="841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717"/>
            <p:cNvSpPr>
              <a:spLocks/>
            </p:cNvSpPr>
            <p:nvPr/>
          </p:nvSpPr>
          <p:spPr bwMode="auto">
            <a:xfrm>
              <a:off x="2099" y="3924"/>
              <a:ext cx="190" cy="811"/>
            </a:xfrm>
            <a:custGeom>
              <a:avLst/>
              <a:gdLst>
                <a:gd name="T0" fmla="*/ 0 w 190"/>
                <a:gd name="T1" fmla="*/ 46 h 811"/>
                <a:gd name="T2" fmla="*/ 0 w 190"/>
                <a:gd name="T3" fmla="*/ 796 h 811"/>
                <a:gd name="T4" fmla="*/ 24 w 190"/>
                <a:gd name="T5" fmla="*/ 798 h 811"/>
                <a:gd name="T6" fmla="*/ 46 w 190"/>
                <a:gd name="T7" fmla="*/ 802 h 811"/>
                <a:gd name="T8" fmla="*/ 70 w 190"/>
                <a:gd name="T9" fmla="*/ 804 h 811"/>
                <a:gd name="T10" fmla="*/ 94 w 190"/>
                <a:gd name="T11" fmla="*/ 807 h 811"/>
                <a:gd name="T12" fmla="*/ 118 w 190"/>
                <a:gd name="T13" fmla="*/ 809 h 811"/>
                <a:gd name="T14" fmla="*/ 142 w 190"/>
                <a:gd name="T15" fmla="*/ 809 h 811"/>
                <a:gd name="T16" fmla="*/ 166 w 190"/>
                <a:gd name="T17" fmla="*/ 811 h 811"/>
                <a:gd name="T18" fmla="*/ 190 w 190"/>
                <a:gd name="T19" fmla="*/ 811 h 811"/>
                <a:gd name="T20" fmla="*/ 190 w 190"/>
                <a:gd name="T21" fmla="*/ 0 h 811"/>
                <a:gd name="T22" fmla="*/ 0 w 190"/>
                <a:gd name="T23" fmla="*/ 46 h 8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0"/>
                <a:gd name="T37" fmla="*/ 0 h 811"/>
                <a:gd name="T38" fmla="*/ 190 w 190"/>
                <a:gd name="T39" fmla="*/ 811 h 8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0" h="811">
                  <a:moveTo>
                    <a:pt x="0" y="46"/>
                  </a:moveTo>
                  <a:lnTo>
                    <a:pt x="0" y="796"/>
                  </a:lnTo>
                  <a:lnTo>
                    <a:pt x="24" y="798"/>
                  </a:lnTo>
                  <a:lnTo>
                    <a:pt x="46" y="802"/>
                  </a:lnTo>
                  <a:lnTo>
                    <a:pt x="70" y="804"/>
                  </a:lnTo>
                  <a:lnTo>
                    <a:pt x="94" y="807"/>
                  </a:lnTo>
                  <a:lnTo>
                    <a:pt x="118" y="809"/>
                  </a:lnTo>
                  <a:lnTo>
                    <a:pt x="142" y="809"/>
                  </a:lnTo>
                  <a:lnTo>
                    <a:pt x="166" y="811"/>
                  </a:lnTo>
                  <a:lnTo>
                    <a:pt x="190" y="811"/>
                  </a:lnTo>
                  <a:lnTo>
                    <a:pt x="19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718"/>
            <p:cNvSpPr>
              <a:spLocks/>
            </p:cNvSpPr>
            <p:nvPr/>
          </p:nvSpPr>
          <p:spPr bwMode="auto">
            <a:xfrm>
              <a:off x="1691" y="4022"/>
              <a:ext cx="192" cy="650"/>
            </a:xfrm>
            <a:custGeom>
              <a:avLst/>
              <a:gdLst>
                <a:gd name="T0" fmla="*/ 0 w 192"/>
                <a:gd name="T1" fmla="*/ 44 h 650"/>
                <a:gd name="T2" fmla="*/ 0 w 192"/>
                <a:gd name="T3" fmla="*/ 578 h 650"/>
                <a:gd name="T4" fmla="*/ 24 w 192"/>
                <a:gd name="T5" fmla="*/ 589 h 650"/>
                <a:gd name="T6" fmla="*/ 48 w 192"/>
                <a:gd name="T7" fmla="*/ 598 h 650"/>
                <a:gd name="T8" fmla="*/ 72 w 192"/>
                <a:gd name="T9" fmla="*/ 608 h 650"/>
                <a:gd name="T10" fmla="*/ 96 w 192"/>
                <a:gd name="T11" fmla="*/ 617 h 650"/>
                <a:gd name="T12" fmla="*/ 120 w 192"/>
                <a:gd name="T13" fmla="*/ 626 h 650"/>
                <a:gd name="T14" fmla="*/ 144 w 192"/>
                <a:gd name="T15" fmla="*/ 635 h 650"/>
                <a:gd name="T16" fmla="*/ 168 w 192"/>
                <a:gd name="T17" fmla="*/ 643 h 650"/>
                <a:gd name="T18" fmla="*/ 192 w 192"/>
                <a:gd name="T19" fmla="*/ 650 h 650"/>
                <a:gd name="T20" fmla="*/ 192 w 192"/>
                <a:gd name="T21" fmla="*/ 0 h 650"/>
                <a:gd name="T22" fmla="*/ 0 w 192"/>
                <a:gd name="T23" fmla="*/ 44 h 6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2"/>
                <a:gd name="T37" fmla="*/ 0 h 650"/>
                <a:gd name="T38" fmla="*/ 192 w 192"/>
                <a:gd name="T39" fmla="*/ 650 h 6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2" h="650">
                  <a:moveTo>
                    <a:pt x="0" y="44"/>
                  </a:moveTo>
                  <a:lnTo>
                    <a:pt x="0" y="578"/>
                  </a:lnTo>
                  <a:lnTo>
                    <a:pt x="24" y="589"/>
                  </a:lnTo>
                  <a:lnTo>
                    <a:pt x="48" y="598"/>
                  </a:lnTo>
                  <a:lnTo>
                    <a:pt x="72" y="608"/>
                  </a:lnTo>
                  <a:lnTo>
                    <a:pt x="96" y="617"/>
                  </a:lnTo>
                  <a:lnTo>
                    <a:pt x="120" y="626"/>
                  </a:lnTo>
                  <a:lnTo>
                    <a:pt x="144" y="635"/>
                  </a:lnTo>
                  <a:lnTo>
                    <a:pt x="168" y="643"/>
                  </a:lnTo>
                  <a:lnTo>
                    <a:pt x="192" y="650"/>
                  </a:lnTo>
                  <a:lnTo>
                    <a:pt x="192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719"/>
            <p:cNvSpPr>
              <a:spLocks/>
            </p:cNvSpPr>
            <p:nvPr/>
          </p:nvSpPr>
          <p:spPr bwMode="auto">
            <a:xfrm>
              <a:off x="3062" y="1904"/>
              <a:ext cx="765" cy="1722"/>
            </a:xfrm>
            <a:custGeom>
              <a:avLst/>
              <a:gdLst>
                <a:gd name="T0" fmla="*/ 35 w 765"/>
                <a:gd name="T1" fmla="*/ 944 h 1722"/>
                <a:gd name="T2" fmla="*/ 59 w 765"/>
                <a:gd name="T3" fmla="*/ 987 h 1722"/>
                <a:gd name="T4" fmla="*/ 81 w 765"/>
                <a:gd name="T5" fmla="*/ 1033 h 1722"/>
                <a:gd name="T6" fmla="*/ 103 w 765"/>
                <a:gd name="T7" fmla="*/ 1077 h 1722"/>
                <a:gd name="T8" fmla="*/ 122 w 765"/>
                <a:gd name="T9" fmla="*/ 1123 h 1722"/>
                <a:gd name="T10" fmla="*/ 144 w 765"/>
                <a:gd name="T11" fmla="*/ 1166 h 1722"/>
                <a:gd name="T12" fmla="*/ 166 w 765"/>
                <a:gd name="T13" fmla="*/ 1210 h 1722"/>
                <a:gd name="T14" fmla="*/ 188 w 765"/>
                <a:gd name="T15" fmla="*/ 1253 h 1722"/>
                <a:gd name="T16" fmla="*/ 210 w 765"/>
                <a:gd name="T17" fmla="*/ 1295 h 1722"/>
                <a:gd name="T18" fmla="*/ 234 w 765"/>
                <a:gd name="T19" fmla="*/ 1336 h 1722"/>
                <a:gd name="T20" fmla="*/ 258 w 765"/>
                <a:gd name="T21" fmla="*/ 1378 h 1722"/>
                <a:gd name="T22" fmla="*/ 286 w 765"/>
                <a:gd name="T23" fmla="*/ 1417 h 1722"/>
                <a:gd name="T24" fmla="*/ 314 w 765"/>
                <a:gd name="T25" fmla="*/ 1454 h 1722"/>
                <a:gd name="T26" fmla="*/ 345 w 765"/>
                <a:gd name="T27" fmla="*/ 1489 h 1722"/>
                <a:gd name="T28" fmla="*/ 380 w 765"/>
                <a:gd name="T29" fmla="*/ 1524 h 1722"/>
                <a:gd name="T30" fmla="*/ 417 w 765"/>
                <a:gd name="T31" fmla="*/ 1554 h 1722"/>
                <a:gd name="T32" fmla="*/ 456 w 765"/>
                <a:gd name="T33" fmla="*/ 1585 h 1722"/>
                <a:gd name="T34" fmla="*/ 486 w 765"/>
                <a:gd name="T35" fmla="*/ 1604 h 1722"/>
                <a:gd name="T36" fmla="*/ 517 w 765"/>
                <a:gd name="T37" fmla="*/ 1624 h 1722"/>
                <a:gd name="T38" fmla="*/ 550 w 765"/>
                <a:gd name="T39" fmla="*/ 1641 h 1722"/>
                <a:gd name="T40" fmla="*/ 580 w 765"/>
                <a:gd name="T41" fmla="*/ 1659 h 1722"/>
                <a:gd name="T42" fmla="*/ 613 w 765"/>
                <a:gd name="T43" fmla="*/ 1676 h 1722"/>
                <a:gd name="T44" fmla="*/ 646 w 765"/>
                <a:gd name="T45" fmla="*/ 1691 h 1722"/>
                <a:gd name="T46" fmla="*/ 676 w 765"/>
                <a:gd name="T47" fmla="*/ 1707 h 1722"/>
                <a:gd name="T48" fmla="*/ 709 w 765"/>
                <a:gd name="T49" fmla="*/ 1722 h 1722"/>
                <a:gd name="T50" fmla="*/ 733 w 765"/>
                <a:gd name="T51" fmla="*/ 1622 h 1722"/>
                <a:gd name="T52" fmla="*/ 750 w 765"/>
                <a:gd name="T53" fmla="*/ 1519 h 1722"/>
                <a:gd name="T54" fmla="*/ 761 w 765"/>
                <a:gd name="T55" fmla="*/ 1417 h 1722"/>
                <a:gd name="T56" fmla="*/ 765 w 765"/>
                <a:gd name="T57" fmla="*/ 1310 h 1722"/>
                <a:gd name="T58" fmla="*/ 761 w 765"/>
                <a:gd name="T59" fmla="*/ 1205 h 1722"/>
                <a:gd name="T60" fmla="*/ 752 w 765"/>
                <a:gd name="T61" fmla="*/ 1105 h 1722"/>
                <a:gd name="T62" fmla="*/ 735 w 765"/>
                <a:gd name="T63" fmla="*/ 1005 h 1722"/>
                <a:gd name="T64" fmla="*/ 711 w 765"/>
                <a:gd name="T65" fmla="*/ 907 h 1722"/>
                <a:gd name="T66" fmla="*/ 683 w 765"/>
                <a:gd name="T67" fmla="*/ 813 h 1722"/>
                <a:gd name="T68" fmla="*/ 648 w 765"/>
                <a:gd name="T69" fmla="*/ 719 h 1722"/>
                <a:gd name="T70" fmla="*/ 606 w 765"/>
                <a:gd name="T71" fmla="*/ 630 h 1722"/>
                <a:gd name="T72" fmla="*/ 561 w 765"/>
                <a:gd name="T73" fmla="*/ 545 h 1722"/>
                <a:gd name="T74" fmla="*/ 508 w 765"/>
                <a:gd name="T75" fmla="*/ 462 h 1722"/>
                <a:gd name="T76" fmla="*/ 454 w 765"/>
                <a:gd name="T77" fmla="*/ 384 h 1722"/>
                <a:gd name="T78" fmla="*/ 391 w 765"/>
                <a:gd name="T79" fmla="*/ 308 h 1722"/>
                <a:gd name="T80" fmla="*/ 325 w 765"/>
                <a:gd name="T81" fmla="*/ 238 h 1722"/>
                <a:gd name="T82" fmla="*/ 255 w 765"/>
                <a:gd name="T83" fmla="*/ 170 h 1722"/>
                <a:gd name="T84" fmla="*/ 181 w 765"/>
                <a:gd name="T85" fmla="*/ 109 h 1722"/>
                <a:gd name="T86" fmla="*/ 103 w 765"/>
                <a:gd name="T87" fmla="*/ 53 h 1722"/>
                <a:gd name="T88" fmla="*/ 22 w 765"/>
                <a:gd name="T89" fmla="*/ 0 h 1722"/>
                <a:gd name="T90" fmla="*/ 0 w 765"/>
                <a:gd name="T91" fmla="*/ 894 h 1722"/>
                <a:gd name="T92" fmla="*/ 9 w 765"/>
                <a:gd name="T93" fmla="*/ 905 h 1722"/>
                <a:gd name="T94" fmla="*/ 18 w 765"/>
                <a:gd name="T95" fmla="*/ 918 h 1722"/>
                <a:gd name="T96" fmla="*/ 27 w 765"/>
                <a:gd name="T97" fmla="*/ 931 h 1722"/>
                <a:gd name="T98" fmla="*/ 35 w 765"/>
                <a:gd name="T99" fmla="*/ 944 h 17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5"/>
                <a:gd name="T151" fmla="*/ 0 h 1722"/>
                <a:gd name="T152" fmla="*/ 765 w 765"/>
                <a:gd name="T153" fmla="*/ 1722 h 17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5" h="1722">
                  <a:moveTo>
                    <a:pt x="35" y="944"/>
                  </a:moveTo>
                  <a:lnTo>
                    <a:pt x="59" y="987"/>
                  </a:lnTo>
                  <a:lnTo>
                    <a:pt x="81" y="1033"/>
                  </a:lnTo>
                  <a:lnTo>
                    <a:pt x="103" y="1077"/>
                  </a:lnTo>
                  <a:lnTo>
                    <a:pt x="122" y="1123"/>
                  </a:lnTo>
                  <a:lnTo>
                    <a:pt x="144" y="1166"/>
                  </a:lnTo>
                  <a:lnTo>
                    <a:pt x="166" y="1210"/>
                  </a:lnTo>
                  <a:lnTo>
                    <a:pt x="188" y="1253"/>
                  </a:lnTo>
                  <a:lnTo>
                    <a:pt x="210" y="1295"/>
                  </a:lnTo>
                  <a:lnTo>
                    <a:pt x="234" y="1336"/>
                  </a:lnTo>
                  <a:lnTo>
                    <a:pt x="258" y="1378"/>
                  </a:lnTo>
                  <a:lnTo>
                    <a:pt x="286" y="1417"/>
                  </a:lnTo>
                  <a:lnTo>
                    <a:pt x="314" y="1454"/>
                  </a:lnTo>
                  <a:lnTo>
                    <a:pt x="345" y="1489"/>
                  </a:lnTo>
                  <a:lnTo>
                    <a:pt x="380" y="1524"/>
                  </a:lnTo>
                  <a:lnTo>
                    <a:pt x="417" y="1554"/>
                  </a:lnTo>
                  <a:lnTo>
                    <a:pt x="456" y="1585"/>
                  </a:lnTo>
                  <a:lnTo>
                    <a:pt x="486" y="1604"/>
                  </a:lnTo>
                  <a:lnTo>
                    <a:pt x="517" y="1624"/>
                  </a:lnTo>
                  <a:lnTo>
                    <a:pt x="550" y="1641"/>
                  </a:lnTo>
                  <a:lnTo>
                    <a:pt x="580" y="1659"/>
                  </a:lnTo>
                  <a:lnTo>
                    <a:pt x="613" y="1676"/>
                  </a:lnTo>
                  <a:lnTo>
                    <a:pt x="646" y="1691"/>
                  </a:lnTo>
                  <a:lnTo>
                    <a:pt x="676" y="1707"/>
                  </a:lnTo>
                  <a:lnTo>
                    <a:pt x="709" y="1722"/>
                  </a:lnTo>
                  <a:lnTo>
                    <a:pt x="733" y="1622"/>
                  </a:lnTo>
                  <a:lnTo>
                    <a:pt x="750" y="1519"/>
                  </a:lnTo>
                  <a:lnTo>
                    <a:pt x="761" y="1417"/>
                  </a:lnTo>
                  <a:lnTo>
                    <a:pt x="765" y="1310"/>
                  </a:lnTo>
                  <a:lnTo>
                    <a:pt x="761" y="1205"/>
                  </a:lnTo>
                  <a:lnTo>
                    <a:pt x="752" y="1105"/>
                  </a:lnTo>
                  <a:lnTo>
                    <a:pt x="735" y="1005"/>
                  </a:lnTo>
                  <a:lnTo>
                    <a:pt x="711" y="907"/>
                  </a:lnTo>
                  <a:lnTo>
                    <a:pt x="683" y="813"/>
                  </a:lnTo>
                  <a:lnTo>
                    <a:pt x="648" y="719"/>
                  </a:lnTo>
                  <a:lnTo>
                    <a:pt x="606" y="630"/>
                  </a:lnTo>
                  <a:lnTo>
                    <a:pt x="561" y="545"/>
                  </a:lnTo>
                  <a:lnTo>
                    <a:pt x="508" y="462"/>
                  </a:lnTo>
                  <a:lnTo>
                    <a:pt x="454" y="384"/>
                  </a:lnTo>
                  <a:lnTo>
                    <a:pt x="391" y="308"/>
                  </a:lnTo>
                  <a:lnTo>
                    <a:pt x="325" y="238"/>
                  </a:lnTo>
                  <a:lnTo>
                    <a:pt x="255" y="170"/>
                  </a:lnTo>
                  <a:lnTo>
                    <a:pt x="181" y="109"/>
                  </a:lnTo>
                  <a:lnTo>
                    <a:pt x="103" y="53"/>
                  </a:lnTo>
                  <a:lnTo>
                    <a:pt x="22" y="0"/>
                  </a:lnTo>
                  <a:lnTo>
                    <a:pt x="0" y="894"/>
                  </a:lnTo>
                  <a:lnTo>
                    <a:pt x="9" y="905"/>
                  </a:lnTo>
                  <a:lnTo>
                    <a:pt x="18" y="918"/>
                  </a:lnTo>
                  <a:lnTo>
                    <a:pt x="27" y="931"/>
                  </a:lnTo>
                  <a:lnTo>
                    <a:pt x="35" y="944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720"/>
            <p:cNvSpPr>
              <a:spLocks/>
            </p:cNvSpPr>
            <p:nvPr/>
          </p:nvSpPr>
          <p:spPr bwMode="auto">
            <a:xfrm>
              <a:off x="3080" y="2033"/>
              <a:ext cx="259" cy="63"/>
            </a:xfrm>
            <a:custGeom>
              <a:avLst/>
              <a:gdLst>
                <a:gd name="T0" fmla="*/ 189 w 259"/>
                <a:gd name="T1" fmla="*/ 0 h 63"/>
                <a:gd name="T2" fmla="*/ 2 w 259"/>
                <a:gd name="T3" fmla="*/ 0 h 63"/>
                <a:gd name="T4" fmla="*/ 0 w 259"/>
                <a:gd name="T5" fmla="*/ 63 h 63"/>
                <a:gd name="T6" fmla="*/ 259 w 259"/>
                <a:gd name="T7" fmla="*/ 63 h 63"/>
                <a:gd name="T8" fmla="*/ 250 w 259"/>
                <a:gd name="T9" fmla="*/ 54 h 63"/>
                <a:gd name="T10" fmla="*/ 242 w 259"/>
                <a:gd name="T11" fmla="*/ 48 h 63"/>
                <a:gd name="T12" fmla="*/ 233 w 259"/>
                <a:gd name="T13" fmla="*/ 39 h 63"/>
                <a:gd name="T14" fmla="*/ 224 w 259"/>
                <a:gd name="T15" fmla="*/ 30 h 63"/>
                <a:gd name="T16" fmla="*/ 216 w 259"/>
                <a:gd name="T17" fmla="*/ 22 h 63"/>
                <a:gd name="T18" fmla="*/ 207 w 259"/>
                <a:gd name="T19" fmla="*/ 15 h 63"/>
                <a:gd name="T20" fmla="*/ 198 w 259"/>
                <a:gd name="T21" fmla="*/ 6 h 63"/>
                <a:gd name="T22" fmla="*/ 189 w 259"/>
                <a:gd name="T23" fmla="*/ 0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9"/>
                <a:gd name="T37" fmla="*/ 0 h 63"/>
                <a:gd name="T38" fmla="*/ 259 w 259"/>
                <a:gd name="T39" fmla="*/ 63 h 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9" h="63">
                  <a:moveTo>
                    <a:pt x="189" y="0"/>
                  </a:moveTo>
                  <a:lnTo>
                    <a:pt x="2" y="0"/>
                  </a:lnTo>
                  <a:lnTo>
                    <a:pt x="0" y="63"/>
                  </a:lnTo>
                  <a:lnTo>
                    <a:pt x="259" y="63"/>
                  </a:lnTo>
                  <a:lnTo>
                    <a:pt x="250" y="54"/>
                  </a:lnTo>
                  <a:lnTo>
                    <a:pt x="242" y="48"/>
                  </a:lnTo>
                  <a:lnTo>
                    <a:pt x="233" y="39"/>
                  </a:lnTo>
                  <a:lnTo>
                    <a:pt x="224" y="30"/>
                  </a:lnTo>
                  <a:lnTo>
                    <a:pt x="216" y="22"/>
                  </a:lnTo>
                  <a:lnTo>
                    <a:pt x="207" y="15"/>
                  </a:lnTo>
                  <a:lnTo>
                    <a:pt x="198" y="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721"/>
            <p:cNvSpPr>
              <a:spLocks/>
            </p:cNvSpPr>
            <p:nvPr/>
          </p:nvSpPr>
          <p:spPr bwMode="auto">
            <a:xfrm>
              <a:off x="3485" y="3465"/>
              <a:ext cx="323" cy="61"/>
            </a:xfrm>
            <a:custGeom>
              <a:avLst/>
              <a:gdLst>
                <a:gd name="T0" fmla="*/ 323 w 323"/>
                <a:gd name="T1" fmla="*/ 0 h 61"/>
                <a:gd name="T2" fmla="*/ 0 w 323"/>
                <a:gd name="T3" fmla="*/ 0 h 61"/>
                <a:gd name="T4" fmla="*/ 9 w 323"/>
                <a:gd name="T5" fmla="*/ 6 h 61"/>
                <a:gd name="T6" fmla="*/ 18 w 323"/>
                <a:gd name="T7" fmla="*/ 10 h 61"/>
                <a:gd name="T8" fmla="*/ 24 w 323"/>
                <a:gd name="T9" fmla="*/ 17 h 61"/>
                <a:gd name="T10" fmla="*/ 33 w 323"/>
                <a:gd name="T11" fmla="*/ 24 h 61"/>
                <a:gd name="T12" fmla="*/ 48 w 323"/>
                <a:gd name="T13" fmla="*/ 32 h 61"/>
                <a:gd name="T14" fmla="*/ 61 w 323"/>
                <a:gd name="T15" fmla="*/ 43 h 61"/>
                <a:gd name="T16" fmla="*/ 74 w 323"/>
                <a:gd name="T17" fmla="*/ 52 h 61"/>
                <a:gd name="T18" fmla="*/ 90 w 323"/>
                <a:gd name="T19" fmla="*/ 61 h 61"/>
                <a:gd name="T20" fmla="*/ 312 w 323"/>
                <a:gd name="T21" fmla="*/ 61 h 61"/>
                <a:gd name="T22" fmla="*/ 314 w 323"/>
                <a:gd name="T23" fmla="*/ 45 h 61"/>
                <a:gd name="T24" fmla="*/ 318 w 323"/>
                <a:gd name="T25" fmla="*/ 30 h 61"/>
                <a:gd name="T26" fmla="*/ 321 w 323"/>
                <a:gd name="T27" fmla="*/ 15 h 61"/>
                <a:gd name="T28" fmla="*/ 323 w 323"/>
                <a:gd name="T29" fmla="*/ 0 h 6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3"/>
                <a:gd name="T46" fmla="*/ 0 h 61"/>
                <a:gd name="T47" fmla="*/ 323 w 323"/>
                <a:gd name="T48" fmla="*/ 61 h 6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3" h="61">
                  <a:moveTo>
                    <a:pt x="323" y="0"/>
                  </a:moveTo>
                  <a:lnTo>
                    <a:pt x="0" y="0"/>
                  </a:lnTo>
                  <a:lnTo>
                    <a:pt x="9" y="6"/>
                  </a:lnTo>
                  <a:lnTo>
                    <a:pt x="18" y="10"/>
                  </a:lnTo>
                  <a:lnTo>
                    <a:pt x="24" y="17"/>
                  </a:lnTo>
                  <a:lnTo>
                    <a:pt x="33" y="24"/>
                  </a:lnTo>
                  <a:lnTo>
                    <a:pt x="48" y="32"/>
                  </a:lnTo>
                  <a:lnTo>
                    <a:pt x="61" y="43"/>
                  </a:lnTo>
                  <a:lnTo>
                    <a:pt x="74" y="52"/>
                  </a:lnTo>
                  <a:lnTo>
                    <a:pt x="90" y="61"/>
                  </a:lnTo>
                  <a:lnTo>
                    <a:pt x="312" y="61"/>
                  </a:lnTo>
                  <a:lnTo>
                    <a:pt x="314" y="45"/>
                  </a:lnTo>
                  <a:lnTo>
                    <a:pt x="318" y="30"/>
                  </a:lnTo>
                  <a:lnTo>
                    <a:pt x="321" y="15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722"/>
            <p:cNvSpPr>
              <a:spLocks/>
            </p:cNvSpPr>
            <p:nvPr/>
          </p:nvSpPr>
          <p:spPr bwMode="auto">
            <a:xfrm>
              <a:off x="3328" y="3290"/>
              <a:ext cx="497" cy="63"/>
            </a:xfrm>
            <a:custGeom>
              <a:avLst/>
              <a:gdLst>
                <a:gd name="T0" fmla="*/ 497 w 497"/>
                <a:gd name="T1" fmla="*/ 0 h 63"/>
                <a:gd name="T2" fmla="*/ 0 w 497"/>
                <a:gd name="T3" fmla="*/ 0 h 63"/>
                <a:gd name="T4" fmla="*/ 11 w 497"/>
                <a:gd name="T5" fmla="*/ 16 h 63"/>
                <a:gd name="T6" fmla="*/ 22 w 497"/>
                <a:gd name="T7" fmla="*/ 33 h 63"/>
                <a:gd name="T8" fmla="*/ 33 w 497"/>
                <a:gd name="T9" fmla="*/ 48 h 63"/>
                <a:gd name="T10" fmla="*/ 44 w 497"/>
                <a:gd name="T11" fmla="*/ 63 h 63"/>
                <a:gd name="T12" fmla="*/ 493 w 497"/>
                <a:gd name="T13" fmla="*/ 63 h 63"/>
                <a:gd name="T14" fmla="*/ 495 w 497"/>
                <a:gd name="T15" fmla="*/ 48 h 63"/>
                <a:gd name="T16" fmla="*/ 495 w 497"/>
                <a:gd name="T17" fmla="*/ 31 h 63"/>
                <a:gd name="T18" fmla="*/ 497 w 497"/>
                <a:gd name="T19" fmla="*/ 16 h 63"/>
                <a:gd name="T20" fmla="*/ 497 w 497"/>
                <a:gd name="T21" fmla="*/ 0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7"/>
                <a:gd name="T34" fmla="*/ 0 h 63"/>
                <a:gd name="T35" fmla="*/ 497 w 497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7" h="63">
                  <a:moveTo>
                    <a:pt x="497" y="0"/>
                  </a:moveTo>
                  <a:lnTo>
                    <a:pt x="0" y="0"/>
                  </a:lnTo>
                  <a:lnTo>
                    <a:pt x="11" y="16"/>
                  </a:lnTo>
                  <a:lnTo>
                    <a:pt x="22" y="33"/>
                  </a:lnTo>
                  <a:lnTo>
                    <a:pt x="33" y="48"/>
                  </a:lnTo>
                  <a:lnTo>
                    <a:pt x="44" y="63"/>
                  </a:lnTo>
                  <a:lnTo>
                    <a:pt x="493" y="63"/>
                  </a:lnTo>
                  <a:lnTo>
                    <a:pt x="495" y="48"/>
                  </a:lnTo>
                  <a:lnTo>
                    <a:pt x="495" y="31"/>
                  </a:lnTo>
                  <a:lnTo>
                    <a:pt x="497" y="16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723"/>
            <p:cNvSpPr>
              <a:spLocks/>
            </p:cNvSpPr>
            <p:nvPr/>
          </p:nvSpPr>
          <p:spPr bwMode="auto">
            <a:xfrm>
              <a:off x="3224" y="3105"/>
              <a:ext cx="603" cy="63"/>
            </a:xfrm>
            <a:custGeom>
              <a:avLst/>
              <a:gdLst>
                <a:gd name="T0" fmla="*/ 601 w 603"/>
                <a:gd name="T1" fmla="*/ 0 h 63"/>
                <a:gd name="T2" fmla="*/ 0 w 603"/>
                <a:gd name="T3" fmla="*/ 0 h 63"/>
                <a:gd name="T4" fmla="*/ 8 w 603"/>
                <a:gd name="T5" fmla="*/ 15 h 63"/>
                <a:gd name="T6" fmla="*/ 15 w 603"/>
                <a:gd name="T7" fmla="*/ 31 h 63"/>
                <a:gd name="T8" fmla="*/ 21 w 603"/>
                <a:gd name="T9" fmla="*/ 48 h 63"/>
                <a:gd name="T10" fmla="*/ 30 w 603"/>
                <a:gd name="T11" fmla="*/ 63 h 63"/>
                <a:gd name="T12" fmla="*/ 603 w 603"/>
                <a:gd name="T13" fmla="*/ 63 h 63"/>
                <a:gd name="T14" fmla="*/ 603 w 603"/>
                <a:gd name="T15" fmla="*/ 48 h 63"/>
                <a:gd name="T16" fmla="*/ 603 w 603"/>
                <a:gd name="T17" fmla="*/ 31 h 63"/>
                <a:gd name="T18" fmla="*/ 601 w 603"/>
                <a:gd name="T19" fmla="*/ 15 h 63"/>
                <a:gd name="T20" fmla="*/ 601 w 603"/>
                <a:gd name="T21" fmla="*/ 0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3"/>
                <a:gd name="T34" fmla="*/ 0 h 63"/>
                <a:gd name="T35" fmla="*/ 603 w 603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3" h="63">
                  <a:moveTo>
                    <a:pt x="601" y="0"/>
                  </a:moveTo>
                  <a:lnTo>
                    <a:pt x="0" y="0"/>
                  </a:lnTo>
                  <a:lnTo>
                    <a:pt x="8" y="15"/>
                  </a:lnTo>
                  <a:lnTo>
                    <a:pt x="15" y="31"/>
                  </a:lnTo>
                  <a:lnTo>
                    <a:pt x="21" y="48"/>
                  </a:lnTo>
                  <a:lnTo>
                    <a:pt x="30" y="63"/>
                  </a:lnTo>
                  <a:lnTo>
                    <a:pt x="603" y="63"/>
                  </a:lnTo>
                  <a:lnTo>
                    <a:pt x="603" y="48"/>
                  </a:lnTo>
                  <a:lnTo>
                    <a:pt x="603" y="31"/>
                  </a:lnTo>
                  <a:lnTo>
                    <a:pt x="601" y="15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724"/>
            <p:cNvSpPr>
              <a:spLocks/>
            </p:cNvSpPr>
            <p:nvPr/>
          </p:nvSpPr>
          <p:spPr bwMode="auto">
            <a:xfrm>
              <a:off x="3136" y="2926"/>
              <a:ext cx="676" cy="61"/>
            </a:xfrm>
            <a:custGeom>
              <a:avLst/>
              <a:gdLst>
                <a:gd name="T0" fmla="*/ 665 w 676"/>
                <a:gd name="T1" fmla="*/ 0 h 61"/>
                <a:gd name="T2" fmla="*/ 0 w 676"/>
                <a:gd name="T3" fmla="*/ 0 h 61"/>
                <a:gd name="T4" fmla="*/ 9 w 676"/>
                <a:gd name="T5" fmla="*/ 16 h 61"/>
                <a:gd name="T6" fmla="*/ 16 w 676"/>
                <a:gd name="T7" fmla="*/ 31 h 61"/>
                <a:gd name="T8" fmla="*/ 22 w 676"/>
                <a:gd name="T9" fmla="*/ 46 h 61"/>
                <a:gd name="T10" fmla="*/ 31 w 676"/>
                <a:gd name="T11" fmla="*/ 61 h 61"/>
                <a:gd name="T12" fmla="*/ 676 w 676"/>
                <a:gd name="T13" fmla="*/ 61 h 61"/>
                <a:gd name="T14" fmla="*/ 674 w 676"/>
                <a:gd name="T15" fmla="*/ 46 h 61"/>
                <a:gd name="T16" fmla="*/ 672 w 676"/>
                <a:gd name="T17" fmla="*/ 31 h 61"/>
                <a:gd name="T18" fmla="*/ 667 w 676"/>
                <a:gd name="T19" fmla="*/ 16 h 61"/>
                <a:gd name="T20" fmla="*/ 665 w 676"/>
                <a:gd name="T21" fmla="*/ 0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76"/>
                <a:gd name="T34" fmla="*/ 0 h 61"/>
                <a:gd name="T35" fmla="*/ 676 w 676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76" h="61">
                  <a:moveTo>
                    <a:pt x="665" y="0"/>
                  </a:moveTo>
                  <a:lnTo>
                    <a:pt x="0" y="0"/>
                  </a:lnTo>
                  <a:lnTo>
                    <a:pt x="9" y="16"/>
                  </a:lnTo>
                  <a:lnTo>
                    <a:pt x="16" y="31"/>
                  </a:lnTo>
                  <a:lnTo>
                    <a:pt x="22" y="46"/>
                  </a:lnTo>
                  <a:lnTo>
                    <a:pt x="31" y="61"/>
                  </a:lnTo>
                  <a:lnTo>
                    <a:pt x="676" y="61"/>
                  </a:lnTo>
                  <a:lnTo>
                    <a:pt x="674" y="46"/>
                  </a:lnTo>
                  <a:lnTo>
                    <a:pt x="672" y="31"/>
                  </a:lnTo>
                  <a:lnTo>
                    <a:pt x="667" y="16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725"/>
            <p:cNvSpPr>
              <a:spLocks/>
            </p:cNvSpPr>
            <p:nvPr/>
          </p:nvSpPr>
          <p:spPr bwMode="auto">
            <a:xfrm>
              <a:off x="3062" y="2743"/>
              <a:ext cx="711" cy="61"/>
            </a:xfrm>
            <a:custGeom>
              <a:avLst/>
              <a:gdLst>
                <a:gd name="T0" fmla="*/ 691 w 711"/>
                <a:gd name="T1" fmla="*/ 0 h 61"/>
                <a:gd name="T2" fmla="*/ 0 w 711"/>
                <a:gd name="T3" fmla="*/ 0 h 61"/>
                <a:gd name="T4" fmla="*/ 0 w 711"/>
                <a:gd name="T5" fmla="*/ 55 h 61"/>
                <a:gd name="T6" fmla="*/ 3 w 711"/>
                <a:gd name="T7" fmla="*/ 57 h 61"/>
                <a:gd name="T8" fmla="*/ 5 w 711"/>
                <a:gd name="T9" fmla="*/ 57 h 61"/>
                <a:gd name="T10" fmla="*/ 5 w 711"/>
                <a:gd name="T11" fmla="*/ 59 h 61"/>
                <a:gd name="T12" fmla="*/ 7 w 711"/>
                <a:gd name="T13" fmla="*/ 61 h 61"/>
                <a:gd name="T14" fmla="*/ 711 w 711"/>
                <a:gd name="T15" fmla="*/ 61 h 61"/>
                <a:gd name="T16" fmla="*/ 707 w 711"/>
                <a:gd name="T17" fmla="*/ 46 h 61"/>
                <a:gd name="T18" fmla="*/ 702 w 711"/>
                <a:gd name="T19" fmla="*/ 31 h 61"/>
                <a:gd name="T20" fmla="*/ 696 w 711"/>
                <a:gd name="T21" fmla="*/ 16 h 61"/>
                <a:gd name="T22" fmla="*/ 691 w 711"/>
                <a:gd name="T23" fmla="*/ 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11"/>
                <a:gd name="T37" fmla="*/ 0 h 61"/>
                <a:gd name="T38" fmla="*/ 711 w 711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11" h="61">
                  <a:moveTo>
                    <a:pt x="691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3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711" y="61"/>
                  </a:lnTo>
                  <a:lnTo>
                    <a:pt x="707" y="46"/>
                  </a:lnTo>
                  <a:lnTo>
                    <a:pt x="702" y="31"/>
                  </a:lnTo>
                  <a:lnTo>
                    <a:pt x="696" y="16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726"/>
            <p:cNvSpPr>
              <a:spLocks/>
            </p:cNvSpPr>
            <p:nvPr/>
          </p:nvSpPr>
          <p:spPr bwMode="auto">
            <a:xfrm>
              <a:off x="3067" y="2567"/>
              <a:ext cx="645" cy="63"/>
            </a:xfrm>
            <a:custGeom>
              <a:avLst/>
              <a:gdLst>
                <a:gd name="T0" fmla="*/ 619 w 645"/>
                <a:gd name="T1" fmla="*/ 0 h 63"/>
                <a:gd name="T2" fmla="*/ 0 w 645"/>
                <a:gd name="T3" fmla="*/ 0 h 63"/>
                <a:gd name="T4" fmla="*/ 0 w 645"/>
                <a:gd name="T5" fmla="*/ 63 h 63"/>
                <a:gd name="T6" fmla="*/ 645 w 645"/>
                <a:gd name="T7" fmla="*/ 63 h 63"/>
                <a:gd name="T8" fmla="*/ 638 w 645"/>
                <a:gd name="T9" fmla="*/ 48 h 63"/>
                <a:gd name="T10" fmla="*/ 632 w 645"/>
                <a:gd name="T11" fmla="*/ 30 h 63"/>
                <a:gd name="T12" fmla="*/ 625 w 645"/>
                <a:gd name="T13" fmla="*/ 15 h 63"/>
                <a:gd name="T14" fmla="*/ 619 w 64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5"/>
                <a:gd name="T25" fmla="*/ 0 h 63"/>
                <a:gd name="T26" fmla="*/ 645 w 64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5" h="63">
                  <a:moveTo>
                    <a:pt x="619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645" y="63"/>
                  </a:lnTo>
                  <a:lnTo>
                    <a:pt x="638" y="48"/>
                  </a:lnTo>
                  <a:lnTo>
                    <a:pt x="632" y="30"/>
                  </a:lnTo>
                  <a:lnTo>
                    <a:pt x="625" y="1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727"/>
            <p:cNvSpPr>
              <a:spLocks/>
            </p:cNvSpPr>
            <p:nvPr/>
          </p:nvSpPr>
          <p:spPr bwMode="auto">
            <a:xfrm>
              <a:off x="3071" y="2386"/>
              <a:ext cx="552" cy="61"/>
            </a:xfrm>
            <a:custGeom>
              <a:avLst/>
              <a:gdLst>
                <a:gd name="T0" fmla="*/ 512 w 552"/>
                <a:gd name="T1" fmla="*/ 0 h 61"/>
                <a:gd name="T2" fmla="*/ 0 w 552"/>
                <a:gd name="T3" fmla="*/ 0 h 61"/>
                <a:gd name="T4" fmla="*/ 0 w 552"/>
                <a:gd name="T5" fmla="*/ 61 h 61"/>
                <a:gd name="T6" fmla="*/ 552 w 552"/>
                <a:gd name="T7" fmla="*/ 61 h 61"/>
                <a:gd name="T8" fmla="*/ 543 w 552"/>
                <a:gd name="T9" fmla="*/ 46 h 61"/>
                <a:gd name="T10" fmla="*/ 532 w 552"/>
                <a:gd name="T11" fmla="*/ 30 h 61"/>
                <a:gd name="T12" fmla="*/ 523 w 552"/>
                <a:gd name="T13" fmla="*/ 15 h 61"/>
                <a:gd name="T14" fmla="*/ 512 w 552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2"/>
                <a:gd name="T25" fmla="*/ 0 h 61"/>
                <a:gd name="T26" fmla="*/ 552 w 552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2" h="61">
                  <a:moveTo>
                    <a:pt x="512" y="0"/>
                  </a:moveTo>
                  <a:lnTo>
                    <a:pt x="0" y="0"/>
                  </a:lnTo>
                  <a:lnTo>
                    <a:pt x="0" y="61"/>
                  </a:lnTo>
                  <a:lnTo>
                    <a:pt x="552" y="61"/>
                  </a:lnTo>
                  <a:lnTo>
                    <a:pt x="543" y="46"/>
                  </a:lnTo>
                  <a:lnTo>
                    <a:pt x="532" y="30"/>
                  </a:lnTo>
                  <a:lnTo>
                    <a:pt x="523" y="15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728"/>
            <p:cNvSpPr>
              <a:spLocks/>
            </p:cNvSpPr>
            <p:nvPr/>
          </p:nvSpPr>
          <p:spPr bwMode="auto">
            <a:xfrm>
              <a:off x="3075" y="2209"/>
              <a:ext cx="428" cy="61"/>
            </a:xfrm>
            <a:custGeom>
              <a:avLst/>
              <a:gdLst>
                <a:gd name="T0" fmla="*/ 375 w 428"/>
                <a:gd name="T1" fmla="*/ 0 h 61"/>
                <a:gd name="T2" fmla="*/ 3 w 428"/>
                <a:gd name="T3" fmla="*/ 0 h 61"/>
                <a:gd name="T4" fmla="*/ 0 w 428"/>
                <a:gd name="T5" fmla="*/ 61 h 61"/>
                <a:gd name="T6" fmla="*/ 428 w 428"/>
                <a:gd name="T7" fmla="*/ 61 h 61"/>
                <a:gd name="T8" fmla="*/ 415 w 428"/>
                <a:gd name="T9" fmla="*/ 46 h 61"/>
                <a:gd name="T10" fmla="*/ 401 w 428"/>
                <a:gd name="T11" fmla="*/ 31 h 61"/>
                <a:gd name="T12" fmla="*/ 388 w 428"/>
                <a:gd name="T13" fmla="*/ 16 h 61"/>
                <a:gd name="T14" fmla="*/ 375 w 428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8"/>
                <a:gd name="T25" fmla="*/ 0 h 61"/>
                <a:gd name="T26" fmla="*/ 428 w 428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8" h="61">
                  <a:moveTo>
                    <a:pt x="375" y="0"/>
                  </a:moveTo>
                  <a:lnTo>
                    <a:pt x="3" y="0"/>
                  </a:lnTo>
                  <a:lnTo>
                    <a:pt x="0" y="61"/>
                  </a:lnTo>
                  <a:lnTo>
                    <a:pt x="428" y="61"/>
                  </a:lnTo>
                  <a:lnTo>
                    <a:pt x="415" y="46"/>
                  </a:lnTo>
                  <a:lnTo>
                    <a:pt x="401" y="31"/>
                  </a:lnTo>
                  <a:lnTo>
                    <a:pt x="388" y="1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729"/>
            <p:cNvSpPr>
              <a:spLocks/>
            </p:cNvSpPr>
            <p:nvPr/>
          </p:nvSpPr>
          <p:spPr bwMode="auto">
            <a:xfrm>
              <a:off x="608" y="3031"/>
              <a:ext cx="2" cy="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2 w 2"/>
                <a:gd name="T5" fmla="*/ 2 h 4"/>
                <a:gd name="T6" fmla="*/ 2 w 2"/>
                <a:gd name="T7" fmla="*/ 2 h 4"/>
                <a:gd name="T8" fmla="*/ 0 w 2"/>
                <a:gd name="T9" fmla="*/ 0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4 h 4"/>
                <a:gd name="T18" fmla="*/ 2 w 2"/>
                <a:gd name="T19" fmla="*/ 4 h 4"/>
                <a:gd name="T20" fmla="*/ 2 w 2"/>
                <a:gd name="T21" fmla="*/ 4 h 4"/>
                <a:gd name="T22" fmla="*/ 2 w 2"/>
                <a:gd name="T23" fmla="*/ 4 h 4"/>
                <a:gd name="T24" fmla="*/ 2 w 2"/>
                <a:gd name="T25" fmla="*/ 2 h 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"/>
                <a:gd name="T40" fmla="*/ 0 h 4"/>
                <a:gd name="T41" fmla="*/ 2 w 2"/>
                <a:gd name="T42" fmla="*/ 4 h 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730"/>
            <p:cNvSpPr>
              <a:spLocks/>
            </p:cNvSpPr>
            <p:nvPr/>
          </p:nvSpPr>
          <p:spPr bwMode="auto">
            <a:xfrm>
              <a:off x="1517" y="1384"/>
              <a:ext cx="17" cy="91"/>
            </a:xfrm>
            <a:custGeom>
              <a:avLst/>
              <a:gdLst>
                <a:gd name="T0" fmla="*/ 2 w 17"/>
                <a:gd name="T1" fmla="*/ 91 h 91"/>
                <a:gd name="T2" fmla="*/ 7 w 17"/>
                <a:gd name="T3" fmla="*/ 91 h 91"/>
                <a:gd name="T4" fmla="*/ 9 w 17"/>
                <a:gd name="T5" fmla="*/ 91 h 91"/>
                <a:gd name="T6" fmla="*/ 13 w 17"/>
                <a:gd name="T7" fmla="*/ 91 h 91"/>
                <a:gd name="T8" fmla="*/ 17 w 17"/>
                <a:gd name="T9" fmla="*/ 91 h 91"/>
                <a:gd name="T10" fmla="*/ 15 w 17"/>
                <a:gd name="T11" fmla="*/ 78 h 91"/>
                <a:gd name="T12" fmla="*/ 13 w 17"/>
                <a:gd name="T13" fmla="*/ 65 h 91"/>
                <a:gd name="T14" fmla="*/ 13 w 17"/>
                <a:gd name="T15" fmla="*/ 54 h 91"/>
                <a:gd name="T16" fmla="*/ 13 w 17"/>
                <a:gd name="T17" fmla="*/ 41 h 91"/>
                <a:gd name="T18" fmla="*/ 13 w 17"/>
                <a:gd name="T19" fmla="*/ 30 h 91"/>
                <a:gd name="T20" fmla="*/ 13 w 17"/>
                <a:gd name="T21" fmla="*/ 21 h 91"/>
                <a:gd name="T22" fmla="*/ 13 w 17"/>
                <a:gd name="T23" fmla="*/ 10 h 91"/>
                <a:gd name="T24" fmla="*/ 15 w 17"/>
                <a:gd name="T25" fmla="*/ 2 h 91"/>
                <a:gd name="T26" fmla="*/ 0 w 17"/>
                <a:gd name="T27" fmla="*/ 0 h 91"/>
                <a:gd name="T28" fmla="*/ 2 w 17"/>
                <a:gd name="T29" fmla="*/ 24 h 91"/>
                <a:gd name="T30" fmla="*/ 2 w 17"/>
                <a:gd name="T31" fmla="*/ 47 h 91"/>
                <a:gd name="T32" fmla="*/ 2 w 17"/>
                <a:gd name="T33" fmla="*/ 69 h 91"/>
                <a:gd name="T34" fmla="*/ 2 w 17"/>
                <a:gd name="T35" fmla="*/ 91 h 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91"/>
                <a:gd name="T56" fmla="*/ 17 w 17"/>
                <a:gd name="T57" fmla="*/ 91 h 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91">
                  <a:moveTo>
                    <a:pt x="2" y="91"/>
                  </a:moveTo>
                  <a:lnTo>
                    <a:pt x="7" y="91"/>
                  </a:lnTo>
                  <a:lnTo>
                    <a:pt x="9" y="91"/>
                  </a:lnTo>
                  <a:lnTo>
                    <a:pt x="13" y="91"/>
                  </a:lnTo>
                  <a:lnTo>
                    <a:pt x="17" y="91"/>
                  </a:lnTo>
                  <a:lnTo>
                    <a:pt x="15" y="78"/>
                  </a:lnTo>
                  <a:lnTo>
                    <a:pt x="13" y="65"/>
                  </a:lnTo>
                  <a:lnTo>
                    <a:pt x="13" y="54"/>
                  </a:lnTo>
                  <a:lnTo>
                    <a:pt x="13" y="41"/>
                  </a:lnTo>
                  <a:lnTo>
                    <a:pt x="13" y="30"/>
                  </a:lnTo>
                  <a:lnTo>
                    <a:pt x="13" y="21"/>
                  </a:lnTo>
                  <a:lnTo>
                    <a:pt x="13" y="10"/>
                  </a:lnTo>
                  <a:lnTo>
                    <a:pt x="15" y="2"/>
                  </a:lnTo>
                  <a:lnTo>
                    <a:pt x="0" y="0"/>
                  </a:lnTo>
                  <a:lnTo>
                    <a:pt x="2" y="24"/>
                  </a:lnTo>
                  <a:lnTo>
                    <a:pt x="2" y="47"/>
                  </a:lnTo>
                  <a:lnTo>
                    <a:pt x="2" y="69"/>
                  </a:lnTo>
                  <a:lnTo>
                    <a:pt x="2" y="91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731"/>
            <p:cNvSpPr>
              <a:spLocks/>
            </p:cNvSpPr>
            <p:nvPr/>
          </p:nvSpPr>
          <p:spPr bwMode="auto">
            <a:xfrm>
              <a:off x="368" y="2528"/>
              <a:ext cx="35" cy="19"/>
            </a:xfrm>
            <a:custGeom>
              <a:avLst/>
              <a:gdLst>
                <a:gd name="T0" fmla="*/ 33 w 35"/>
                <a:gd name="T1" fmla="*/ 0 h 19"/>
                <a:gd name="T2" fmla="*/ 24 w 35"/>
                <a:gd name="T3" fmla="*/ 0 h 19"/>
                <a:gd name="T4" fmla="*/ 18 w 35"/>
                <a:gd name="T5" fmla="*/ 0 h 19"/>
                <a:gd name="T6" fmla="*/ 9 w 35"/>
                <a:gd name="T7" fmla="*/ 0 h 19"/>
                <a:gd name="T8" fmla="*/ 0 w 35"/>
                <a:gd name="T9" fmla="*/ 0 h 19"/>
                <a:gd name="T10" fmla="*/ 5 w 35"/>
                <a:gd name="T11" fmla="*/ 19 h 19"/>
                <a:gd name="T12" fmla="*/ 13 w 35"/>
                <a:gd name="T13" fmla="*/ 17 h 19"/>
                <a:gd name="T14" fmla="*/ 20 w 35"/>
                <a:gd name="T15" fmla="*/ 15 h 19"/>
                <a:gd name="T16" fmla="*/ 27 w 35"/>
                <a:gd name="T17" fmla="*/ 15 h 19"/>
                <a:gd name="T18" fmla="*/ 35 w 35"/>
                <a:gd name="T19" fmla="*/ 13 h 19"/>
                <a:gd name="T20" fmla="*/ 35 w 35"/>
                <a:gd name="T21" fmla="*/ 8 h 19"/>
                <a:gd name="T22" fmla="*/ 35 w 35"/>
                <a:gd name="T23" fmla="*/ 6 h 19"/>
                <a:gd name="T24" fmla="*/ 35 w 35"/>
                <a:gd name="T25" fmla="*/ 2 h 19"/>
                <a:gd name="T26" fmla="*/ 33 w 35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19"/>
                <a:gd name="T44" fmla="*/ 35 w 35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19">
                  <a:moveTo>
                    <a:pt x="33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19"/>
                  </a:lnTo>
                  <a:lnTo>
                    <a:pt x="13" y="17"/>
                  </a:lnTo>
                  <a:lnTo>
                    <a:pt x="20" y="15"/>
                  </a:lnTo>
                  <a:lnTo>
                    <a:pt x="27" y="15"/>
                  </a:lnTo>
                  <a:lnTo>
                    <a:pt x="35" y="13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732"/>
            <p:cNvSpPr>
              <a:spLocks/>
            </p:cNvSpPr>
            <p:nvPr/>
          </p:nvSpPr>
          <p:spPr bwMode="auto">
            <a:xfrm>
              <a:off x="281" y="2039"/>
              <a:ext cx="63" cy="55"/>
            </a:xfrm>
            <a:custGeom>
              <a:avLst/>
              <a:gdLst>
                <a:gd name="T0" fmla="*/ 0 w 63"/>
                <a:gd name="T1" fmla="*/ 0 h 55"/>
                <a:gd name="T2" fmla="*/ 9 w 63"/>
                <a:gd name="T3" fmla="*/ 55 h 55"/>
                <a:gd name="T4" fmla="*/ 22 w 63"/>
                <a:gd name="T5" fmla="*/ 53 h 55"/>
                <a:gd name="T6" fmla="*/ 35 w 63"/>
                <a:gd name="T7" fmla="*/ 48 h 55"/>
                <a:gd name="T8" fmla="*/ 48 w 63"/>
                <a:gd name="T9" fmla="*/ 46 h 55"/>
                <a:gd name="T10" fmla="*/ 63 w 63"/>
                <a:gd name="T11" fmla="*/ 44 h 55"/>
                <a:gd name="T12" fmla="*/ 46 w 63"/>
                <a:gd name="T13" fmla="*/ 33 h 55"/>
                <a:gd name="T14" fmla="*/ 31 w 63"/>
                <a:gd name="T15" fmla="*/ 22 h 55"/>
                <a:gd name="T16" fmla="*/ 15 w 63"/>
                <a:gd name="T17" fmla="*/ 11 h 55"/>
                <a:gd name="T18" fmla="*/ 0 w 63"/>
                <a:gd name="T19" fmla="*/ 0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"/>
                <a:gd name="T31" fmla="*/ 0 h 55"/>
                <a:gd name="T32" fmla="*/ 63 w 63"/>
                <a:gd name="T33" fmla="*/ 55 h 5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" h="55">
                  <a:moveTo>
                    <a:pt x="0" y="0"/>
                  </a:moveTo>
                  <a:lnTo>
                    <a:pt x="9" y="55"/>
                  </a:lnTo>
                  <a:lnTo>
                    <a:pt x="22" y="53"/>
                  </a:lnTo>
                  <a:lnTo>
                    <a:pt x="35" y="48"/>
                  </a:lnTo>
                  <a:lnTo>
                    <a:pt x="48" y="46"/>
                  </a:lnTo>
                  <a:lnTo>
                    <a:pt x="63" y="44"/>
                  </a:lnTo>
                  <a:lnTo>
                    <a:pt x="46" y="33"/>
                  </a:lnTo>
                  <a:lnTo>
                    <a:pt x="31" y="22"/>
                  </a:lnTo>
                  <a:lnTo>
                    <a:pt x="1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733"/>
            <p:cNvSpPr>
              <a:spLocks/>
            </p:cNvSpPr>
            <p:nvPr/>
          </p:nvSpPr>
          <p:spPr bwMode="auto">
            <a:xfrm>
              <a:off x="1953" y="1434"/>
              <a:ext cx="196" cy="200"/>
            </a:xfrm>
            <a:custGeom>
              <a:avLst/>
              <a:gdLst>
                <a:gd name="T0" fmla="*/ 105 w 196"/>
                <a:gd name="T1" fmla="*/ 45 h 200"/>
                <a:gd name="T2" fmla="*/ 102 w 196"/>
                <a:gd name="T3" fmla="*/ 59 h 200"/>
                <a:gd name="T4" fmla="*/ 96 w 196"/>
                <a:gd name="T5" fmla="*/ 91 h 200"/>
                <a:gd name="T6" fmla="*/ 81 w 196"/>
                <a:gd name="T7" fmla="*/ 133 h 200"/>
                <a:gd name="T8" fmla="*/ 52 w 196"/>
                <a:gd name="T9" fmla="*/ 176 h 200"/>
                <a:gd name="T10" fmla="*/ 63 w 196"/>
                <a:gd name="T11" fmla="*/ 183 h 200"/>
                <a:gd name="T12" fmla="*/ 74 w 196"/>
                <a:gd name="T13" fmla="*/ 189 h 200"/>
                <a:gd name="T14" fmla="*/ 83 w 196"/>
                <a:gd name="T15" fmla="*/ 196 h 200"/>
                <a:gd name="T16" fmla="*/ 94 w 196"/>
                <a:gd name="T17" fmla="*/ 200 h 200"/>
                <a:gd name="T18" fmla="*/ 98 w 196"/>
                <a:gd name="T19" fmla="*/ 181 h 200"/>
                <a:gd name="T20" fmla="*/ 105 w 196"/>
                <a:gd name="T21" fmla="*/ 159 h 200"/>
                <a:gd name="T22" fmla="*/ 113 w 196"/>
                <a:gd name="T23" fmla="*/ 139 h 200"/>
                <a:gd name="T24" fmla="*/ 122 w 196"/>
                <a:gd name="T25" fmla="*/ 120 h 200"/>
                <a:gd name="T26" fmla="*/ 133 w 196"/>
                <a:gd name="T27" fmla="*/ 100 h 200"/>
                <a:gd name="T28" fmla="*/ 144 w 196"/>
                <a:gd name="T29" fmla="*/ 82 h 200"/>
                <a:gd name="T30" fmla="*/ 157 w 196"/>
                <a:gd name="T31" fmla="*/ 65 h 200"/>
                <a:gd name="T32" fmla="*/ 170 w 196"/>
                <a:gd name="T33" fmla="*/ 48 h 200"/>
                <a:gd name="T34" fmla="*/ 176 w 196"/>
                <a:gd name="T35" fmla="*/ 39 h 200"/>
                <a:gd name="T36" fmla="*/ 183 w 196"/>
                <a:gd name="T37" fmla="*/ 32 h 200"/>
                <a:gd name="T38" fmla="*/ 190 w 196"/>
                <a:gd name="T39" fmla="*/ 26 h 200"/>
                <a:gd name="T40" fmla="*/ 196 w 196"/>
                <a:gd name="T41" fmla="*/ 19 h 200"/>
                <a:gd name="T42" fmla="*/ 22 w 196"/>
                <a:gd name="T43" fmla="*/ 0 h 200"/>
                <a:gd name="T44" fmla="*/ 20 w 196"/>
                <a:gd name="T45" fmla="*/ 26 h 200"/>
                <a:gd name="T46" fmla="*/ 15 w 196"/>
                <a:gd name="T47" fmla="*/ 52 h 200"/>
                <a:gd name="T48" fmla="*/ 9 w 196"/>
                <a:gd name="T49" fmla="*/ 78 h 200"/>
                <a:gd name="T50" fmla="*/ 0 w 196"/>
                <a:gd name="T51" fmla="*/ 102 h 200"/>
                <a:gd name="T52" fmla="*/ 11 w 196"/>
                <a:gd name="T53" fmla="*/ 93 h 200"/>
                <a:gd name="T54" fmla="*/ 22 w 196"/>
                <a:gd name="T55" fmla="*/ 85 h 200"/>
                <a:gd name="T56" fmla="*/ 33 w 196"/>
                <a:gd name="T57" fmla="*/ 78 h 200"/>
                <a:gd name="T58" fmla="*/ 46 w 196"/>
                <a:gd name="T59" fmla="*/ 69 h 200"/>
                <a:gd name="T60" fmla="*/ 59 w 196"/>
                <a:gd name="T61" fmla="*/ 63 h 200"/>
                <a:gd name="T62" fmla="*/ 74 w 196"/>
                <a:gd name="T63" fmla="*/ 56 h 200"/>
                <a:gd name="T64" fmla="*/ 89 w 196"/>
                <a:gd name="T65" fmla="*/ 50 h 200"/>
                <a:gd name="T66" fmla="*/ 105 w 196"/>
                <a:gd name="T67" fmla="*/ 45 h 2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6"/>
                <a:gd name="T103" fmla="*/ 0 h 200"/>
                <a:gd name="T104" fmla="*/ 196 w 196"/>
                <a:gd name="T105" fmla="*/ 200 h 2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6" h="200">
                  <a:moveTo>
                    <a:pt x="105" y="45"/>
                  </a:moveTo>
                  <a:lnTo>
                    <a:pt x="102" y="59"/>
                  </a:lnTo>
                  <a:lnTo>
                    <a:pt x="96" y="91"/>
                  </a:lnTo>
                  <a:lnTo>
                    <a:pt x="81" y="133"/>
                  </a:lnTo>
                  <a:lnTo>
                    <a:pt x="52" y="176"/>
                  </a:lnTo>
                  <a:lnTo>
                    <a:pt x="63" y="183"/>
                  </a:lnTo>
                  <a:lnTo>
                    <a:pt x="74" y="189"/>
                  </a:lnTo>
                  <a:lnTo>
                    <a:pt x="83" y="196"/>
                  </a:lnTo>
                  <a:lnTo>
                    <a:pt x="94" y="200"/>
                  </a:lnTo>
                  <a:lnTo>
                    <a:pt x="98" y="181"/>
                  </a:lnTo>
                  <a:lnTo>
                    <a:pt x="105" y="159"/>
                  </a:lnTo>
                  <a:lnTo>
                    <a:pt x="113" y="139"/>
                  </a:lnTo>
                  <a:lnTo>
                    <a:pt x="122" y="120"/>
                  </a:lnTo>
                  <a:lnTo>
                    <a:pt x="133" y="100"/>
                  </a:lnTo>
                  <a:lnTo>
                    <a:pt x="144" y="82"/>
                  </a:lnTo>
                  <a:lnTo>
                    <a:pt x="157" y="65"/>
                  </a:lnTo>
                  <a:lnTo>
                    <a:pt x="170" y="48"/>
                  </a:lnTo>
                  <a:lnTo>
                    <a:pt x="176" y="39"/>
                  </a:lnTo>
                  <a:lnTo>
                    <a:pt x="183" y="32"/>
                  </a:lnTo>
                  <a:lnTo>
                    <a:pt x="190" y="26"/>
                  </a:lnTo>
                  <a:lnTo>
                    <a:pt x="196" y="19"/>
                  </a:lnTo>
                  <a:lnTo>
                    <a:pt x="22" y="0"/>
                  </a:lnTo>
                  <a:lnTo>
                    <a:pt x="20" y="26"/>
                  </a:lnTo>
                  <a:lnTo>
                    <a:pt x="15" y="52"/>
                  </a:lnTo>
                  <a:lnTo>
                    <a:pt x="9" y="78"/>
                  </a:lnTo>
                  <a:lnTo>
                    <a:pt x="0" y="102"/>
                  </a:lnTo>
                  <a:lnTo>
                    <a:pt x="11" y="93"/>
                  </a:lnTo>
                  <a:lnTo>
                    <a:pt x="22" y="85"/>
                  </a:lnTo>
                  <a:lnTo>
                    <a:pt x="33" y="78"/>
                  </a:lnTo>
                  <a:lnTo>
                    <a:pt x="46" y="69"/>
                  </a:lnTo>
                  <a:lnTo>
                    <a:pt x="59" y="63"/>
                  </a:lnTo>
                  <a:lnTo>
                    <a:pt x="74" y="56"/>
                  </a:lnTo>
                  <a:lnTo>
                    <a:pt x="89" y="50"/>
                  </a:lnTo>
                  <a:lnTo>
                    <a:pt x="105" y="45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734"/>
            <p:cNvSpPr>
              <a:spLocks/>
            </p:cNvSpPr>
            <p:nvPr/>
          </p:nvSpPr>
          <p:spPr bwMode="auto">
            <a:xfrm>
              <a:off x="2528" y="2741"/>
              <a:ext cx="13" cy="9"/>
            </a:xfrm>
            <a:custGeom>
              <a:avLst/>
              <a:gdLst>
                <a:gd name="T0" fmla="*/ 7 w 13"/>
                <a:gd name="T1" fmla="*/ 9 h 9"/>
                <a:gd name="T2" fmla="*/ 9 w 13"/>
                <a:gd name="T3" fmla="*/ 7 h 9"/>
                <a:gd name="T4" fmla="*/ 11 w 13"/>
                <a:gd name="T5" fmla="*/ 4 h 9"/>
                <a:gd name="T6" fmla="*/ 11 w 13"/>
                <a:gd name="T7" fmla="*/ 2 h 9"/>
                <a:gd name="T8" fmla="*/ 13 w 13"/>
                <a:gd name="T9" fmla="*/ 0 h 9"/>
                <a:gd name="T10" fmla="*/ 11 w 13"/>
                <a:gd name="T11" fmla="*/ 0 h 9"/>
                <a:gd name="T12" fmla="*/ 7 w 13"/>
                <a:gd name="T13" fmla="*/ 0 h 9"/>
                <a:gd name="T14" fmla="*/ 5 w 13"/>
                <a:gd name="T15" fmla="*/ 0 h 9"/>
                <a:gd name="T16" fmla="*/ 0 w 13"/>
                <a:gd name="T17" fmla="*/ 0 h 9"/>
                <a:gd name="T18" fmla="*/ 3 w 13"/>
                <a:gd name="T19" fmla="*/ 2 h 9"/>
                <a:gd name="T20" fmla="*/ 5 w 13"/>
                <a:gd name="T21" fmla="*/ 4 h 9"/>
                <a:gd name="T22" fmla="*/ 5 w 13"/>
                <a:gd name="T23" fmla="*/ 7 h 9"/>
                <a:gd name="T24" fmla="*/ 7 w 13"/>
                <a:gd name="T25" fmla="*/ 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9"/>
                <a:gd name="T41" fmla="*/ 13 w 1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9">
                  <a:moveTo>
                    <a:pt x="7" y="9"/>
                  </a:moveTo>
                  <a:lnTo>
                    <a:pt x="9" y="7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4"/>
                  </a:lnTo>
                  <a:lnTo>
                    <a:pt x="5" y="7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735"/>
            <p:cNvSpPr>
              <a:spLocks/>
            </p:cNvSpPr>
            <p:nvPr/>
          </p:nvSpPr>
          <p:spPr bwMode="auto">
            <a:xfrm>
              <a:off x="2507" y="2294"/>
              <a:ext cx="21" cy="5"/>
            </a:xfrm>
            <a:custGeom>
              <a:avLst/>
              <a:gdLst>
                <a:gd name="T0" fmla="*/ 0 w 21"/>
                <a:gd name="T1" fmla="*/ 0 h 5"/>
                <a:gd name="T2" fmla="*/ 0 w 21"/>
                <a:gd name="T3" fmla="*/ 0 h 5"/>
                <a:gd name="T4" fmla="*/ 0 w 21"/>
                <a:gd name="T5" fmla="*/ 3 h 5"/>
                <a:gd name="T6" fmla="*/ 0 w 21"/>
                <a:gd name="T7" fmla="*/ 3 h 5"/>
                <a:gd name="T8" fmla="*/ 0 w 21"/>
                <a:gd name="T9" fmla="*/ 5 h 5"/>
                <a:gd name="T10" fmla="*/ 4 w 21"/>
                <a:gd name="T11" fmla="*/ 3 h 5"/>
                <a:gd name="T12" fmla="*/ 10 w 21"/>
                <a:gd name="T13" fmla="*/ 3 h 5"/>
                <a:gd name="T14" fmla="*/ 17 w 21"/>
                <a:gd name="T15" fmla="*/ 3 h 5"/>
                <a:gd name="T16" fmla="*/ 21 w 21"/>
                <a:gd name="T17" fmla="*/ 3 h 5"/>
                <a:gd name="T18" fmla="*/ 17 w 21"/>
                <a:gd name="T19" fmla="*/ 3 h 5"/>
                <a:gd name="T20" fmla="*/ 10 w 21"/>
                <a:gd name="T21" fmla="*/ 0 h 5"/>
                <a:gd name="T22" fmla="*/ 4 w 21"/>
                <a:gd name="T23" fmla="*/ 0 h 5"/>
                <a:gd name="T24" fmla="*/ 0 w 21"/>
                <a:gd name="T25" fmla="*/ 0 h 5"/>
                <a:gd name="T26" fmla="*/ 0 w 21"/>
                <a:gd name="T27" fmla="*/ 0 h 5"/>
                <a:gd name="T28" fmla="*/ 0 w 21"/>
                <a:gd name="T29" fmla="*/ 0 h 5"/>
                <a:gd name="T30" fmla="*/ 0 w 21"/>
                <a:gd name="T31" fmla="*/ 0 h 5"/>
                <a:gd name="T32" fmla="*/ 0 w 21"/>
                <a:gd name="T33" fmla="*/ 0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5"/>
                <a:gd name="T53" fmla="*/ 21 w 21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3"/>
                  </a:lnTo>
                  <a:lnTo>
                    <a:pt x="10" y="3"/>
                  </a:lnTo>
                  <a:lnTo>
                    <a:pt x="17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736"/>
            <p:cNvSpPr>
              <a:spLocks/>
            </p:cNvSpPr>
            <p:nvPr/>
          </p:nvSpPr>
          <p:spPr bwMode="auto">
            <a:xfrm>
              <a:off x="471" y="3064"/>
              <a:ext cx="54" cy="111"/>
            </a:xfrm>
            <a:custGeom>
              <a:avLst/>
              <a:gdLst>
                <a:gd name="T0" fmla="*/ 54 w 54"/>
                <a:gd name="T1" fmla="*/ 0 h 111"/>
                <a:gd name="T2" fmla="*/ 39 w 54"/>
                <a:gd name="T3" fmla="*/ 4 h 111"/>
                <a:gd name="T4" fmla="*/ 26 w 54"/>
                <a:gd name="T5" fmla="*/ 11 h 111"/>
                <a:gd name="T6" fmla="*/ 13 w 54"/>
                <a:gd name="T7" fmla="*/ 17 h 111"/>
                <a:gd name="T8" fmla="*/ 0 w 54"/>
                <a:gd name="T9" fmla="*/ 26 h 111"/>
                <a:gd name="T10" fmla="*/ 15 w 54"/>
                <a:gd name="T11" fmla="*/ 111 h 111"/>
                <a:gd name="T12" fmla="*/ 17 w 54"/>
                <a:gd name="T13" fmla="*/ 89 h 111"/>
                <a:gd name="T14" fmla="*/ 26 w 54"/>
                <a:gd name="T15" fmla="*/ 61 h 111"/>
                <a:gd name="T16" fmla="*/ 37 w 54"/>
                <a:gd name="T17" fmla="*/ 30 h 111"/>
                <a:gd name="T18" fmla="*/ 54 w 54"/>
                <a:gd name="T19" fmla="*/ 0 h 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111"/>
                <a:gd name="T32" fmla="*/ 54 w 54"/>
                <a:gd name="T33" fmla="*/ 111 h 1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111">
                  <a:moveTo>
                    <a:pt x="54" y="0"/>
                  </a:moveTo>
                  <a:lnTo>
                    <a:pt x="39" y="4"/>
                  </a:lnTo>
                  <a:lnTo>
                    <a:pt x="26" y="11"/>
                  </a:lnTo>
                  <a:lnTo>
                    <a:pt x="13" y="17"/>
                  </a:lnTo>
                  <a:lnTo>
                    <a:pt x="0" y="26"/>
                  </a:lnTo>
                  <a:lnTo>
                    <a:pt x="15" y="111"/>
                  </a:lnTo>
                  <a:lnTo>
                    <a:pt x="17" y="89"/>
                  </a:lnTo>
                  <a:lnTo>
                    <a:pt x="26" y="61"/>
                  </a:lnTo>
                  <a:lnTo>
                    <a:pt x="37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737"/>
            <p:cNvSpPr>
              <a:spLocks/>
            </p:cNvSpPr>
            <p:nvPr/>
          </p:nvSpPr>
          <p:spPr bwMode="auto">
            <a:xfrm>
              <a:off x="2472" y="2735"/>
              <a:ext cx="63" cy="28"/>
            </a:xfrm>
            <a:custGeom>
              <a:avLst/>
              <a:gdLst>
                <a:gd name="T0" fmla="*/ 2 w 63"/>
                <a:gd name="T1" fmla="*/ 0 h 28"/>
                <a:gd name="T2" fmla="*/ 0 w 63"/>
                <a:gd name="T3" fmla="*/ 0 h 28"/>
                <a:gd name="T4" fmla="*/ 0 w 63"/>
                <a:gd name="T5" fmla="*/ 0 h 28"/>
                <a:gd name="T6" fmla="*/ 0 w 63"/>
                <a:gd name="T7" fmla="*/ 2 h 28"/>
                <a:gd name="T8" fmla="*/ 0 w 63"/>
                <a:gd name="T9" fmla="*/ 2 h 28"/>
                <a:gd name="T10" fmla="*/ 15 w 63"/>
                <a:gd name="T11" fmla="*/ 8 h 28"/>
                <a:gd name="T12" fmla="*/ 28 w 63"/>
                <a:gd name="T13" fmla="*/ 15 h 28"/>
                <a:gd name="T14" fmla="*/ 41 w 63"/>
                <a:gd name="T15" fmla="*/ 21 h 28"/>
                <a:gd name="T16" fmla="*/ 54 w 63"/>
                <a:gd name="T17" fmla="*/ 28 h 28"/>
                <a:gd name="T18" fmla="*/ 56 w 63"/>
                <a:gd name="T19" fmla="*/ 24 h 28"/>
                <a:gd name="T20" fmla="*/ 59 w 63"/>
                <a:gd name="T21" fmla="*/ 21 h 28"/>
                <a:gd name="T22" fmla="*/ 61 w 63"/>
                <a:gd name="T23" fmla="*/ 17 h 28"/>
                <a:gd name="T24" fmla="*/ 63 w 63"/>
                <a:gd name="T25" fmla="*/ 15 h 28"/>
                <a:gd name="T26" fmla="*/ 61 w 63"/>
                <a:gd name="T27" fmla="*/ 13 h 28"/>
                <a:gd name="T28" fmla="*/ 61 w 63"/>
                <a:gd name="T29" fmla="*/ 10 h 28"/>
                <a:gd name="T30" fmla="*/ 59 w 63"/>
                <a:gd name="T31" fmla="*/ 8 h 28"/>
                <a:gd name="T32" fmla="*/ 56 w 63"/>
                <a:gd name="T33" fmla="*/ 6 h 28"/>
                <a:gd name="T34" fmla="*/ 41 w 63"/>
                <a:gd name="T35" fmla="*/ 6 h 28"/>
                <a:gd name="T36" fmla="*/ 28 w 63"/>
                <a:gd name="T37" fmla="*/ 4 h 28"/>
                <a:gd name="T38" fmla="*/ 15 w 63"/>
                <a:gd name="T39" fmla="*/ 2 h 28"/>
                <a:gd name="T40" fmla="*/ 2 w 63"/>
                <a:gd name="T41" fmla="*/ 0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28"/>
                <a:gd name="T65" fmla="*/ 63 w 63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2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5" y="8"/>
                  </a:lnTo>
                  <a:lnTo>
                    <a:pt x="28" y="15"/>
                  </a:lnTo>
                  <a:lnTo>
                    <a:pt x="41" y="21"/>
                  </a:lnTo>
                  <a:lnTo>
                    <a:pt x="54" y="28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1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6" y="6"/>
                  </a:lnTo>
                  <a:lnTo>
                    <a:pt x="41" y="6"/>
                  </a:lnTo>
                  <a:lnTo>
                    <a:pt x="28" y="4"/>
                  </a:lnTo>
                  <a:lnTo>
                    <a:pt x="15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738"/>
            <p:cNvSpPr>
              <a:spLocks/>
            </p:cNvSpPr>
            <p:nvPr/>
          </p:nvSpPr>
          <p:spPr bwMode="auto">
            <a:xfrm>
              <a:off x="2526" y="2750"/>
              <a:ext cx="26" cy="30"/>
            </a:xfrm>
            <a:custGeom>
              <a:avLst/>
              <a:gdLst>
                <a:gd name="T0" fmla="*/ 26 w 26"/>
                <a:gd name="T1" fmla="*/ 30 h 30"/>
                <a:gd name="T2" fmla="*/ 22 w 26"/>
                <a:gd name="T3" fmla="*/ 22 h 30"/>
                <a:gd name="T4" fmla="*/ 18 w 26"/>
                <a:gd name="T5" fmla="*/ 15 h 30"/>
                <a:gd name="T6" fmla="*/ 13 w 26"/>
                <a:gd name="T7" fmla="*/ 6 h 30"/>
                <a:gd name="T8" fmla="*/ 9 w 26"/>
                <a:gd name="T9" fmla="*/ 0 h 30"/>
                <a:gd name="T10" fmla="*/ 7 w 26"/>
                <a:gd name="T11" fmla="*/ 2 h 30"/>
                <a:gd name="T12" fmla="*/ 5 w 26"/>
                <a:gd name="T13" fmla="*/ 6 h 30"/>
                <a:gd name="T14" fmla="*/ 2 w 26"/>
                <a:gd name="T15" fmla="*/ 9 h 30"/>
                <a:gd name="T16" fmla="*/ 0 w 26"/>
                <a:gd name="T17" fmla="*/ 13 h 30"/>
                <a:gd name="T18" fmla="*/ 7 w 26"/>
                <a:gd name="T19" fmla="*/ 17 h 30"/>
                <a:gd name="T20" fmla="*/ 13 w 26"/>
                <a:gd name="T21" fmla="*/ 22 h 30"/>
                <a:gd name="T22" fmla="*/ 20 w 26"/>
                <a:gd name="T23" fmla="*/ 26 h 30"/>
                <a:gd name="T24" fmla="*/ 26 w 26"/>
                <a:gd name="T25" fmla="*/ 3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30"/>
                <a:gd name="T41" fmla="*/ 26 w 26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30">
                  <a:moveTo>
                    <a:pt x="26" y="30"/>
                  </a:moveTo>
                  <a:lnTo>
                    <a:pt x="22" y="22"/>
                  </a:lnTo>
                  <a:lnTo>
                    <a:pt x="18" y="15"/>
                  </a:lnTo>
                  <a:lnTo>
                    <a:pt x="13" y="6"/>
                  </a:lnTo>
                  <a:lnTo>
                    <a:pt x="9" y="0"/>
                  </a:lnTo>
                  <a:lnTo>
                    <a:pt x="7" y="2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3"/>
                  </a:lnTo>
                  <a:lnTo>
                    <a:pt x="7" y="17"/>
                  </a:lnTo>
                  <a:lnTo>
                    <a:pt x="13" y="22"/>
                  </a:lnTo>
                  <a:lnTo>
                    <a:pt x="20" y="26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739"/>
            <p:cNvSpPr>
              <a:spLocks/>
            </p:cNvSpPr>
            <p:nvPr/>
          </p:nvSpPr>
          <p:spPr bwMode="auto">
            <a:xfrm>
              <a:off x="2493" y="2763"/>
              <a:ext cx="77" cy="65"/>
            </a:xfrm>
            <a:custGeom>
              <a:avLst/>
              <a:gdLst>
                <a:gd name="T0" fmla="*/ 0 w 77"/>
                <a:gd name="T1" fmla="*/ 46 h 65"/>
                <a:gd name="T2" fmla="*/ 16 w 77"/>
                <a:gd name="T3" fmla="*/ 50 h 65"/>
                <a:gd name="T4" fmla="*/ 29 w 77"/>
                <a:gd name="T5" fmla="*/ 54 h 65"/>
                <a:gd name="T6" fmla="*/ 42 w 77"/>
                <a:gd name="T7" fmla="*/ 59 h 65"/>
                <a:gd name="T8" fmla="*/ 53 w 77"/>
                <a:gd name="T9" fmla="*/ 61 h 65"/>
                <a:gd name="T10" fmla="*/ 64 w 77"/>
                <a:gd name="T11" fmla="*/ 63 h 65"/>
                <a:gd name="T12" fmla="*/ 70 w 77"/>
                <a:gd name="T13" fmla="*/ 65 h 65"/>
                <a:gd name="T14" fmla="*/ 75 w 77"/>
                <a:gd name="T15" fmla="*/ 65 h 65"/>
                <a:gd name="T16" fmla="*/ 77 w 77"/>
                <a:gd name="T17" fmla="*/ 65 h 65"/>
                <a:gd name="T18" fmla="*/ 72 w 77"/>
                <a:gd name="T19" fmla="*/ 52 h 65"/>
                <a:gd name="T20" fmla="*/ 68 w 77"/>
                <a:gd name="T21" fmla="*/ 41 h 65"/>
                <a:gd name="T22" fmla="*/ 64 w 77"/>
                <a:gd name="T23" fmla="*/ 28 h 65"/>
                <a:gd name="T24" fmla="*/ 59 w 77"/>
                <a:gd name="T25" fmla="*/ 17 h 65"/>
                <a:gd name="T26" fmla="*/ 53 w 77"/>
                <a:gd name="T27" fmla="*/ 13 h 65"/>
                <a:gd name="T28" fmla="*/ 46 w 77"/>
                <a:gd name="T29" fmla="*/ 9 h 65"/>
                <a:gd name="T30" fmla="*/ 40 w 77"/>
                <a:gd name="T31" fmla="*/ 4 h 65"/>
                <a:gd name="T32" fmla="*/ 33 w 77"/>
                <a:gd name="T33" fmla="*/ 0 h 65"/>
                <a:gd name="T34" fmla="*/ 24 w 77"/>
                <a:gd name="T35" fmla="*/ 11 h 65"/>
                <a:gd name="T36" fmla="*/ 18 w 77"/>
                <a:gd name="T37" fmla="*/ 22 h 65"/>
                <a:gd name="T38" fmla="*/ 9 w 77"/>
                <a:gd name="T39" fmla="*/ 33 h 65"/>
                <a:gd name="T40" fmla="*/ 0 w 77"/>
                <a:gd name="T41" fmla="*/ 46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7"/>
                <a:gd name="T64" fmla="*/ 0 h 65"/>
                <a:gd name="T65" fmla="*/ 77 w 77"/>
                <a:gd name="T66" fmla="*/ 65 h 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7" h="65">
                  <a:moveTo>
                    <a:pt x="0" y="46"/>
                  </a:moveTo>
                  <a:lnTo>
                    <a:pt x="16" y="50"/>
                  </a:lnTo>
                  <a:lnTo>
                    <a:pt x="29" y="54"/>
                  </a:lnTo>
                  <a:lnTo>
                    <a:pt x="42" y="59"/>
                  </a:lnTo>
                  <a:lnTo>
                    <a:pt x="53" y="61"/>
                  </a:lnTo>
                  <a:lnTo>
                    <a:pt x="64" y="63"/>
                  </a:lnTo>
                  <a:lnTo>
                    <a:pt x="70" y="65"/>
                  </a:lnTo>
                  <a:lnTo>
                    <a:pt x="75" y="65"/>
                  </a:lnTo>
                  <a:lnTo>
                    <a:pt x="77" y="65"/>
                  </a:lnTo>
                  <a:lnTo>
                    <a:pt x="72" y="52"/>
                  </a:lnTo>
                  <a:lnTo>
                    <a:pt x="68" y="41"/>
                  </a:lnTo>
                  <a:lnTo>
                    <a:pt x="64" y="28"/>
                  </a:lnTo>
                  <a:lnTo>
                    <a:pt x="59" y="17"/>
                  </a:lnTo>
                  <a:lnTo>
                    <a:pt x="53" y="13"/>
                  </a:lnTo>
                  <a:lnTo>
                    <a:pt x="46" y="9"/>
                  </a:lnTo>
                  <a:lnTo>
                    <a:pt x="40" y="4"/>
                  </a:lnTo>
                  <a:lnTo>
                    <a:pt x="33" y="0"/>
                  </a:lnTo>
                  <a:lnTo>
                    <a:pt x="24" y="11"/>
                  </a:lnTo>
                  <a:lnTo>
                    <a:pt x="18" y="22"/>
                  </a:lnTo>
                  <a:lnTo>
                    <a:pt x="9" y="3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740"/>
            <p:cNvSpPr>
              <a:spLocks/>
            </p:cNvSpPr>
            <p:nvPr/>
          </p:nvSpPr>
          <p:spPr bwMode="auto">
            <a:xfrm>
              <a:off x="859" y="2704"/>
              <a:ext cx="32" cy="41"/>
            </a:xfrm>
            <a:custGeom>
              <a:avLst/>
              <a:gdLst>
                <a:gd name="T0" fmla="*/ 0 w 32"/>
                <a:gd name="T1" fmla="*/ 31 h 41"/>
                <a:gd name="T2" fmla="*/ 4 w 32"/>
                <a:gd name="T3" fmla="*/ 33 h 41"/>
                <a:gd name="T4" fmla="*/ 8 w 32"/>
                <a:gd name="T5" fmla="*/ 35 h 41"/>
                <a:gd name="T6" fmla="*/ 13 w 32"/>
                <a:gd name="T7" fmla="*/ 39 h 41"/>
                <a:gd name="T8" fmla="*/ 17 w 32"/>
                <a:gd name="T9" fmla="*/ 41 h 41"/>
                <a:gd name="T10" fmla="*/ 22 w 32"/>
                <a:gd name="T11" fmla="*/ 31 h 41"/>
                <a:gd name="T12" fmla="*/ 26 w 32"/>
                <a:gd name="T13" fmla="*/ 20 h 41"/>
                <a:gd name="T14" fmla="*/ 28 w 32"/>
                <a:gd name="T15" fmla="*/ 11 h 41"/>
                <a:gd name="T16" fmla="*/ 32 w 32"/>
                <a:gd name="T17" fmla="*/ 0 h 41"/>
                <a:gd name="T18" fmla="*/ 17 w 32"/>
                <a:gd name="T19" fmla="*/ 13 h 41"/>
                <a:gd name="T20" fmla="*/ 8 w 32"/>
                <a:gd name="T21" fmla="*/ 22 h 41"/>
                <a:gd name="T22" fmla="*/ 2 w 32"/>
                <a:gd name="T23" fmla="*/ 28 h 41"/>
                <a:gd name="T24" fmla="*/ 0 w 32"/>
                <a:gd name="T25" fmla="*/ 31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1"/>
                <a:gd name="T41" fmla="*/ 32 w 32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1">
                  <a:moveTo>
                    <a:pt x="0" y="31"/>
                  </a:moveTo>
                  <a:lnTo>
                    <a:pt x="4" y="33"/>
                  </a:lnTo>
                  <a:lnTo>
                    <a:pt x="8" y="35"/>
                  </a:lnTo>
                  <a:lnTo>
                    <a:pt x="13" y="39"/>
                  </a:lnTo>
                  <a:lnTo>
                    <a:pt x="17" y="41"/>
                  </a:lnTo>
                  <a:lnTo>
                    <a:pt x="22" y="31"/>
                  </a:lnTo>
                  <a:lnTo>
                    <a:pt x="26" y="20"/>
                  </a:lnTo>
                  <a:lnTo>
                    <a:pt x="28" y="11"/>
                  </a:lnTo>
                  <a:lnTo>
                    <a:pt x="32" y="0"/>
                  </a:lnTo>
                  <a:lnTo>
                    <a:pt x="17" y="13"/>
                  </a:lnTo>
                  <a:lnTo>
                    <a:pt x="8" y="22"/>
                  </a:lnTo>
                  <a:lnTo>
                    <a:pt x="2" y="2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741"/>
            <p:cNvSpPr>
              <a:spLocks/>
            </p:cNvSpPr>
            <p:nvPr/>
          </p:nvSpPr>
          <p:spPr bwMode="auto">
            <a:xfrm>
              <a:off x="486" y="3175"/>
              <a:ext cx="7" cy="28"/>
            </a:xfrm>
            <a:custGeom>
              <a:avLst/>
              <a:gdLst>
                <a:gd name="T0" fmla="*/ 0 w 7"/>
                <a:gd name="T1" fmla="*/ 28 h 28"/>
                <a:gd name="T2" fmla="*/ 2 w 7"/>
                <a:gd name="T3" fmla="*/ 28 h 28"/>
                <a:gd name="T4" fmla="*/ 4 w 7"/>
                <a:gd name="T5" fmla="*/ 28 h 28"/>
                <a:gd name="T6" fmla="*/ 4 w 7"/>
                <a:gd name="T7" fmla="*/ 28 h 28"/>
                <a:gd name="T8" fmla="*/ 7 w 7"/>
                <a:gd name="T9" fmla="*/ 28 h 28"/>
                <a:gd name="T10" fmla="*/ 0 w 7"/>
                <a:gd name="T11" fmla="*/ 0 h 28"/>
                <a:gd name="T12" fmla="*/ 0 w 7"/>
                <a:gd name="T13" fmla="*/ 11 h 28"/>
                <a:gd name="T14" fmla="*/ 0 w 7"/>
                <a:gd name="T15" fmla="*/ 19 h 28"/>
                <a:gd name="T16" fmla="*/ 0 w 7"/>
                <a:gd name="T17" fmla="*/ 26 h 28"/>
                <a:gd name="T18" fmla="*/ 0 w 7"/>
                <a:gd name="T19" fmla="*/ 28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28"/>
                <a:gd name="T32" fmla="*/ 7 w 7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28">
                  <a:moveTo>
                    <a:pt x="0" y="28"/>
                  </a:moveTo>
                  <a:lnTo>
                    <a:pt x="2" y="28"/>
                  </a:lnTo>
                  <a:lnTo>
                    <a:pt x="4" y="28"/>
                  </a:lnTo>
                  <a:lnTo>
                    <a:pt x="7" y="28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742"/>
            <p:cNvSpPr>
              <a:spLocks/>
            </p:cNvSpPr>
            <p:nvPr/>
          </p:nvSpPr>
          <p:spPr bwMode="auto">
            <a:xfrm>
              <a:off x="528" y="2976"/>
              <a:ext cx="83" cy="66"/>
            </a:xfrm>
            <a:custGeom>
              <a:avLst/>
              <a:gdLst>
                <a:gd name="T0" fmla="*/ 0 w 83"/>
                <a:gd name="T1" fmla="*/ 66 h 66"/>
                <a:gd name="T2" fmla="*/ 11 w 83"/>
                <a:gd name="T3" fmla="*/ 61 h 66"/>
                <a:gd name="T4" fmla="*/ 20 w 83"/>
                <a:gd name="T5" fmla="*/ 57 h 66"/>
                <a:gd name="T6" fmla="*/ 31 w 83"/>
                <a:gd name="T7" fmla="*/ 53 h 66"/>
                <a:gd name="T8" fmla="*/ 42 w 83"/>
                <a:gd name="T9" fmla="*/ 48 h 66"/>
                <a:gd name="T10" fmla="*/ 50 w 83"/>
                <a:gd name="T11" fmla="*/ 46 h 66"/>
                <a:gd name="T12" fmla="*/ 61 w 83"/>
                <a:gd name="T13" fmla="*/ 42 h 66"/>
                <a:gd name="T14" fmla="*/ 72 w 83"/>
                <a:gd name="T15" fmla="*/ 39 h 66"/>
                <a:gd name="T16" fmla="*/ 83 w 83"/>
                <a:gd name="T17" fmla="*/ 37 h 66"/>
                <a:gd name="T18" fmla="*/ 83 w 83"/>
                <a:gd name="T19" fmla="*/ 35 h 66"/>
                <a:gd name="T20" fmla="*/ 83 w 83"/>
                <a:gd name="T21" fmla="*/ 35 h 66"/>
                <a:gd name="T22" fmla="*/ 83 w 83"/>
                <a:gd name="T23" fmla="*/ 35 h 66"/>
                <a:gd name="T24" fmla="*/ 83 w 83"/>
                <a:gd name="T25" fmla="*/ 33 h 66"/>
                <a:gd name="T26" fmla="*/ 77 w 83"/>
                <a:gd name="T27" fmla="*/ 24 h 66"/>
                <a:gd name="T28" fmla="*/ 70 w 83"/>
                <a:gd name="T29" fmla="*/ 16 h 66"/>
                <a:gd name="T30" fmla="*/ 63 w 83"/>
                <a:gd name="T31" fmla="*/ 9 h 66"/>
                <a:gd name="T32" fmla="*/ 59 w 83"/>
                <a:gd name="T33" fmla="*/ 0 h 66"/>
                <a:gd name="T34" fmla="*/ 42 w 83"/>
                <a:gd name="T35" fmla="*/ 16 h 66"/>
                <a:gd name="T36" fmla="*/ 24 w 83"/>
                <a:gd name="T37" fmla="*/ 33 h 66"/>
                <a:gd name="T38" fmla="*/ 11 w 83"/>
                <a:gd name="T39" fmla="*/ 48 h 66"/>
                <a:gd name="T40" fmla="*/ 0 w 83"/>
                <a:gd name="T41" fmla="*/ 66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3"/>
                <a:gd name="T64" fmla="*/ 0 h 66"/>
                <a:gd name="T65" fmla="*/ 83 w 83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3" h="66">
                  <a:moveTo>
                    <a:pt x="0" y="66"/>
                  </a:moveTo>
                  <a:lnTo>
                    <a:pt x="11" y="61"/>
                  </a:lnTo>
                  <a:lnTo>
                    <a:pt x="20" y="57"/>
                  </a:lnTo>
                  <a:lnTo>
                    <a:pt x="31" y="53"/>
                  </a:lnTo>
                  <a:lnTo>
                    <a:pt x="42" y="48"/>
                  </a:lnTo>
                  <a:lnTo>
                    <a:pt x="50" y="46"/>
                  </a:lnTo>
                  <a:lnTo>
                    <a:pt x="61" y="42"/>
                  </a:lnTo>
                  <a:lnTo>
                    <a:pt x="72" y="39"/>
                  </a:lnTo>
                  <a:lnTo>
                    <a:pt x="83" y="37"/>
                  </a:lnTo>
                  <a:lnTo>
                    <a:pt x="83" y="35"/>
                  </a:lnTo>
                  <a:lnTo>
                    <a:pt x="83" y="33"/>
                  </a:lnTo>
                  <a:lnTo>
                    <a:pt x="77" y="24"/>
                  </a:lnTo>
                  <a:lnTo>
                    <a:pt x="70" y="16"/>
                  </a:lnTo>
                  <a:lnTo>
                    <a:pt x="63" y="9"/>
                  </a:lnTo>
                  <a:lnTo>
                    <a:pt x="59" y="0"/>
                  </a:lnTo>
                  <a:lnTo>
                    <a:pt x="42" y="16"/>
                  </a:lnTo>
                  <a:lnTo>
                    <a:pt x="24" y="33"/>
                  </a:lnTo>
                  <a:lnTo>
                    <a:pt x="11" y="48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743"/>
            <p:cNvSpPr>
              <a:spLocks/>
            </p:cNvSpPr>
            <p:nvPr/>
          </p:nvSpPr>
          <p:spPr bwMode="auto">
            <a:xfrm>
              <a:off x="2363" y="3175"/>
              <a:ext cx="599" cy="673"/>
            </a:xfrm>
            <a:custGeom>
              <a:avLst/>
              <a:gdLst>
                <a:gd name="T0" fmla="*/ 335 w 599"/>
                <a:gd name="T1" fmla="*/ 0 h 673"/>
                <a:gd name="T2" fmla="*/ 333 w 599"/>
                <a:gd name="T3" fmla="*/ 26 h 673"/>
                <a:gd name="T4" fmla="*/ 331 w 599"/>
                <a:gd name="T5" fmla="*/ 48 h 673"/>
                <a:gd name="T6" fmla="*/ 329 w 599"/>
                <a:gd name="T7" fmla="*/ 61 h 673"/>
                <a:gd name="T8" fmla="*/ 329 w 599"/>
                <a:gd name="T9" fmla="*/ 65 h 673"/>
                <a:gd name="T10" fmla="*/ 320 w 599"/>
                <a:gd name="T11" fmla="*/ 65 h 673"/>
                <a:gd name="T12" fmla="*/ 298 w 599"/>
                <a:gd name="T13" fmla="*/ 67 h 673"/>
                <a:gd name="T14" fmla="*/ 263 w 599"/>
                <a:gd name="T15" fmla="*/ 67 h 673"/>
                <a:gd name="T16" fmla="*/ 220 w 599"/>
                <a:gd name="T17" fmla="*/ 67 h 673"/>
                <a:gd name="T18" fmla="*/ 168 w 599"/>
                <a:gd name="T19" fmla="*/ 63 h 673"/>
                <a:gd name="T20" fmla="*/ 113 w 599"/>
                <a:gd name="T21" fmla="*/ 52 h 673"/>
                <a:gd name="T22" fmla="*/ 56 w 599"/>
                <a:gd name="T23" fmla="*/ 37 h 673"/>
                <a:gd name="T24" fmla="*/ 0 w 599"/>
                <a:gd name="T25" fmla="*/ 13 h 673"/>
                <a:gd name="T26" fmla="*/ 11 w 599"/>
                <a:gd name="T27" fmla="*/ 43 h 673"/>
                <a:gd name="T28" fmla="*/ 22 w 599"/>
                <a:gd name="T29" fmla="*/ 76 h 673"/>
                <a:gd name="T30" fmla="*/ 26 w 599"/>
                <a:gd name="T31" fmla="*/ 109 h 673"/>
                <a:gd name="T32" fmla="*/ 28 w 599"/>
                <a:gd name="T33" fmla="*/ 144 h 673"/>
                <a:gd name="T34" fmla="*/ 28 w 599"/>
                <a:gd name="T35" fmla="*/ 154 h 673"/>
                <a:gd name="T36" fmla="*/ 28 w 599"/>
                <a:gd name="T37" fmla="*/ 165 h 673"/>
                <a:gd name="T38" fmla="*/ 28 w 599"/>
                <a:gd name="T39" fmla="*/ 176 h 673"/>
                <a:gd name="T40" fmla="*/ 26 w 599"/>
                <a:gd name="T41" fmla="*/ 187 h 673"/>
                <a:gd name="T42" fmla="*/ 59 w 599"/>
                <a:gd name="T43" fmla="*/ 202 h 673"/>
                <a:gd name="T44" fmla="*/ 89 w 599"/>
                <a:gd name="T45" fmla="*/ 220 h 673"/>
                <a:gd name="T46" fmla="*/ 117 w 599"/>
                <a:gd name="T47" fmla="*/ 237 h 673"/>
                <a:gd name="T48" fmla="*/ 144 w 599"/>
                <a:gd name="T49" fmla="*/ 257 h 673"/>
                <a:gd name="T50" fmla="*/ 165 w 599"/>
                <a:gd name="T51" fmla="*/ 281 h 673"/>
                <a:gd name="T52" fmla="*/ 185 w 599"/>
                <a:gd name="T53" fmla="*/ 307 h 673"/>
                <a:gd name="T54" fmla="*/ 198 w 599"/>
                <a:gd name="T55" fmla="*/ 338 h 673"/>
                <a:gd name="T56" fmla="*/ 205 w 599"/>
                <a:gd name="T57" fmla="*/ 375 h 673"/>
                <a:gd name="T58" fmla="*/ 218 w 599"/>
                <a:gd name="T59" fmla="*/ 449 h 673"/>
                <a:gd name="T60" fmla="*/ 229 w 599"/>
                <a:gd name="T61" fmla="*/ 523 h 673"/>
                <a:gd name="T62" fmla="*/ 237 w 599"/>
                <a:gd name="T63" fmla="*/ 599 h 673"/>
                <a:gd name="T64" fmla="*/ 248 w 599"/>
                <a:gd name="T65" fmla="*/ 673 h 673"/>
                <a:gd name="T66" fmla="*/ 599 w 599"/>
                <a:gd name="T67" fmla="*/ 590 h 673"/>
                <a:gd name="T68" fmla="*/ 590 w 599"/>
                <a:gd name="T69" fmla="*/ 542 h 673"/>
                <a:gd name="T70" fmla="*/ 584 w 599"/>
                <a:gd name="T71" fmla="*/ 497 h 673"/>
                <a:gd name="T72" fmla="*/ 575 w 599"/>
                <a:gd name="T73" fmla="*/ 451 h 673"/>
                <a:gd name="T74" fmla="*/ 566 w 599"/>
                <a:gd name="T75" fmla="*/ 407 h 673"/>
                <a:gd name="T76" fmla="*/ 556 w 599"/>
                <a:gd name="T77" fmla="*/ 361 h 673"/>
                <a:gd name="T78" fmla="*/ 545 w 599"/>
                <a:gd name="T79" fmla="*/ 318 h 673"/>
                <a:gd name="T80" fmla="*/ 534 w 599"/>
                <a:gd name="T81" fmla="*/ 277 h 673"/>
                <a:gd name="T82" fmla="*/ 518 w 599"/>
                <a:gd name="T83" fmla="*/ 233 h 673"/>
                <a:gd name="T84" fmla="*/ 503 w 599"/>
                <a:gd name="T85" fmla="*/ 196 h 673"/>
                <a:gd name="T86" fmla="*/ 484 w 599"/>
                <a:gd name="T87" fmla="*/ 161 h 673"/>
                <a:gd name="T88" fmla="*/ 462 w 599"/>
                <a:gd name="T89" fmla="*/ 131 h 673"/>
                <a:gd name="T90" fmla="*/ 440 w 599"/>
                <a:gd name="T91" fmla="*/ 102 h 673"/>
                <a:gd name="T92" fmla="*/ 416 w 599"/>
                <a:gd name="T93" fmla="*/ 76 h 673"/>
                <a:gd name="T94" fmla="*/ 390 w 599"/>
                <a:gd name="T95" fmla="*/ 50 h 673"/>
                <a:gd name="T96" fmla="*/ 364 w 599"/>
                <a:gd name="T97" fmla="*/ 26 h 673"/>
                <a:gd name="T98" fmla="*/ 335 w 599"/>
                <a:gd name="T99" fmla="*/ 0 h 6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99"/>
                <a:gd name="T151" fmla="*/ 0 h 673"/>
                <a:gd name="T152" fmla="*/ 599 w 599"/>
                <a:gd name="T153" fmla="*/ 673 h 6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99" h="673">
                  <a:moveTo>
                    <a:pt x="335" y="0"/>
                  </a:moveTo>
                  <a:lnTo>
                    <a:pt x="333" y="26"/>
                  </a:lnTo>
                  <a:lnTo>
                    <a:pt x="331" y="48"/>
                  </a:lnTo>
                  <a:lnTo>
                    <a:pt x="329" y="61"/>
                  </a:lnTo>
                  <a:lnTo>
                    <a:pt x="329" y="65"/>
                  </a:lnTo>
                  <a:lnTo>
                    <a:pt x="320" y="65"/>
                  </a:lnTo>
                  <a:lnTo>
                    <a:pt x="298" y="67"/>
                  </a:lnTo>
                  <a:lnTo>
                    <a:pt x="263" y="67"/>
                  </a:lnTo>
                  <a:lnTo>
                    <a:pt x="220" y="67"/>
                  </a:lnTo>
                  <a:lnTo>
                    <a:pt x="168" y="63"/>
                  </a:lnTo>
                  <a:lnTo>
                    <a:pt x="113" y="52"/>
                  </a:lnTo>
                  <a:lnTo>
                    <a:pt x="56" y="37"/>
                  </a:lnTo>
                  <a:lnTo>
                    <a:pt x="0" y="13"/>
                  </a:lnTo>
                  <a:lnTo>
                    <a:pt x="11" y="43"/>
                  </a:lnTo>
                  <a:lnTo>
                    <a:pt x="22" y="76"/>
                  </a:lnTo>
                  <a:lnTo>
                    <a:pt x="26" y="109"/>
                  </a:lnTo>
                  <a:lnTo>
                    <a:pt x="28" y="144"/>
                  </a:lnTo>
                  <a:lnTo>
                    <a:pt x="28" y="154"/>
                  </a:lnTo>
                  <a:lnTo>
                    <a:pt x="28" y="165"/>
                  </a:lnTo>
                  <a:lnTo>
                    <a:pt x="28" y="176"/>
                  </a:lnTo>
                  <a:lnTo>
                    <a:pt x="26" y="187"/>
                  </a:lnTo>
                  <a:lnTo>
                    <a:pt x="59" y="202"/>
                  </a:lnTo>
                  <a:lnTo>
                    <a:pt x="89" y="220"/>
                  </a:lnTo>
                  <a:lnTo>
                    <a:pt x="117" y="237"/>
                  </a:lnTo>
                  <a:lnTo>
                    <a:pt x="144" y="257"/>
                  </a:lnTo>
                  <a:lnTo>
                    <a:pt x="165" y="281"/>
                  </a:lnTo>
                  <a:lnTo>
                    <a:pt x="185" y="307"/>
                  </a:lnTo>
                  <a:lnTo>
                    <a:pt x="198" y="338"/>
                  </a:lnTo>
                  <a:lnTo>
                    <a:pt x="205" y="375"/>
                  </a:lnTo>
                  <a:lnTo>
                    <a:pt x="218" y="449"/>
                  </a:lnTo>
                  <a:lnTo>
                    <a:pt x="229" y="523"/>
                  </a:lnTo>
                  <a:lnTo>
                    <a:pt x="237" y="599"/>
                  </a:lnTo>
                  <a:lnTo>
                    <a:pt x="248" y="673"/>
                  </a:lnTo>
                  <a:lnTo>
                    <a:pt x="599" y="590"/>
                  </a:lnTo>
                  <a:lnTo>
                    <a:pt x="590" y="542"/>
                  </a:lnTo>
                  <a:lnTo>
                    <a:pt x="584" y="497"/>
                  </a:lnTo>
                  <a:lnTo>
                    <a:pt x="575" y="451"/>
                  </a:lnTo>
                  <a:lnTo>
                    <a:pt x="566" y="407"/>
                  </a:lnTo>
                  <a:lnTo>
                    <a:pt x="556" y="361"/>
                  </a:lnTo>
                  <a:lnTo>
                    <a:pt x="545" y="318"/>
                  </a:lnTo>
                  <a:lnTo>
                    <a:pt x="534" y="277"/>
                  </a:lnTo>
                  <a:lnTo>
                    <a:pt x="518" y="233"/>
                  </a:lnTo>
                  <a:lnTo>
                    <a:pt x="503" y="196"/>
                  </a:lnTo>
                  <a:lnTo>
                    <a:pt x="484" y="161"/>
                  </a:lnTo>
                  <a:lnTo>
                    <a:pt x="462" y="131"/>
                  </a:lnTo>
                  <a:lnTo>
                    <a:pt x="440" y="102"/>
                  </a:lnTo>
                  <a:lnTo>
                    <a:pt x="416" y="76"/>
                  </a:lnTo>
                  <a:lnTo>
                    <a:pt x="390" y="50"/>
                  </a:lnTo>
                  <a:lnTo>
                    <a:pt x="364" y="2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744"/>
            <p:cNvSpPr>
              <a:spLocks/>
            </p:cNvSpPr>
            <p:nvPr/>
          </p:nvSpPr>
          <p:spPr bwMode="auto">
            <a:xfrm>
              <a:off x="1532" y="1052"/>
              <a:ext cx="443" cy="382"/>
            </a:xfrm>
            <a:custGeom>
              <a:avLst/>
              <a:gdLst>
                <a:gd name="T0" fmla="*/ 231 w 443"/>
                <a:gd name="T1" fmla="*/ 321 h 382"/>
                <a:gd name="T2" fmla="*/ 233 w 443"/>
                <a:gd name="T3" fmla="*/ 323 h 382"/>
                <a:gd name="T4" fmla="*/ 238 w 443"/>
                <a:gd name="T5" fmla="*/ 332 h 382"/>
                <a:gd name="T6" fmla="*/ 242 w 443"/>
                <a:gd name="T7" fmla="*/ 345 h 382"/>
                <a:gd name="T8" fmla="*/ 251 w 443"/>
                <a:gd name="T9" fmla="*/ 360 h 382"/>
                <a:gd name="T10" fmla="*/ 443 w 443"/>
                <a:gd name="T11" fmla="*/ 382 h 382"/>
                <a:gd name="T12" fmla="*/ 443 w 443"/>
                <a:gd name="T13" fmla="*/ 379 h 382"/>
                <a:gd name="T14" fmla="*/ 443 w 443"/>
                <a:gd name="T15" fmla="*/ 377 h 382"/>
                <a:gd name="T16" fmla="*/ 443 w 443"/>
                <a:gd name="T17" fmla="*/ 375 h 382"/>
                <a:gd name="T18" fmla="*/ 443 w 443"/>
                <a:gd name="T19" fmla="*/ 373 h 382"/>
                <a:gd name="T20" fmla="*/ 434 w 443"/>
                <a:gd name="T21" fmla="*/ 297 h 382"/>
                <a:gd name="T22" fmla="*/ 408 w 443"/>
                <a:gd name="T23" fmla="*/ 227 h 382"/>
                <a:gd name="T24" fmla="*/ 373 w 443"/>
                <a:gd name="T25" fmla="*/ 164 h 382"/>
                <a:gd name="T26" fmla="*/ 332 w 443"/>
                <a:gd name="T27" fmla="*/ 109 h 382"/>
                <a:gd name="T28" fmla="*/ 290 w 443"/>
                <a:gd name="T29" fmla="*/ 64 h 382"/>
                <a:gd name="T30" fmla="*/ 255 w 443"/>
                <a:gd name="T31" fmla="*/ 29 h 382"/>
                <a:gd name="T32" fmla="*/ 229 w 443"/>
                <a:gd name="T33" fmla="*/ 7 h 382"/>
                <a:gd name="T34" fmla="*/ 220 w 443"/>
                <a:gd name="T35" fmla="*/ 0 h 382"/>
                <a:gd name="T36" fmla="*/ 212 w 443"/>
                <a:gd name="T37" fmla="*/ 7 h 382"/>
                <a:gd name="T38" fmla="*/ 190 w 443"/>
                <a:gd name="T39" fmla="*/ 26 h 382"/>
                <a:gd name="T40" fmla="*/ 157 w 443"/>
                <a:gd name="T41" fmla="*/ 57 h 382"/>
                <a:gd name="T42" fmla="*/ 120 w 443"/>
                <a:gd name="T43" fmla="*/ 96 h 382"/>
                <a:gd name="T44" fmla="*/ 81 w 443"/>
                <a:gd name="T45" fmla="*/ 146 h 382"/>
                <a:gd name="T46" fmla="*/ 44 w 443"/>
                <a:gd name="T47" fmla="*/ 203 h 382"/>
                <a:gd name="T48" fmla="*/ 16 w 443"/>
                <a:gd name="T49" fmla="*/ 266 h 382"/>
                <a:gd name="T50" fmla="*/ 0 w 443"/>
                <a:gd name="T51" fmla="*/ 334 h 382"/>
                <a:gd name="T52" fmla="*/ 199 w 443"/>
                <a:gd name="T53" fmla="*/ 356 h 382"/>
                <a:gd name="T54" fmla="*/ 205 w 443"/>
                <a:gd name="T55" fmla="*/ 347 h 382"/>
                <a:gd name="T56" fmla="*/ 214 w 443"/>
                <a:gd name="T57" fmla="*/ 338 h 382"/>
                <a:gd name="T58" fmla="*/ 223 w 443"/>
                <a:gd name="T59" fmla="*/ 329 h 382"/>
                <a:gd name="T60" fmla="*/ 231 w 443"/>
                <a:gd name="T61" fmla="*/ 321 h 3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3"/>
                <a:gd name="T94" fmla="*/ 0 h 382"/>
                <a:gd name="T95" fmla="*/ 443 w 443"/>
                <a:gd name="T96" fmla="*/ 382 h 38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3" h="382">
                  <a:moveTo>
                    <a:pt x="231" y="321"/>
                  </a:moveTo>
                  <a:lnTo>
                    <a:pt x="233" y="323"/>
                  </a:lnTo>
                  <a:lnTo>
                    <a:pt x="238" y="332"/>
                  </a:lnTo>
                  <a:lnTo>
                    <a:pt x="242" y="345"/>
                  </a:lnTo>
                  <a:lnTo>
                    <a:pt x="251" y="360"/>
                  </a:lnTo>
                  <a:lnTo>
                    <a:pt x="443" y="382"/>
                  </a:lnTo>
                  <a:lnTo>
                    <a:pt x="443" y="379"/>
                  </a:lnTo>
                  <a:lnTo>
                    <a:pt x="443" y="377"/>
                  </a:lnTo>
                  <a:lnTo>
                    <a:pt x="443" y="375"/>
                  </a:lnTo>
                  <a:lnTo>
                    <a:pt x="443" y="373"/>
                  </a:lnTo>
                  <a:lnTo>
                    <a:pt x="434" y="297"/>
                  </a:lnTo>
                  <a:lnTo>
                    <a:pt x="408" y="227"/>
                  </a:lnTo>
                  <a:lnTo>
                    <a:pt x="373" y="164"/>
                  </a:lnTo>
                  <a:lnTo>
                    <a:pt x="332" y="109"/>
                  </a:lnTo>
                  <a:lnTo>
                    <a:pt x="290" y="64"/>
                  </a:lnTo>
                  <a:lnTo>
                    <a:pt x="255" y="29"/>
                  </a:lnTo>
                  <a:lnTo>
                    <a:pt x="229" y="7"/>
                  </a:lnTo>
                  <a:lnTo>
                    <a:pt x="220" y="0"/>
                  </a:lnTo>
                  <a:lnTo>
                    <a:pt x="212" y="7"/>
                  </a:lnTo>
                  <a:lnTo>
                    <a:pt x="190" y="26"/>
                  </a:lnTo>
                  <a:lnTo>
                    <a:pt x="157" y="57"/>
                  </a:lnTo>
                  <a:lnTo>
                    <a:pt x="120" y="96"/>
                  </a:lnTo>
                  <a:lnTo>
                    <a:pt x="81" y="146"/>
                  </a:lnTo>
                  <a:lnTo>
                    <a:pt x="44" y="203"/>
                  </a:lnTo>
                  <a:lnTo>
                    <a:pt x="16" y="266"/>
                  </a:lnTo>
                  <a:lnTo>
                    <a:pt x="0" y="334"/>
                  </a:lnTo>
                  <a:lnTo>
                    <a:pt x="199" y="356"/>
                  </a:lnTo>
                  <a:lnTo>
                    <a:pt x="205" y="347"/>
                  </a:lnTo>
                  <a:lnTo>
                    <a:pt x="214" y="338"/>
                  </a:lnTo>
                  <a:lnTo>
                    <a:pt x="223" y="329"/>
                  </a:lnTo>
                  <a:lnTo>
                    <a:pt x="231" y="321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745"/>
            <p:cNvSpPr>
              <a:spLocks/>
            </p:cNvSpPr>
            <p:nvPr/>
          </p:nvSpPr>
          <p:spPr bwMode="auto">
            <a:xfrm>
              <a:off x="316" y="3090"/>
              <a:ext cx="235" cy="464"/>
            </a:xfrm>
            <a:custGeom>
              <a:avLst/>
              <a:gdLst>
                <a:gd name="T0" fmla="*/ 170 w 235"/>
                <a:gd name="T1" fmla="*/ 113 h 464"/>
                <a:gd name="T2" fmla="*/ 170 w 235"/>
                <a:gd name="T3" fmla="*/ 111 h 464"/>
                <a:gd name="T4" fmla="*/ 170 w 235"/>
                <a:gd name="T5" fmla="*/ 104 h 464"/>
                <a:gd name="T6" fmla="*/ 170 w 235"/>
                <a:gd name="T7" fmla="*/ 96 h 464"/>
                <a:gd name="T8" fmla="*/ 170 w 235"/>
                <a:gd name="T9" fmla="*/ 85 h 464"/>
                <a:gd name="T10" fmla="*/ 155 w 235"/>
                <a:gd name="T11" fmla="*/ 0 h 464"/>
                <a:gd name="T12" fmla="*/ 144 w 235"/>
                <a:gd name="T13" fmla="*/ 8 h 464"/>
                <a:gd name="T14" fmla="*/ 133 w 235"/>
                <a:gd name="T15" fmla="*/ 17 h 464"/>
                <a:gd name="T16" fmla="*/ 120 w 235"/>
                <a:gd name="T17" fmla="*/ 28 h 464"/>
                <a:gd name="T18" fmla="*/ 109 w 235"/>
                <a:gd name="T19" fmla="*/ 39 h 464"/>
                <a:gd name="T20" fmla="*/ 63 w 235"/>
                <a:gd name="T21" fmla="*/ 100 h 464"/>
                <a:gd name="T22" fmla="*/ 33 w 235"/>
                <a:gd name="T23" fmla="*/ 168 h 464"/>
                <a:gd name="T24" fmla="*/ 13 w 235"/>
                <a:gd name="T25" fmla="*/ 237 h 464"/>
                <a:gd name="T26" fmla="*/ 4 w 235"/>
                <a:gd name="T27" fmla="*/ 305 h 464"/>
                <a:gd name="T28" fmla="*/ 0 w 235"/>
                <a:gd name="T29" fmla="*/ 366 h 464"/>
                <a:gd name="T30" fmla="*/ 2 w 235"/>
                <a:gd name="T31" fmla="*/ 416 h 464"/>
                <a:gd name="T32" fmla="*/ 4 w 235"/>
                <a:gd name="T33" fmla="*/ 449 h 464"/>
                <a:gd name="T34" fmla="*/ 7 w 235"/>
                <a:gd name="T35" fmla="*/ 462 h 464"/>
                <a:gd name="T36" fmla="*/ 11 w 235"/>
                <a:gd name="T37" fmla="*/ 462 h 464"/>
                <a:gd name="T38" fmla="*/ 26 w 235"/>
                <a:gd name="T39" fmla="*/ 464 h 464"/>
                <a:gd name="T40" fmla="*/ 48 w 235"/>
                <a:gd name="T41" fmla="*/ 464 h 464"/>
                <a:gd name="T42" fmla="*/ 76 w 235"/>
                <a:gd name="T43" fmla="*/ 464 h 464"/>
                <a:gd name="T44" fmla="*/ 111 w 235"/>
                <a:gd name="T45" fmla="*/ 464 h 464"/>
                <a:gd name="T46" fmla="*/ 150 w 235"/>
                <a:gd name="T47" fmla="*/ 462 h 464"/>
                <a:gd name="T48" fmla="*/ 192 w 235"/>
                <a:gd name="T49" fmla="*/ 457 h 464"/>
                <a:gd name="T50" fmla="*/ 235 w 235"/>
                <a:gd name="T51" fmla="*/ 449 h 464"/>
                <a:gd name="T52" fmla="*/ 177 w 235"/>
                <a:gd name="T53" fmla="*/ 113 h 464"/>
                <a:gd name="T54" fmla="*/ 174 w 235"/>
                <a:gd name="T55" fmla="*/ 113 h 464"/>
                <a:gd name="T56" fmla="*/ 174 w 235"/>
                <a:gd name="T57" fmla="*/ 113 h 464"/>
                <a:gd name="T58" fmla="*/ 172 w 235"/>
                <a:gd name="T59" fmla="*/ 113 h 464"/>
                <a:gd name="T60" fmla="*/ 170 w 235"/>
                <a:gd name="T61" fmla="*/ 113 h 4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35"/>
                <a:gd name="T94" fmla="*/ 0 h 464"/>
                <a:gd name="T95" fmla="*/ 235 w 235"/>
                <a:gd name="T96" fmla="*/ 464 h 46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35" h="464">
                  <a:moveTo>
                    <a:pt x="170" y="113"/>
                  </a:moveTo>
                  <a:lnTo>
                    <a:pt x="170" y="111"/>
                  </a:lnTo>
                  <a:lnTo>
                    <a:pt x="170" y="104"/>
                  </a:lnTo>
                  <a:lnTo>
                    <a:pt x="170" y="96"/>
                  </a:lnTo>
                  <a:lnTo>
                    <a:pt x="170" y="85"/>
                  </a:lnTo>
                  <a:lnTo>
                    <a:pt x="155" y="0"/>
                  </a:lnTo>
                  <a:lnTo>
                    <a:pt x="144" y="8"/>
                  </a:lnTo>
                  <a:lnTo>
                    <a:pt x="133" y="17"/>
                  </a:lnTo>
                  <a:lnTo>
                    <a:pt x="120" y="28"/>
                  </a:lnTo>
                  <a:lnTo>
                    <a:pt x="109" y="39"/>
                  </a:lnTo>
                  <a:lnTo>
                    <a:pt x="63" y="100"/>
                  </a:lnTo>
                  <a:lnTo>
                    <a:pt x="33" y="168"/>
                  </a:lnTo>
                  <a:lnTo>
                    <a:pt x="13" y="237"/>
                  </a:lnTo>
                  <a:lnTo>
                    <a:pt x="4" y="305"/>
                  </a:lnTo>
                  <a:lnTo>
                    <a:pt x="0" y="366"/>
                  </a:lnTo>
                  <a:lnTo>
                    <a:pt x="2" y="416"/>
                  </a:lnTo>
                  <a:lnTo>
                    <a:pt x="4" y="449"/>
                  </a:lnTo>
                  <a:lnTo>
                    <a:pt x="7" y="462"/>
                  </a:lnTo>
                  <a:lnTo>
                    <a:pt x="11" y="462"/>
                  </a:lnTo>
                  <a:lnTo>
                    <a:pt x="26" y="464"/>
                  </a:lnTo>
                  <a:lnTo>
                    <a:pt x="48" y="464"/>
                  </a:lnTo>
                  <a:lnTo>
                    <a:pt x="76" y="464"/>
                  </a:lnTo>
                  <a:lnTo>
                    <a:pt x="111" y="464"/>
                  </a:lnTo>
                  <a:lnTo>
                    <a:pt x="150" y="462"/>
                  </a:lnTo>
                  <a:lnTo>
                    <a:pt x="192" y="457"/>
                  </a:lnTo>
                  <a:lnTo>
                    <a:pt x="235" y="449"/>
                  </a:lnTo>
                  <a:lnTo>
                    <a:pt x="177" y="113"/>
                  </a:lnTo>
                  <a:lnTo>
                    <a:pt x="174" y="113"/>
                  </a:lnTo>
                  <a:lnTo>
                    <a:pt x="172" y="113"/>
                  </a:lnTo>
                  <a:lnTo>
                    <a:pt x="170" y="113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746"/>
            <p:cNvSpPr>
              <a:spLocks/>
            </p:cNvSpPr>
            <p:nvPr/>
          </p:nvSpPr>
          <p:spPr bwMode="auto">
            <a:xfrm>
              <a:off x="111" y="1713"/>
              <a:ext cx="170" cy="326"/>
            </a:xfrm>
            <a:custGeom>
              <a:avLst/>
              <a:gdLst>
                <a:gd name="T0" fmla="*/ 0 w 170"/>
                <a:gd name="T1" fmla="*/ 56 h 326"/>
                <a:gd name="T2" fmla="*/ 2 w 170"/>
                <a:gd name="T3" fmla="*/ 63 h 326"/>
                <a:gd name="T4" fmla="*/ 11 w 170"/>
                <a:gd name="T5" fmla="*/ 85 h 326"/>
                <a:gd name="T6" fmla="*/ 22 w 170"/>
                <a:gd name="T7" fmla="*/ 115 h 326"/>
                <a:gd name="T8" fmla="*/ 42 w 170"/>
                <a:gd name="T9" fmla="*/ 152 h 326"/>
                <a:gd name="T10" fmla="*/ 66 w 170"/>
                <a:gd name="T11" fmla="*/ 196 h 326"/>
                <a:gd name="T12" fmla="*/ 94 w 170"/>
                <a:gd name="T13" fmla="*/ 239 h 326"/>
                <a:gd name="T14" fmla="*/ 129 w 170"/>
                <a:gd name="T15" fmla="*/ 285 h 326"/>
                <a:gd name="T16" fmla="*/ 170 w 170"/>
                <a:gd name="T17" fmla="*/ 326 h 326"/>
                <a:gd name="T18" fmla="*/ 111 w 170"/>
                <a:gd name="T19" fmla="*/ 0 h 326"/>
                <a:gd name="T20" fmla="*/ 87 w 170"/>
                <a:gd name="T21" fmla="*/ 10 h 326"/>
                <a:gd name="T22" fmla="*/ 66 w 170"/>
                <a:gd name="T23" fmla="*/ 21 h 326"/>
                <a:gd name="T24" fmla="*/ 46 w 170"/>
                <a:gd name="T25" fmla="*/ 30 h 326"/>
                <a:gd name="T26" fmla="*/ 31 w 170"/>
                <a:gd name="T27" fmla="*/ 39 h 326"/>
                <a:gd name="T28" fmla="*/ 18 w 170"/>
                <a:gd name="T29" fmla="*/ 45 h 326"/>
                <a:gd name="T30" fmla="*/ 9 w 170"/>
                <a:gd name="T31" fmla="*/ 52 h 326"/>
                <a:gd name="T32" fmla="*/ 2 w 170"/>
                <a:gd name="T33" fmla="*/ 54 h 326"/>
                <a:gd name="T34" fmla="*/ 0 w 170"/>
                <a:gd name="T35" fmla="*/ 56 h 3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0"/>
                <a:gd name="T55" fmla="*/ 0 h 326"/>
                <a:gd name="T56" fmla="*/ 170 w 170"/>
                <a:gd name="T57" fmla="*/ 326 h 3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0" h="326">
                  <a:moveTo>
                    <a:pt x="0" y="56"/>
                  </a:moveTo>
                  <a:lnTo>
                    <a:pt x="2" y="63"/>
                  </a:lnTo>
                  <a:lnTo>
                    <a:pt x="11" y="85"/>
                  </a:lnTo>
                  <a:lnTo>
                    <a:pt x="22" y="115"/>
                  </a:lnTo>
                  <a:lnTo>
                    <a:pt x="42" y="152"/>
                  </a:lnTo>
                  <a:lnTo>
                    <a:pt x="66" y="196"/>
                  </a:lnTo>
                  <a:lnTo>
                    <a:pt x="94" y="239"/>
                  </a:lnTo>
                  <a:lnTo>
                    <a:pt x="129" y="285"/>
                  </a:lnTo>
                  <a:lnTo>
                    <a:pt x="170" y="326"/>
                  </a:lnTo>
                  <a:lnTo>
                    <a:pt x="111" y="0"/>
                  </a:lnTo>
                  <a:lnTo>
                    <a:pt x="87" y="10"/>
                  </a:lnTo>
                  <a:lnTo>
                    <a:pt x="66" y="21"/>
                  </a:lnTo>
                  <a:lnTo>
                    <a:pt x="46" y="30"/>
                  </a:lnTo>
                  <a:lnTo>
                    <a:pt x="31" y="39"/>
                  </a:lnTo>
                  <a:lnTo>
                    <a:pt x="18" y="45"/>
                  </a:lnTo>
                  <a:lnTo>
                    <a:pt x="9" y="52"/>
                  </a:lnTo>
                  <a:lnTo>
                    <a:pt x="2" y="5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747"/>
            <p:cNvSpPr>
              <a:spLocks/>
            </p:cNvSpPr>
            <p:nvPr/>
          </p:nvSpPr>
          <p:spPr bwMode="auto">
            <a:xfrm>
              <a:off x="2180" y="2100"/>
              <a:ext cx="87" cy="251"/>
            </a:xfrm>
            <a:custGeom>
              <a:avLst/>
              <a:gdLst>
                <a:gd name="T0" fmla="*/ 54 w 87"/>
                <a:gd name="T1" fmla="*/ 251 h 251"/>
                <a:gd name="T2" fmla="*/ 76 w 87"/>
                <a:gd name="T3" fmla="*/ 203 h 251"/>
                <a:gd name="T4" fmla="*/ 87 w 87"/>
                <a:gd name="T5" fmla="*/ 157 h 251"/>
                <a:gd name="T6" fmla="*/ 87 w 87"/>
                <a:gd name="T7" fmla="*/ 114 h 251"/>
                <a:gd name="T8" fmla="*/ 82 w 87"/>
                <a:gd name="T9" fmla="*/ 77 h 251"/>
                <a:gd name="T10" fmla="*/ 74 w 87"/>
                <a:gd name="T11" fmla="*/ 46 h 251"/>
                <a:gd name="T12" fmla="*/ 65 w 87"/>
                <a:gd name="T13" fmla="*/ 22 h 251"/>
                <a:gd name="T14" fmla="*/ 56 w 87"/>
                <a:gd name="T15" fmla="*/ 5 h 251"/>
                <a:gd name="T16" fmla="*/ 54 w 87"/>
                <a:gd name="T17" fmla="*/ 0 h 251"/>
                <a:gd name="T18" fmla="*/ 19 w 87"/>
                <a:gd name="T19" fmla="*/ 42 h 251"/>
                <a:gd name="T20" fmla="*/ 2 w 87"/>
                <a:gd name="T21" fmla="*/ 83 h 251"/>
                <a:gd name="T22" fmla="*/ 0 w 87"/>
                <a:gd name="T23" fmla="*/ 125 h 251"/>
                <a:gd name="T24" fmla="*/ 8 w 87"/>
                <a:gd name="T25" fmla="*/ 164 h 251"/>
                <a:gd name="T26" fmla="*/ 21 w 87"/>
                <a:gd name="T27" fmla="*/ 199 h 251"/>
                <a:gd name="T28" fmla="*/ 37 w 87"/>
                <a:gd name="T29" fmla="*/ 227 h 251"/>
                <a:gd name="T30" fmla="*/ 50 w 87"/>
                <a:gd name="T31" fmla="*/ 245 h 251"/>
                <a:gd name="T32" fmla="*/ 54 w 87"/>
                <a:gd name="T33" fmla="*/ 251 h 2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251"/>
                <a:gd name="T53" fmla="*/ 87 w 87"/>
                <a:gd name="T54" fmla="*/ 251 h 2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251">
                  <a:moveTo>
                    <a:pt x="54" y="251"/>
                  </a:moveTo>
                  <a:lnTo>
                    <a:pt x="76" y="203"/>
                  </a:lnTo>
                  <a:lnTo>
                    <a:pt x="87" y="157"/>
                  </a:lnTo>
                  <a:lnTo>
                    <a:pt x="87" y="114"/>
                  </a:lnTo>
                  <a:lnTo>
                    <a:pt x="82" y="77"/>
                  </a:lnTo>
                  <a:lnTo>
                    <a:pt x="74" y="46"/>
                  </a:lnTo>
                  <a:lnTo>
                    <a:pt x="65" y="22"/>
                  </a:lnTo>
                  <a:lnTo>
                    <a:pt x="56" y="5"/>
                  </a:lnTo>
                  <a:lnTo>
                    <a:pt x="54" y="0"/>
                  </a:lnTo>
                  <a:lnTo>
                    <a:pt x="19" y="42"/>
                  </a:lnTo>
                  <a:lnTo>
                    <a:pt x="2" y="83"/>
                  </a:lnTo>
                  <a:lnTo>
                    <a:pt x="0" y="125"/>
                  </a:lnTo>
                  <a:lnTo>
                    <a:pt x="8" y="164"/>
                  </a:lnTo>
                  <a:lnTo>
                    <a:pt x="21" y="199"/>
                  </a:lnTo>
                  <a:lnTo>
                    <a:pt x="37" y="227"/>
                  </a:lnTo>
                  <a:lnTo>
                    <a:pt x="50" y="245"/>
                  </a:lnTo>
                  <a:lnTo>
                    <a:pt x="54" y="251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748"/>
            <p:cNvSpPr>
              <a:spLocks/>
            </p:cNvSpPr>
            <p:nvPr/>
          </p:nvSpPr>
          <p:spPr bwMode="auto">
            <a:xfrm>
              <a:off x="2214" y="2726"/>
              <a:ext cx="88" cy="250"/>
            </a:xfrm>
            <a:custGeom>
              <a:avLst/>
              <a:gdLst>
                <a:gd name="T0" fmla="*/ 55 w 88"/>
                <a:gd name="T1" fmla="*/ 0 h 250"/>
                <a:gd name="T2" fmla="*/ 20 w 88"/>
                <a:gd name="T3" fmla="*/ 41 h 250"/>
                <a:gd name="T4" fmla="*/ 3 w 88"/>
                <a:gd name="T5" fmla="*/ 83 h 250"/>
                <a:gd name="T6" fmla="*/ 0 w 88"/>
                <a:gd name="T7" fmla="*/ 124 h 250"/>
                <a:gd name="T8" fmla="*/ 9 w 88"/>
                <a:gd name="T9" fmla="*/ 163 h 250"/>
                <a:gd name="T10" fmla="*/ 22 w 88"/>
                <a:gd name="T11" fmla="*/ 198 h 250"/>
                <a:gd name="T12" fmla="*/ 38 w 88"/>
                <a:gd name="T13" fmla="*/ 226 h 250"/>
                <a:gd name="T14" fmla="*/ 51 w 88"/>
                <a:gd name="T15" fmla="*/ 244 h 250"/>
                <a:gd name="T16" fmla="*/ 55 w 88"/>
                <a:gd name="T17" fmla="*/ 250 h 250"/>
                <a:gd name="T18" fmla="*/ 77 w 88"/>
                <a:gd name="T19" fmla="*/ 203 h 250"/>
                <a:gd name="T20" fmla="*/ 88 w 88"/>
                <a:gd name="T21" fmla="*/ 157 h 250"/>
                <a:gd name="T22" fmla="*/ 88 w 88"/>
                <a:gd name="T23" fmla="*/ 113 h 250"/>
                <a:gd name="T24" fmla="*/ 83 w 88"/>
                <a:gd name="T25" fmla="*/ 76 h 250"/>
                <a:gd name="T26" fmla="*/ 75 w 88"/>
                <a:gd name="T27" fmla="*/ 46 h 250"/>
                <a:gd name="T28" fmla="*/ 66 w 88"/>
                <a:gd name="T29" fmla="*/ 22 h 250"/>
                <a:gd name="T30" fmla="*/ 57 w 88"/>
                <a:gd name="T31" fmla="*/ 4 h 250"/>
                <a:gd name="T32" fmla="*/ 55 w 88"/>
                <a:gd name="T33" fmla="*/ 0 h 2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250"/>
                <a:gd name="T53" fmla="*/ 88 w 88"/>
                <a:gd name="T54" fmla="*/ 250 h 2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250">
                  <a:moveTo>
                    <a:pt x="55" y="0"/>
                  </a:moveTo>
                  <a:lnTo>
                    <a:pt x="20" y="41"/>
                  </a:lnTo>
                  <a:lnTo>
                    <a:pt x="3" y="83"/>
                  </a:lnTo>
                  <a:lnTo>
                    <a:pt x="0" y="124"/>
                  </a:lnTo>
                  <a:lnTo>
                    <a:pt x="9" y="163"/>
                  </a:lnTo>
                  <a:lnTo>
                    <a:pt x="22" y="198"/>
                  </a:lnTo>
                  <a:lnTo>
                    <a:pt x="38" y="226"/>
                  </a:lnTo>
                  <a:lnTo>
                    <a:pt x="51" y="244"/>
                  </a:lnTo>
                  <a:lnTo>
                    <a:pt x="55" y="250"/>
                  </a:lnTo>
                  <a:lnTo>
                    <a:pt x="77" y="203"/>
                  </a:lnTo>
                  <a:lnTo>
                    <a:pt x="88" y="157"/>
                  </a:lnTo>
                  <a:lnTo>
                    <a:pt x="88" y="113"/>
                  </a:lnTo>
                  <a:lnTo>
                    <a:pt x="83" y="76"/>
                  </a:lnTo>
                  <a:lnTo>
                    <a:pt x="75" y="46"/>
                  </a:lnTo>
                  <a:lnTo>
                    <a:pt x="66" y="22"/>
                  </a:lnTo>
                  <a:lnTo>
                    <a:pt x="57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749"/>
            <p:cNvSpPr>
              <a:spLocks/>
            </p:cNvSpPr>
            <p:nvPr/>
          </p:nvSpPr>
          <p:spPr bwMode="auto">
            <a:xfrm>
              <a:off x="1805" y="2512"/>
              <a:ext cx="248" cy="87"/>
            </a:xfrm>
            <a:custGeom>
              <a:avLst/>
              <a:gdLst>
                <a:gd name="T0" fmla="*/ 248 w 248"/>
                <a:gd name="T1" fmla="*/ 33 h 87"/>
                <a:gd name="T2" fmla="*/ 200 w 248"/>
                <a:gd name="T3" fmla="*/ 11 h 87"/>
                <a:gd name="T4" fmla="*/ 154 w 248"/>
                <a:gd name="T5" fmla="*/ 0 h 87"/>
                <a:gd name="T6" fmla="*/ 113 w 248"/>
                <a:gd name="T7" fmla="*/ 0 h 87"/>
                <a:gd name="T8" fmla="*/ 76 w 248"/>
                <a:gd name="T9" fmla="*/ 5 h 87"/>
                <a:gd name="T10" fmla="*/ 43 w 248"/>
                <a:gd name="T11" fmla="*/ 13 h 87"/>
                <a:gd name="T12" fmla="*/ 19 w 248"/>
                <a:gd name="T13" fmla="*/ 22 h 87"/>
                <a:gd name="T14" fmla="*/ 4 w 248"/>
                <a:gd name="T15" fmla="*/ 31 h 87"/>
                <a:gd name="T16" fmla="*/ 0 w 248"/>
                <a:gd name="T17" fmla="*/ 33 h 87"/>
                <a:gd name="T18" fmla="*/ 41 w 248"/>
                <a:gd name="T19" fmla="*/ 68 h 87"/>
                <a:gd name="T20" fmla="*/ 83 w 248"/>
                <a:gd name="T21" fmla="*/ 85 h 87"/>
                <a:gd name="T22" fmla="*/ 124 w 248"/>
                <a:gd name="T23" fmla="*/ 87 h 87"/>
                <a:gd name="T24" fmla="*/ 163 w 248"/>
                <a:gd name="T25" fmla="*/ 79 h 87"/>
                <a:gd name="T26" fmla="*/ 198 w 248"/>
                <a:gd name="T27" fmla="*/ 66 h 87"/>
                <a:gd name="T28" fmla="*/ 224 w 248"/>
                <a:gd name="T29" fmla="*/ 50 h 87"/>
                <a:gd name="T30" fmla="*/ 242 w 248"/>
                <a:gd name="T31" fmla="*/ 37 h 87"/>
                <a:gd name="T32" fmla="*/ 248 w 248"/>
                <a:gd name="T33" fmla="*/ 33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87"/>
                <a:gd name="T53" fmla="*/ 248 w 248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87">
                  <a:moveTo>
                    <a:pt x="248" y="33"/>
                  </a:moveTo>
                  <a:lnTo>
                    <a:pt x="200" y="11"/>
                  </a:lnTo>
                  <a:lnTo>
                    <a:pt x="154" y="0"/>
                  </a:lnTo>
                  <a:lnTo>
                    <a:pt x="113" y="0"/>
                  </a:lnTo>
                  <a:lnTo>
                    <a:pt x="76" y="5"/>
                  </a:lnTo>
                  <a:lnTo>
                    <a:pt x="43" y="13"/>
                  </a:lnTo>
                  <a:lnTo>
                    <a:pt x="19" y="22"/>
                  </a:lnTo>
                  <a:lnTo>
                    <a:pt x="4" y="31"/>
                  </a:lnTo>
                  <a:lnTo>
                    <a:pt x="0" y="33"/>
                  </a:lnTo>
                  <a:lnTo>
                    <a:pt x="41" y="68"/>
                  </a:lnTo>
                  <a:lnTo>
                    <a:pt x="83" y="85"/>
                  </a:lnTo>
                  <a:lnTo>
                    <a:pt x="124" y="87"/>
                  </a:lnTo>
                  <a:lnTo>
                    <a:pt x="163" y="79"/>
                  </a:lnTo>
                  <a:lnTo>
                    <a:pt x="198" y="66"/>
                  </a:lnTo>
                  <a:lnTo>
                    <a:pt x="224" y="50"/>
                  </a:lnTo>
                  <a:lnTo>
                    <a:pt x="242" y="37"/>
                  </a:lnTo>
                  <a:lnTo>
                    <a:pt x="248" y="33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750"/>
            <p:cNvSpPr>
              <a:spLocks/>
            </p:cNvSpPr>
            <p:nvPr/>
          </p:nvSpPr>
          <p:spPr bwMode="auto">
            <a:xfrm>
              <a:off x="2428" y="2477"/>
              <a:ext cx="249" cy="88"/>
            </a:xfrm>
            <a:custGeom>
              <a:avLst/>
              <a:gdLst>
                <a:gd name="T0" fmla="*/ 249 w 249"/>
                <a:gd name="T1" fmla="*/ 33 h 88"/>
                <a:gd name="T2" fmla="*/ 201 w 249"/>
                <a:gd name="T3" fmla="*/ 11 h 88"/>
                <a:gd name="T4" fmla="*/ 155 w 249"/>
                <a:gd name="T5" fmla="*/ 0 h 88"/>
                <a:gd name="T6" fmla="*/ 113 w 249"/>
                <a:gd name="T7" fmla="*/ 0 h 88"/>
                <a:gd name="T8" fmla="*/ 76 w 249"/>
                <a:gd name="T9" fmla="*/ 5 h 88"/>
                <a:gd name="T10" fmla="*/ 44 w 249"/>
                <a:gd name="T11" fmla="*/ 14 h 88"/>
                <a:gd name="T12" fmla="*/ 20 w 249"/>
                <a:gd name="T13" fmla="*/ 22 h 88"/>
                <a:gd name="T14" fmla="*/ 4 w 249"/>
                <a:gd name="T15" fmla="*/ 31 h 88"/>
                <a:gd name="T16" fmla="*/ 0 w 249"/>
                <a:gd name="T17" fmla="*/ 33 h 88"/>
                <a:gd name="T18" fmla="*/ 39 w 249"/>
                <a:gd name="T19" fmla="*/ 68 h 88"/>
                <a:gd name="T20" fmla="*/ 83 w 249"/>
                <a:gd name="T21" fmla="*/ 85 h 88"/>
                <a:gd name="T22" fmla="*/ 124 w 249"/>
                <a:gd name="T23" fmla="*/ 88 h 88"/>
                <a:gd name="T24" fmla="*/ 164 w 249"/>
                <a:gd name="T25" fmla="*/ 79 h 88"/>
                <a:gd name="T26" fmla="*/ 196 w 249"/>
                <a:gd name="T27" fmla="*/ 66 h 88"/>
                <a:gd name="T28" fmla="*/ 225 w 249"/>
                <a:gd name="T29" fmla="*/ 51 h 88"/>
                <a:gd name="T30" fmla="*/ 242 w 249"/>
                <a:gd name="T31" fmla="*/ 38 h 88"/>
                <a:gd name="T32" fmla="*/ 249 w 249"/>
                <a:gd name="T33" fmla="*/ 3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88"/>
                <a:gd name="T53" fmla="*/ 249 w 249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88">
                  <a:moveTo>
                    <a:pt x="249" y="33"/>
                  </a:moveTo>
                  <a:lnTo>
                    <a:pt x="201" y="11"/>
                  </a:lnTo>
                  <a:lnTo>
                    <a:pt x="155" y="0"/>
                  </a:lnTo>
                  <a:lnTo>
                    <a:pt x="113" y="0"/>
                  </a:lnTo>
                  <a:lnTo>
                    <a:pt x="76" y="5"/>
                  </a:lnTo>
                  <a:lnTo>
                    <a:pt x="44" y="14"/>
                  </a:lnTo>
                  <a:lnTo>
                    <a:pt x="20" y="22"/>
                  </a:lnTo>
                  <a:lnTo>
                    <a:pt x="4" y="31"/>
                  </a:lnTo>
                  <a:lnTo>
                    <a:pt x="0" y="33"/>
                  </a:lnTo>
                  <a:lnTo>
                    <a:pt x="39" y="68"/>
                  </a:lnTo>
                  <a:lnTo>
                    <a:pt x="83" y="85"/>
                  </a:lnTo>
                  <a:lnTo>
                    <a:pt x="124" y="88"/>
                  </a:lnTo>
                  <a:lnTo>
                    <a:pt x="164" y="79"/>
                  </a:lnTo>
                  <a:lnTo>
                    <a:pt x="196" y="66"/>
                  </a:lnTo>
                  <a:lnTo>
                    <a:pt x="225" y="51"/>
                  </a:lnTo>
                  <a:lnTo>
                    <a:pt x="242" y="38"/>
                  </a:lnTo>
                  <a:lnTo>
                    <a:pt x="249" y="33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751"/>
            <p:cNvSpPr>
              <a:spLocks/>
            </p:cNvSpPr>
            <p:nvPr/>
          </p:nvSpPr>
          <p:spPr bwMode="auto">
            <a:xfrm>
              <a:off x="1929" y="2233"/>
              <a:ext cx="177" cy="177"/>
            </a:xfrm>
            <a:custGeom>
              <a:avLst/>
              <a:gdLst>
                <a:gd name="T0" fmla="*/ 0 w 177"/>
                <a:gd name="T1" fmla="*/ 0 h 177"/>
                <a:gd name="T2" fmla="*/ 2 w 177"/>
                <a:gd name="T3" fmla="*/ 55 h 177"/>
                <a:gd name="T4" fmla="*/ 22 w 177"/>
                <a:gd name="T5" fmla="*/ 96 h 177"/>
                <a:gd name="T6" fmla="*/ 50 w 177"/>
                <a:gd name="T7" fmla="*/ 127 h 177"/>
                <a:gd name="T8" fmla="*/ 83 w 177"/>
                <a:gd name="T9" fmla="*/ 149 h 177"/>
                <a:gd name="T10" fmla="*/ 118 w 177"/>
                <a:gd name="T11" fmla="*/ 164 h 177"/>
                <a:gd name="T12" fmla="*/ 146 w 177"/>
                <a:gd name="T13" fmla="*/ 173 h 177"/>
                <a:gd name="T14" fmla="*/ 168 w 177"/>
                <a:gd name="T15" fmla="*/ 177 h 177"/>
                <a:gd name="T16" fmla="*/ 177 w 177"/>
                <a:gd name="T17" fmla="*/ 177 h 177"/>
                <a:gd name="T18" fmla="*/ 157 w 177"/>
                <a:gd name="T19" fmla="*/ 127 h 177"/>
                <a:gd name="T20" fmla="*/ 133 w 177"/>
                <a:gd name="T21" fmla="*/ 88 h 177"/>
                <a:gd name="T22" fmla="*/ 102 w 177"/>
                <a:gd name="T23" fmla="*/ 55 h 177"/>
                <a:gd name="T24" fmla="*/ 74 w 177"/>
                <a:gd name="T25" fmla="*/ 33 h 177"/>
                <a:gd name="T26" fmla="*/ 46 w 177"/>
                <a:gd name="T27" fmla="*/ 18 h 177"/>
                <a:gd name="T28" fmla="*/ 22 w 177"/>
                <a:gd name="T29" fmla="*/ 7 h 177"/>
                <a:gd name="T30" fmla="*/ 6 w 177"/>
                <a:gd name="T31" fmla="*/ 3 h 177"/>
                <a:gd name="T32" fmla="*/ 0 w 177"/>
                <a:gd name="T33" fmla="*/ 0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7"/>
                <a:gd name="T53" fmla="*/ 177 w 177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7">
                  <a:moveTo>
                    <a:pt x="0" y="0"/>
                  </a:moveTo>
                  <a:lnTo>
                    <a:pt x="2" y="55"/>
                  </a:lnTo>
                  <a:lnTo>
                    <a:pt x="22" y="96"/>
                  </a:lnTo>
                  <a:lnTo>
                    <a:pt x="50" y="127"/>
                  </a:lnTo>
                  <a:lnTo>
                    <a:pt x="83" y="149"/>
                  </a:lnTo>
                  <a:lnTo>
                    <a:pt x="118" y="164"/>
                  </a:lnTo>
                  <a:lnTo>
                    <a:pt x="146" y="173"/>
                  </a:lnTo>
                  <a:lnTo>
                    <a:pt x="168" y="177"/>
                  </a:lnTo>
                  <a:lnTo>
                    <a:pt x="177" y="177"/>
                  </a:lnTo>
                  <a:lnTo>
                    <a:pt x="157" y="127"/>
                  </a:lnTo>
                  <a:lnTo>
                    <a:pt x="133" y="88"/>
                  </a:lnTo>
                  <a:lnTo>
                    <a:pt x="102" y="55"/>
                  </a:lnTo>
                  <a:lnTo>
                    <a:pt x="74" y="33"/>
                  </a:lnTo>
                  <a:lnTo>
                    <a:pt x="46" y="18"/>
                  </a:lnTo>
                  <a:lnTo>
                    <a:pt x="22" y="7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752"/>
            <p:cNvSpPr>
              <a:spLocks/>
            </p:cNvSpPr>
            <p:nvPr/>
          </p:nvSpPr>
          <p:spPr bwMode="auto">
            <a:xfrm>
              <a:off x="2393" y="2652"/>
              <a:ext cx="135" cy="157"/>
            </a:xfrm>
            <a:custGeom>
              <a:avLst/>
              <a:gdLst>
                <a:gd name="T0" fmla="*/ 79 w 135"/>
                <a:gd name="T1" fmla="*/ 85 h 157"/>
                <a:gd name="T2" fmla="*/ 79 w 135"/>
                <a:gd name="T3" fmla="*/ 85 h 157"/>
                <a:gd name="T4" fmla="*/ 79 w 135"/>
                <a:gd name="T5" fmla="*/ 83 h 157"/>
                <a:gd name="T6" fmla="*/ 79 w 135"/>
                <a:gd name="T7" fmla="*/ 83 h 157"/>
                <a:gd name="T8" fmla="*/ 81 w 135"/>
                <a:gd name="T9" fmla="*/ 83 h 157"/>
                <a:gd name="T10" fmla="*/ 94 w 135"/>
                <a:gd name="T11" fmla="*/ 85 h 157"/>
                <a:gd name="T12" fmla="*/ 107 w 135"/>
                <a:gd name="T13" fmla="*/ 87 h 157"/>
                <a:gd name="T14" fmla="*/ 120 w 135"/>
                <a:gd name="T15" fmla="*/ 89 h 157"/>
                <a:gd name="T16" fmla="*/ 135 w 135"/>
                <a:gd name="T17" fmla="*/ 89 h 157"/>
                <a:gd name="T18" fmla="*/ 114 w 135"/>
                <a:gd name="T19" fmla="*/ 63 h 157"/>
                <a:gd name="T20" fmla="*/ 92 w 135"/>
                <a:gd name="T21" fmla="*/ 43 h 157"/>
                <a:gd name="T22" fmla="*/ 68 w 135"/>
                <a:gd name="T23" fmla="*/ 28 h 157"/>
                <a:gd name="T24" fmla="*/ 48 w 135"/>
                <a:gd name="T25" fmla="*/ 17 h 157"/>
                <a:gd name="T26" fmla="*/ 29 w 135"/>
                <a:gd name="T27" fmla="*/ 9 h 157"/>
                <a:gd name="T28" fmla="*/ 13 w 135"/>
                <a:gd name="T29" fmla="*/ 4 h 157"/>
                <a:gd name="T30" fmla="*/ 5 w 135"/>
                <a:gd name="T31" fmla="*/ 0 h 157"/>
                <a:gd name="T32" fmla="*/ 0 w 135"/>
                <a:gd name="T33" fmla="*/ 0 h 157"/>
                <a:gd name="T34" fmla="*/ 0 w 135"/>
                <a:gd name="T35" fmla="*/ 30 h 157"/>
                <a:gd name="T36" fmla="*/ 5 w 135"/>
                <a:gd name="T37" fmla="*/ 59 h 157"/>
                <a:gd name="T38" fmla="*/ 13 w 135"/>
                <a:gd name="T39" fmla="*/ 83 h 157"/>
                <a:gd name="T40" fmla="*/ 29 w 135"/>
                <a:gd name="T41" fmla="*/ 104 h 157"/>
                <a:gd name="T42" fmla="*/ 44 w 135"/>
                <a:gd name="T43" fmla="*/ 122 h 157"/>
                <a:gd name="T44" fmla="*/ 61 w 135"/>
                <a:gd name="T45" fmla="*/ 135 h 157"/>
                <a:gd name="T46" fmla="*/ 81 w 135"/>
                <a:gd name="T47" fmla="*/ 148 h 157"/>
                <a:gd name="T48" fmla="*/ 100 w 135"/>
                <a:gd name="T49" fmla="*/ 157 h 157"/>
                <a:gd name="T50" fmla="*/ 109 w 135"/>
                <a:gd name="T51" fmla="*/ 144 h 157"/>
                <a:gd name="T52" fmla="*/ 118 w 135"/>
                <a:gd name="T53" fmla="*/ 133 h 157"/>
                <a:gd name="T54" fmla="*/ 124 w 135"/>
                <a:gd name="T55" fmla="*/ 122 h 157"/>
                <a:gd name="T56" fmla="*/ 133 w 135"/>
                <a:gd name="T57" fmla="*/ 111 h 157"/>
                <a:gd name="T58" fmla="*/ 120 w 135"/>
                <a:gd name="T59" fmla="*/ 104 h 157"/>
                <a:gd name="T60" fmla="*/ 107 w 135"/>
                <a:gd name="T61" fmla="*/ 98 h 157"/>
                <a:gd name="T62" fmla="*/ 94 w 135"/>
                <a:gd name="T63" fmla="*/ 91 h 157"/>
                <a:gd name="T64" fmla="*/ 79 w 135"/>
                <a:gd name="T65" fmla="*/ 85 h 1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5"/>
                <a:gd name="T100" fmla="*/ 0 h 157"/>
                <a:gd name="T101" fmla="*/ 135 w 135"/>
                <a:gd name="T102" fmla="*/ 157 h 1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5" h="157">
                  <a:moveTo>
                    <a:pt x="79" y="85"/>
                  </a:moveTo>
                  <a:lnTo>
                    <a:pt x="79" y="85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94" y="85"/>
                  </a:lnTo>
                  <a:lnTo>
                    <a:pt x="107" y="87"/>
                  </a:lnTo>
                  <a:lnTo>
                    <a:pt x="120" y="89"/>
                  </a:lnTo>
                  <a:lnTo>
                    <a:pt x="135" y="89"/>
                  </a:lnTo>
                  <a:lnTo>
                    <a:pt x="114" y="63"/>
                  </a:lnTo>
                  <a:lnTo>
                    <a:pt x="92" y="43"/>
                  </a:lnTo>
                  <a:lnTo>
                    <a:pt x="68" y="28"/>
                  </a:lnTo>
                  <a:lnTo>
                    <a:pt x="48" y="17"/>
                  </a:lnTo>
                  <a:lnTo>
                    <a:pt x="29" y="9"/>
                  </a:lnTo>
                  <a:lnTo>
                    <a:pt x="13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5" y="59"/>
                  </a:lnTo>
                  <a:lnTo>
                    <a:pt x="13" y="83"/>
                  </a:lnTo>
                  <a:lnTo>
                    <a:pt x="29" y="104"/>
                  </a:lnTo>
                  <a:lnTo>
                    <a:pt x="44" y="122"/>
                  </a:lnTo>
                  <a:lnTo>
                    <a:pt x="61" y="135"/>
                  </a:lnTo>
                  <a:lnTo>
                    <a:pt x="81" y="148"/>
                  </a:lnTo>
                  <a:lnTo>
                    <a:pt x="100" y="157"/>
                  </a:lnTo>
                  <a:lnTo>
                    <a:pt x="109" y="144"/>
                  </a:lnTo>
                  <a:lnTo>
                    <a:pt x="118" y="133"/>
                  </a:lnTo>
                  <a:lnTo>
                    <a:pt x="124" y="122"/>
                  </a:lnTo>
                  <a:lnTo>
                    <a:pt x="133" y="111"/>
                  </a:lnTo>
                  <a:lnTo>
                    <a:pt x="120" y="104"/>
                  </a:lnTo>
                  <a:lnTo>
                    <a:pt x="107" y="98"/>
                  </a:lnTo>
                  <a:lnTo>
                    <a:pt x="94" y="91"/>
                  </a:lnTo>
                  <a:lnTo>
                    <a:pt x="79" y="85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753"/>
            <p:cNvSpPr>
              <a:spLocks/>
            </p:cNvSpPr>
            <p:nvPr/>
          </p:nvSpPr>
          <p:spPr bwMode="auto">
            <a:xfrm>
              <a:off x="1935" y="2676"/>
              <a:ext cx="177" cy="176"/>
            </a:xfrm>
            <a:custGeom>
              <a:avLst/>
              <a:gdLst>
                <a:gd name="T0" fmla="*/ 0 w 177"/>
                <a:gd name="T1" fmla="*/ 176 h 176"/>
                <a:gd name="T2" fmla="*/ 55 w 177"/>
                <a:gd name="T3" fmla="*/ 174 h 176"/>
                <a:gd name="T4" fmla="*/ 96 w 177"/>
                <a:gd name="T5" fmla="*/ 154 h 176"/>
                <a:gd name="T6" fmla="*/ 129 w 177"/>
                <a:gd name="T7" fmla="*/ 126 h 176"/>
                <a:gd name="T8" fmla="*/ 151 w 177"/>
                <a:gd name="T9" fmla="*/ 93 h 176"/>
                <a:gd name="T10" fmla="*/ 164 w 177"/>
                <a:gd name="T11" fmla="*/ 59 h 176"/>
                <a:gd name="T12" fmla="*/ 173 w 177"/>
                <a:gd name="T13" fmla="*/ 30 h 176"/>
                <a:gd name="T14" fmla="*/ 177 w 177"/>
                <a:gd name="T15" fmla="*/ 8 h 176"/>
                <a:gd name="T16" fmla="*/ 177 w 177"/>
                <a:gd name="T17" fmla="*/ 0 h 176"/>
                <a:gd name="T18" fmla="*/ 127 w 177"/>
                <a:gd name="T19" fmla="*/ 19 h 176"/>
                <a:gd name="T20" fmla="*/ 88 w 177"/>
                <a:gd name="T21" fmla="*/ 43 h 176"/>
                <a:gd name="T22" fmla="*/ 57 w 177"/>
                <a:gd name="T23" fmla="*/ 74 h 176"/>
                <a:gd name="T24" fmla="*/ 33 w 177"/>
                <a:gd name="T25" fmla="*/ 102 h 176"/>
                <a:gd name="T26" fmla="*/ 18 w 177"/>
                <a:gd name="T27" fmla="*/ 131 h 176"/>
                <a:gd name="T28" fmla="*/ 7 w 177"/>
                <a:gd name="T29" fmla="*/ 154 h 176"/>
                <a:gd name="T30" fmla="*/ 3 w 177"/>
                <a:gd name="T31" fmla="*/ 170 h 176"/>
                <a:gd name="T32" fmla="*/ 0 w 177"/>
                <a:gd name="T33" fmla="*/ 176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6"/>
                <a:gd name="T53" fmla="*/ 177 w 177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6">
                  <a:moveTo>
                    <a:pt x="0" y="176"/>
                  </a:moveTo>
                  <a:lnTo>
                    <a:pt x="55" y="174"/>
                  </a:lnTo>
                  <a:lnTo>
                    <a:pt x="96" y="154"/>
                  </a:lnTo>
                  <a:lnTo>
                    <a:pt x="129" y="126"/>
                  </a:lnTo>
                  <a:lnTo>
                    <a:pt x="151" y="93"/>
                  </a:lnTo>
                  <a:lnTo>
                    <a:pt x="164" y="59"/>
                  </a:lnTo>
                  <a:lnTo>
                    <a:pt x="173" y="30"/>
                  </a:lnTo>
                  <a:lnTo>
                    <a:pt x="177" y="8"/>
                  </a:lnTo>
                  <a:lnTo>
                    <a:pt x="177" y="0"/>
                  </a:lnTo>
                  <a:lnTo>
                    <a:pt x="127" y="19"/>
                  </a:lnTo>
                  <a:lnTo>
                    <a:pt x="88" y="43"/>
                  </a:lnTo>
                  <a:lnTo>
                    <a:pt x="57" y="74"/>
                  </a:lnTo>
                  <a:lnTo>
                    <a:pt x="33" y="102"/>
                  </a:lnTo>
                  <a:lnTo>
                    <a:pt x="18" y="131"/>
                  </a:lnTo>
                  <a:lnTo>
                    <a:pt x="7" y="154"/>
                  </a:lnTo>
                  <a:lnTo>
                    <a:pt x="3" y="17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754"/>
            <p:cNvSpPr>
              <a:spLocks/>
            </p:cNvSpPr>
            <p:nvPr/>
          </p:nvSpPr>
          <p:spPr bwMode="auto">
            <a:xfrm>
              <a:off x="2352" y="2209"/>
              <a:ext cx="176" cy="177"/>
            </a:xfrm>
            <a:custGeom>
              <a:avLst/>
              <a:gdLst>
                <a:gd name="T0" fmla="*/ 176 w 176"/>
                <a:gd name="T1" fmla="*/ 0 h 177"/>
                <a:gd name="T2" fmla="*/ 126 w 176"/>
                <a:gd name="T3" fmla="*/ 20 h 177"/>
                <a:gd name="T4" fmla="*/ 87 w 176"/>
                <a:gd name="T5" fmla="*/ 44 h 177"/>
                <a:gd name="T6" fmla="*/ 54 w 176"/>
                <a:gd name="T7" fmla="*/ 75 h 177"/>
                <a:gd name="T8" fmla="*/ 33 w 176"/>
                <a:gd name="T9" fmla="*/ 103 h 177"/>
                <a:gd name="T10" fmla="*/ 17 w 176"/>
                <a:gd name="T11" fmla="*/ 131 h 177"/>
                <a:gd name="T12" fmla="*/ 6 w 176"/>
                <a:gd name="T13" fmla="*/ 155 h 177"/>
                <a:gd name="T14" fmla="*/ 2 w 176"/>
                <a:gd name="T15" fmla="*/ 170 h 177"/>
                <a:gd name="T16" fmla="*/ 0 w 176"/>
                <a:gd name="T17" fmla="*/ 177 h 177"/>
                <a:gd name="T18" fmla="*/ 54 w 176"/>
                <a:gd name="T19" fmla="*/ 175 h 177"/>
                <a:gd name="T20" fmla="*/ 96 w 176"/>
                <a:gd name="T21" fmla="*/ 155 h 177"/>
                <a:gd name="T22" fmla="*/ 126 w 176"/>
                <a:gd name="T23" fmla="*/ 127 h 177"/>
                <a:gd name="T24" fmla="*/ 148 w 176"/>
                <a:gd name="T25" fmla="*/ 94 h 177"/>
                <a:gd name="T26" fmla="*/ 163 w 176"/>
                <a:gd name="T27" fmla="*/ 59 h 177"/>
                <a:gd name="T28" fmla="*/ 172 w 176"/>
                <a:gd name="T29" fmla="*/ 31 h 177"/>
                <a:gd name="T30" fmla="*/ 176 w 176"/>
                <a:gd name="T31" fmla="*/ 9 h 177"/>
                <a:gd name="T32" fmla="*/ 176 w 176"/>
                <a:gd name="T33" fmla="*/ 0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177"/>
                <a:gd name="T53" fmla="*/ 176 w 176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177">
                  <a:moveTo>
                    <a:pt x="176" y="0"/>
                  </a:moveTo>
                  <a:lnTo>
                    <a:pt x="126" y="20"/>
                  </a:lnTo>
                  <a:lnTo>
                    <a:pt x="87" y="44"/>
                  </a:lnTo>
                  <a:lnTo>
                    <a:pt x="54" y="75"/>
                  </a:lnTo>
                  <a:lnTo>
                    <a:pt x="33" y="103"/>
                  </a:lnTo>
                  <a:lnTo>
                    <a:pt x="17" y="131"/>
                  </a:lnTo>
                  <a:lnTo>
                    <a:pt x="6" y="155"/>
                  </a:lnTo>
                  <a:lnTo>
                    <a:pt x="2" y="170"/>
                  </a:lnTo>
                  <a:lnTo>
                    <a:pt x="0" y="177"/>
                  </a:lnTo>
                  <a:lnTo>
                    <a:pt x="54" y="175"/>
                  </a:lnTo>
                  <a:lnTo>
                    <a:pt x="96" y="155"/>
                  </a:lnTo>
                  <a:lnTo>
                    <a:pt x="126" y="127"/>
                  </a:lnTo>
                  <a:lnTo>
                    <a:pt x="148" y="94"/>
                  </a:lnTo>
                  <a:lnTo>
                    <a:pt x="163" y="59"/>
                  </a:lnTo>
                  <a:lnTo>
                    <a:pt x="172" y="31"/>
                  </a:lnTo>
                  <a:lnTo>
                    <a:pt x="176" y="9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755"/>
            <p:cNvSpPr>
              <a:spLocks/>
            </p:cNvSpPr>
            <p:nvPr/>
          </p:nvSpPr>
          <p:spPr bwMode="auto">
            <a:xfrm>
              <a:off x="804" y="3042"/>
              <a:ext cx="46" cy="183"/>
            </a:xfrm>
            <a:custGeom>
              <a:avLst/>
              <a:gdLst>
                <a:gd name="T0" fmla="*/ 9 w 46"/>
                <a:gd name="T1" fmla="*/ 0 h 183"/>
                <a:gd name="T2" fmla="*/ 7 w 46"/>
                <a:gd name="T3" fmla="*/ 37 h 183"/>
                <a:gd name="T4" fmla="*/ 2 w 46"/>
                <a:gd name="T5" fmla="*/ 74 h 183"/>
                <a:gd name="T6" fmla="*/ 0 w 46"/>
                <a:gd name="T7" fmla="*/ 111 h 183"/>
                <a:gd name="T8" fmla="*/ 0 w 46"/>
                <a:gd name="T9" fmla="*/ 150 h 183"/>
                <a:gd name="T10" fmla="*/ 16 w 46"/>
                <a:gd name="T11" fmla="*/ 165 h 183"/>
                <a:gd name="T12" fmla="*/ 26 w 46"/>
                <a:gd name="T13" fmla="*/ 174 h 183"/>
                <a:gd name="T14" fmla="*/ 35 w 46"/>
                <a:gd name="T15" fmla="*/ 181 h 183"/>
                <a:gd name="T16" fmla="*/ 40 w 46"/>
                <a:gd name="T17" fmla="*/ 183 h 183"/>
                <a:gd name="T18" fmla="*/ 46 w 46"/>
                <a:gd name="T19" fmla="*/ 126 h 183"/>
                <a:gd name="T20" fmla="*/ 42 w 46"/>
                <a:gd name="T21" fmla="*/ 76 h 183"/>
                <a:gd name="T22" fmla="*/ 26 w 46"/>
                <a:gd name="T23" fmla="*/ 35 h 183"/>
                <a:gd name="T24" fmla="*/ 9 w 46"/>
                <a:gd name="T25" fmla="*/ 0 h 1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183"/>
                <a:gd name="T41" fmla="*/ 46 w 46"/>
                <a:gd name="T42" fmla="*/ 183 h 1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183">
                  <a:moveTo>
                    <a:pt x="9" y="0"/>
                  </a:moveTo>
                  <a:lnTo>
                    <a:pt x="7" y="37"/>
                  </a:lnTo>
                  <a:lnTo>
                    <a:pt x="2" y="74"/>
                  </a:lnTo>
                  <a:lnTo>
                    <a:pt x="0" y="111"/>
                  </a:lnTo>
                  <a:lnTo>
                    <a:pt x="0" y="150"/>
                  </a:lnTo>
                  <a:lnTo>
                    <a:pt x="16" y="165"/>
                  </a:lnTo>
                  <a:lnTo>
                    <a:pt x="26" y="174"/>
                  </a:lnTo>
                  <a:lnTo>
                    <a:pt x="35" y="181"/>
                  </a:lnTo>
                  <a:lnTo>
                    <a:pt x="40" y="183"/>
                  </a:lnTo>
                  <a:lnTo>
                    <a:pt x="46" y="126"/>
                  </a:lnTo>
                  <a:lnTo>
                    <a:pt x="42" y="76"/>
                  </a:lnTo>
                  <a:lnTo>
                    <a:pt x="26" y="3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756"/>
            <p:cNvSpPr>
              <a:spLocks/>
            </p:cNvSpPr>
            <p:nvPr/>
          </p:nvSpPr>
          <p:spPr bwMode="auto">
            <a:xfrm>
              <a:off x="876" y="2654"/>
              <a:ext cx="220" cy="107"/>
            </a:xfrm>
            <a:custGeom>
              <a:avLst/>
              <a:gdLst>
                <a:gd name="T0" fmla="*/ 220 w 220"/>
                <a:gd name="T1" fmla="*/ 7 h 107"/>
                <a:gd name="T2" fmla="*/ 185 w 220"/>
                <a:gd name="T3" fmla="*/ 0 h 107"/>
                <a:gd name="T4" fmla="*/ 153 w 220"/>
                <a:gd name="T5" fmla="*/ 0 h 107"/>
                <a:gd name="T6" fmla="*/ 124 w 220"/>
                <a:gd name="T7" fmla="*/ 4 h 107"/>
                <a:gd name="T8" fmla="*/ 96 w 220"/>
                <a:gd name="T9" fmla="*/ 9 h 107"/>
                <a:gd name="T10" fmla="*/ 72 w 220"/>
                <a:gd name="T11" fmla="*/ 17 h 107"/>
                <a:gd name="T12" fmla="*/ 50 w 220"/>
                <a:gd name="T13" fmla="*/ 28 h 107"/>
                <a:gd name="T14" fmla="*/ 31 w 220"/>
                <a:gd name="T15" fmla="*/ 39 h 107"/>
                <a:gd name="T16" fmla="*/ 15 w 220"/>
                <a:gd name="T17" fmla="*/ 50 h 107"/>
                <a:gd name="T18" fmla="*/ 11 w 220"/>
                <a:gd name="T19" fmla="*/ 61 h 107"/>
                <a:gd name="T20" fmla="*/ 9 w 220"/>
                <a:gd name="T21" fmla="*/ 70 h 107"/>
                <a:gd name="T22" fmla="*/ 5 w 220"/>
                <a:gd name="T23" fmla="*/ 81 h 107"/>
                <a:gd name="T24" fmla="*/ 0 w 220"/>
                <a:gd name="T25" fmla="*/ 91 h 107"/>
                <a:gd name="T26" fmla="*/ 46 w 220"/>
                <a:gd name="T27" fmla="*/ 107 h 107"/>
                <a:gd name="T28" fmla="*/ 90 w 220"/>
                <a:gd name="T29" fmla="*/ 105 h 107"/>
                <a:gd name="T30" fmla="*/ 127 w 220"/>
                <a:gd name="T31" fmla="*/ 91 h 107"/>
                <a:gd name="T32" fmla="*/ 159 w 220"/>
                <a:gd name="T33" fmla="*/ 72 h 107"/>
                <a:gd name="T34" fmla="*/ 185 w 220"/>
                <a:gd name="T35" fmla="*/ 50 h 107"/>
                <a:gd name="T36" fmla="*/ 205 w 220"/>
                <a:gd name="T37" fmla="*/ 28 h 107"/>
                <a:gd name="T38" fmla="*/ 216 w 220"/>
                <a:gd name="T39" fmla="*/ 13 h 107"/>
                <a:gd name="T40" fmla="*/ 220 w 220"/>
                <a:gd name="T41" fmla="*/ 7 h 10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0"/>
                <a:gd name="T64" fmla="*/ 0 h 107"/>
                <a:gd name="T65" fmla="*/ 220 w 220"/>
                <a:gd name="T66" fmla="*/ 107 h 10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0" h="107">
                  <a:moveTo>
                    <a:pt x="220" y="7"/>
                  </a:moveTo>
                  <a:lnTo>
                    <a:pt x="185" y="0"/>
                  </a:lnTo>
                  <a:lnTo>
                    <a:pt x="153" y="0"/>
                  </a:lnTo>
                  <a:lnTo>
                    <a:pt x="124" y="4"/>
                  </a:lnTo>
                  <a:lnTo>
                    <a:pt x="96" y="9"/>
                  </a:lnTo>
                  <a:lnTo>
                    <a:pt x="72" y="17"/>
                  </a:lnTo>
                  <a:lnTo>
                    <a:pt x="50" y="28"/>
                  </a:lnTo>
                  <a:lnTo>
                    <a:pt x="31" y="39"/>
                  </a:lnTo>
                  <a:lnTo>
                    <a:pt x="15" y="50"/>
                  </a:lnTo>
                  <a:lnTo>
                    <a:pt x="11" y="61"/>
                  </a:lnTo>
                  <a:lnTo>
                    <a:pt x="9" y="70"/>
                  </a:lnTo>
                  <a:lnTo>
                    <a:pt x="5" y="81"/>
                  </a:lnTo>
                  <a:lnTo>
                    <a:pt x="0" y="91"/>
                  </a:lnTo>
                  <a:lnTo>
                    <a:pt x="46" y="107"/>
                  </a:lnTo>
                  <a:lnTo>
                    <a:pt x="90" y="105"/>
                  </a:lnTo>
                  <a:lnTo>
                    <a:pt x="127" y="91"/>
                  </a:lnTo>
                  <a:lnTo>
                    <a:pt x="159" y="72"/>
                  </a:lnTo>
                  <a:lnTo>
                    <a:pt x="185" y="50"/>
                  </a:lnTo>
                  <a:lnTo>
                    <a:pt x="205" y="28"/>
                  </a:lnTo>
                  <a:lnTo>
                    <a:pt x="216" y="13"/>
                  </a:lnTo>
                  <a:lnTo>
                    <a:pt x="220" y="7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757"/>
            <p:cNvSpPr>
              <a:spLocks/>
            </p:cNvSpPr>
            <p:nvPr/>
          </p:nvSpPr>
          <p:spPr bwMode="auto">
            <a:xfrm>
              <a:off x="867" y="2878"/>
              <a:ext cx="221" cy="122"/>
            </a:xfrm>
            <a:custGeom>
              <a:avLst/>
              <a:gdLst>
                <a:gd name="T0" fmla="*/ 0 w 221"/>
                <a:gd name="T1" fmla="*/ 0 h 122"/>
                <a:gd name="T2" fmla="*/ 20 w 221"/>
                <a:gd name="T3" fmla="*/ 51 h 122"/>
                <a:gd name="T4" fmla="*/ 48 w 221"/>
                <a:gd name="T5" fmla="*/ 85 h 122"/>
                <a:gd name="T6" fmla="*/ 85 w 221"/>
                <a:gd name="T7" fmla="*/ 107 h 122"/>
                <a:gd name="T8" fmla="*/ 123 w 221"/>
                <a:gd name="T9" fmla="*/ 118 h 122"/>
                <a:gd name="T10" fmla="*/ 160 w 221"/>
                <a:gd name="T11" fmla="*/ 122 h 122"/>
                <a:gd name="T12" fmla="*/ 190 w 221"/>
                <a:gd name="T13" fmla="*/ 122 h 122"/>
                <a:gd name="T14" fmla="*/ 212 w 221"/>
                <a:gd name="T15" fmla="*/ 120 h 122"/>
                <a:gd name="T16" fmla="*/ 221 w 221"/>
                <a:gd name="T17" fmla="*/ 118 h 122"/>
                <a:gd name="T18" fmla="*/ 188 w 221"/>
                <a:gd name="T19" fmla="*/ 77 h 122"/>
                <a:gd name="T20" fmla="*/ 153 w 221"/>
                <a:gd name="T21" fmla="*/ 46 h 122"/>
                <a:gd name="T22" fmla="*/ 116 w 221"/>
                <a:gd name="T23" fmla="*/ 24 h 122"/>
                <a:gd name="T24" fmla="*/ 81 w 221"/>
                <a:gd name="T25" fmla="*/ 11 h 122"/>
                <a:gd name="T26" fmla="*/ 48 w 221"/>
                <a:gd name="T27" fmla="*/ 5 h 122"/>
                <a:gd name="T28" fmla="*/ 24 w 221"/>
                <a:gd name="T29" fmla="*/ 0 h 122"/>
                <a:gd name="T30" fmla="*/ 7 w 221"/>
                <a:gd name="T31" fmla="*/ 0 h 122"/>
                <a:gd name="T32" fmla="*/ 0 w 221"/>
                <a:gd name="T33" fmla="*/ 0 h 1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1"/>
                <a:gd name="T52" fmla="*/ 0 h 122"/>
                <a:gd name="T53" fmla="*/ 221 w 221"/>
                <a:gd name="T54" fmla="*/ 122 h 1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1" h="122">
                  <a:moveTo>
                    <a:pt x="0" y="0"/>
                  </a:moveTo>
                  <a:lnTo>
                    <a:pt x="20" y="51"/>
                  </a:lnTo>
                  <a:lnTo>
                    <a:pt x="48" y="85"/>
                  </a:lnTo>
                  <a:lnTo>
                    <a:pt x="85" y="107"/>
                  </a:lnTo>
                  <a:lnTo>
                    <a:pt x="123" y="118"/>
                  </a:lnTo>
                  <a:lnTo>
                    <a:pt x="160" y="122"/>
                  </a:lnTo>
                  <a:lnTo>
                    <a:pt x="190" y="122"/>
                  </a:lnTo>
                  <a:lnTo>
                    <a:pt x="212" y="120"/>
                  </a:lnTo>
                  <a:lnTo>
                    <a:pt x="221" y="118"/>
                  </a:lnTo>
                  <a:lnTo>
                    <a:pt x="188" y="77"/>
                  </a:lnTo>
                  <a:lnTo>
                    <a:pt x="153" y="46"/>
                  </a:lnTo>
                  <a:lnTo>
                    <a:pt x="116" y="24"/>
                  </a:lnTo>
                  <a:lnTo>
                    <a:pt x="81" y="11"/>
                  </a:lnTo>
                  <a:lnTo>
                    <a:pt x="48" y="5"/>
                  </a:lnTo>
                  <a:lnTo>
                    <a:pt x="2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758"/>
            <p:cNvSpPr>
              <a:spLocks/>
            </p:cNvSpPr>
            <p:nvPr/>
          </p:nvSpPr>
          <p:spPr bwMode="auto">
            <a:xfrm>
              <a:off x="1635" y="1756"/>
              <a:ext cx="268" cy="190"/>
            </a:xfrm>
            <a:custGeom>
              <a:avLst/>
              <a:gdLst>
                <a:gd name="T0" fmla="*/ 130 w 268"/>
                <a:gd name="T1" fmla="*/ 190 h 190"/>
                <a:gd name="T2" fmla="*/ 159 w 268"/>
                <a:gd name="T3" fmla="*/ 188 h 190"/>
                <a:gd name="T4" fmla="*/ 185 w 268"/>
                <a:gd name="T5" fmla="*/ 179 h 190"/>
                <a:gd name="T6" fmla="*/ 207 w 268"/>
                <a:gd name="T7" fmla="*/ 168 h 190"/>
                <a:gd name="T8" fmla="*/ 229 w 268"/>
                <a:gd name="T9" fmla="*/ 153 h 190"/>
                <a:gd name="T10" fmla="*/ 244 w 268"/>
                <a:gd name="T11" fmla="*/ 133 h 190"/>
                <a:gd name="T12" fmla="*/ 257 w 268"/>
                <a:gd name="T13" fmla="*/ 111 h 190"/>
                <a:gd name="T14" fmla="*/ 266 w 268"/>
                <a:gd name="T15" fmla="*/ 87 h 190"/>
                <a:gd name="T16" fmla="*/ 268 w 268"/>
                <a:gd name="T17" fmla="*/ 61 h 190"/>
                <a:gd name="T18" fmla="*/ 266 w 268"/>
                <a:gd name="T19" fmla="*/ 46 h 190"/>
                <a:gd name="T20" fmla="*/ 263 w 268"/>
                <a:gd name="T21" fmla="*/ 29 h 190"/>
                <a:gd name="T22" fmla="*/ 257 w 268"/>
                <a:gd name="T23" fmla="*/ 13 h 190"/>
                <a:gd name="T24" fmla="*/ 250 w 268"/>
                <a:gd name="T25" fmla="*/ 0 h 190"/>
                <a:gd name="T26" fmla="*/ 218 w 268"/>
                <a:gd name="T27" fmla="*/ 11 h 190"/>
                <a:gd name="T28" fmla="*/ 185 w 268"/>
                <a:gd name="T29" fmla="*/ 22 h 190"/>
                <a:gd name="T30" fmla="*/ 154 w 268"/>
                <a:gd name="T31" fmla="*/ 33 h 190"/>
                <a:gd name="T32" fmla="*/ 122 w 268"/>
                <a:gd name="T33" fmla="*/ 44 h 190"/>
                <a:gd name="T34" fmla="*/ 91 w 268"/>
                <a:gd name="T35" fmla="*/ 57 h 190"/>
                <a:gd name="T36" fmla="*/ 61 w 268"/>
                <a:gd name="T37" fmla="*/ 70 h 190"/>
                <a:gd name="T38" fmla="*/ 30 w 268"/>
                <a:gd name="T39" fmla="*/ 85 h 190"/>
                <a:gd name="T40" fmla="*/ 0 w 268"/>
                <a:gd name="T41" fmla="*/ 100 h 190"/>
                <a:gd name="T42" fmla="*/ 8 w 268"/>
                <a:gd name="T43" fmla="*/ 120 h 190"/>
                <a:gd name="T44" fmla="*/ 19 w 268"/>
                <a:gd name="T45" fmla="*/ 137 h 190"/>
                <a:gd name="T46" fmla="*/ 32 w 268"/>
                <a:gd name="T47" fmla="*/ 153 h 190"/>
                <a:gd name="T48" fmla="*/ 50 w 268"/>
                <a:gd name="T49" fmla="*/ 164 h 190"/>
                <a:gd name="T50" fmla="*/ 67 w 268"/>
                <a:gd name="T51" fmla="*/ 175 h 190"/>
                <a:gd name="T52" fmla="*/ 87 w 268"/>
                <a:gd name="T53" fmla="*/ 183 h 190"/>
                <a:gd name="T54" fmla="*/ 109 w 268"/>
                <a:gd name="T55" fmla="*/ 188 h 190"/>
                <a:gd name="T56" fmla="*/ 130 w 268"/>
                <a:gd name="T57" fmla="*/ 190 h 1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68"/>
                <a:gd name="T88" fmla="*/ 0 h 190"/>
                <a:gd name="T89" fmla="*/ 268 w 268"/>
                <a:gd name="T90" fmla="*/ 190 h 1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68" h="190">
                  <a:moveTo>
                    <a:pt x="130" y="190"/>
                  </a:moveTo>
                  <a:lnTo>
                    <a:pt x="159" y="188"/>
                  </a:lnTo>
                  <a:lnTo>
                    <a:pt x="185" y="179"/>
                  </a:lnTo>
                  <a:lnTo>
                    <a:pt x="207" y="168"/>
                  </a:lnTo>
                  <a:lnTo>
                    <a:pt x="229" y="153"/>
                  </a:lnTo>
                  <a:lnTo>
                    <a:pt x="244" y="133"/>
                  </a:lnTo>
                  <a:lnTo>
                    <a:pt x="257" y="111"/>
                  </a:lnTo>
                  <a:lnTo>
                    <a:pt x="266" y="87"/>
                  </a:lnTo>
                  <a:lnTo>
                    <a:pt x="268" y="61"/>
                  </a:lnTo>
                  <a:lnTo>
                    <a:pt x="266" y="46"/>
                  </a:lnTo>
                  <a:lnTo>
                    <a:pt x="263" y="29"/>
                  </a:lnTo>
                  <a:lnTo>
                    <a:pt x="257" y="13"/>
                  </a:lnTo>
                  <a:lnTo>
                    <a:pt x="250" y="0"/>
                  </a:lnTo>
                  <a:lnTo>
                    <a:pt x="218" y="11"/>
                  </a:lnTo>
                  <a:lnTo>
                    <a:pt x="185" y="22"/>
                  </a:lnTo>
                  <a:lnTo>
                    <a:pt x="154" y="33"/>
                  </a:lnTo>
                  <a:lnTo>
                    <a:pt x="122" y="44"/>
                  </a:lnTo>
                  <a:lnTo>
                    <a:pt x="91" y="57"/>
                  </a:lnTo>
                  <a:lnTo>
                    <a:pt x="61" y="70"/>
                  </a:lnTo>
                  <a:lnTo>
                    <a:pt x="30" y="85"/>
                  </a:lnTo>
                  <a:lnTo>
                    <a:pt x="0" y="100"/>
                  </a:lnTo>
                  <a:lnTo>
                    <a:pt x="8" y="120"/>
                  </a:lnTo>
                  <a:lnTo>
                    <a:pt x="19" y="137"/>
                  </a:lnTo>
                  <a:lnTo>
                    <a:pt x="32" y="153"/>
                  </a:lnTo>
                  <a:lnTo>
                    <a:pt x="50" y="164"/>
                  </a:lnTo>
                  <a:lnTo>
                    <a:pt x="67" y="175"/>
                  </a:lnTo>
                  <a:lnTo>
                    <a:pt x="87" y="183"/>
                  </a:lnTo>
                  <a:lnTo>
                    <a:pt x="109" y="188"/>
                  </a:lnTo>
                  <a:lnTo>
                    <a:pt x="130" y="19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759"/>
            <p:cNvSpPr>
              <a:spLocks/>
            </p:cNvSpPr>
            <p:nvPr/>
          </p:nvSpPr>
          <p:spPr bwMode="auto">
            <a:xfrm>
              <a:off x="1731" y="1373"/>
              <a:ext cx="52" cy="39"/>
            </a:xfrm>
            <a:custGeom>
              <a:avLst/>
              <a:gdLst>
                <a:gd name="T0" fmla="*/ 0 w 52"/>
                <a:gd name="T1" fmla="*/ 35 h 39"/>
                <a:gd name="T2" fmla="*/ 52 w 52"/>
                <a:gd name="T3" fmla="*/ 39 h 39"/>
                <a:gd name="T4" fmla="*/ 43 w 52"/>
                <a:gd name="T5" fmla="*/ 24 h 39"/>
                <a:gd name="T6" fmla="*/ 39 w 52"/>
                <a:gd name="T7" fmla="*/ 11 h 39"/>
                <a:gd name="T8" fmla="*/ 34 w 52"/>
                <a:gd name="T9" fmla="*/ 2 h 39"/>
                <a:gd name="T10" fmla="*/ 32 w 52"/>
                <a:gd name="T11" fmla="*/ 0 h 39"/>
                <a:gd name="T12" fmla="*/ 24 w 52"/>
                <a:gd name="T13" fmla="*/ 8 h 39"/>
                <a:gd name="T14" fmla="*/ 15 w 52"/>
                <a:gd name="T15" fmla="*/ 17 h 39"/>
                <a:gd name="T16" fmla="*/ 6 w 52"/>
                <a:gd name="T17" fmla="*/ 26 h 39"/>
                <a:gd name="T18" fmla="*/ 0 w 52"/>
                <a:gd name="T19" fmla="*/ 35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"/>
                <a:gd name="T31" fmla="*/ 0 h 39"/>
                <a:gd name="T32" fmla="*/ 52 w 5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" h="39">
                  <a:moveTo>
                    <a:pt x="0" y="35"/>
                  </a:moveTo>
                  <a:lnTo>
                    <a:pt x="52" y="39"/>
                  </a:lnTo>
                  <a:lnTo>
                    <a:pt x="43" y="24"/>
                  </a:lnTo>
                  <a:lnTo>
                    <a:pt x="39" y="11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15" y="17"/>
                  </a:lnTo>
                  <a:lnTo>
                    <a:pt x="6" y="2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760"/>
            <p:cNvSpPr>
              <a:spLocks/>
            </p:cNvSpPr>
            <p:nvPr/>
          </p:nvSpPr>
          <p:spPr bwMode="auto">
            <a:xfrm>
              <a:off x="2313" y="1704"/>
              <a:ext cx="771" cy="1094"/>
            </a:xfrm>
            <a:custGeom>
              <a:avLst/>
              <a:gdLst>
                <a:gd name="T0" fmla="*/ 126 w 771"/>
                <a:gd name="T1" fmla="*/ 89 h 1094"/>
                <a:gd name="T2" fmla="*/ 93 w 771"/>
                <a:gd name="T3" fmla="*/ 118 h 1094"/>
                <a:gd name="T4" fmla="*/ 56 w 771"/>
                <a:gd name="T5" fmla="*/ 139 h 1094"/>
                <a:gd name="T6" fmla="*/ 19 w 771"/>
                <a:gd name="T7" fmla="*/ 157 h 1094"/>
                <a:gd name="T8" fmla="*/ 6 w 771"/>
                <a:gd name="T9" fmla="*/ 174 h 1094"/>
                <a:gd name="T10" fmla="*/ 17 w 771"/>
                <a:gd name="T11" fmla="*/ 189 h 1094"/>
                <a:gd name="T12" fmla="*/ 50 w 771"/>
                <a:gd name="T13" fmla="*/ 185 h 1094"/>
                <a:gd name="T14" fmla="*/ 104 w 771"/>
                <a:gd name="T15" fmla="*/ 163 h 1094"/>
                <a:gd name="T16" fmla="*/ 163 w 771"/>
                <a:gd name="T17" fmla="*/ 150 h 1094"/>
                <a:gd name="T18" fmla="*/ 224 w 771"/>
                <a:gd name="T19" fmla="*/ 146 h 1094"/>
                <a:gd name="T20" fmla="*/ 329 w 771"/>
                <a:gd name="T21" fmla="*/ 168 h 1094"/>
                <a:gd name="T22" fmla="*/ 453 w 771"/>
                <a:gd name="T23" fmla="*/ 246 h 1094"/>
                <a:gd name="T24" fmla="*/ 540 w 771"/>
                <a:gd name="T25" fmla="*/ 342 h 1094"/>
                <a:gd name="T26" fmla="*/ 588 w 771"/>
                <a:gd name="T27" fmla="*/ 410 h 1094"/>
                <a:gd name="T28" fmla="*/ 592 w 771"/>
                <a:gd name="T29" fmla="*/ 423 h 1094"/>
                <a:gd name="T30" fmla="*/ 577 w 771"/>
                <a:gd name="T31" fmla="*/ 436 h 1094"/>
                <a:gd name="T32" fmla="*/ 551 w 771"/>
                <a:gd name="T33" fmla="*/ 460 h 1094"/>
                <a:gd name="T34" fmla="*/ 512 w 771"/>
                <a:gd name="T35" fmla="*/ 488 h 1094"/>
                <a:gd name="T36" fmla="*/ 464 w 771"/>
                <a:gd name="T37" fmla="*/ 521 h 1094"/>
                <a:gd name="T38" fmla="*/ 407 w 771"/>
                <a:gd name="T39" fmla="*/ 551 h 1094"/>
                <a:gd name="T40" fmla="*/ 344 w 771"/>
                <a:gd name="T41" fmla="*/ 575 h 1094"/>
                <a:gd name="T42" fmla="*/ 279 w 771"/>
                <a:gd name="T43" fmla="*/ 590 h 1094"/>
                <a:gd name="T44" fmla="*/ 279 w 771"/>
                <a:gd name="T45" fmla="*/ 597 h 1094"/>
                <a:gd name="T46" fmla="*/ 348 w 771"/>
                <a:gd name="T47" fmla="*/ 617 h 1094"/>
                <a:gd name="T48" fmla="*/ 412 w 771"/>
                <a:gd name="T49" fmla="*/ 647 h 1094"/>
                <a:gd name="T50" fmla="*/ 468 w 771"/>
                <a:gd name="T51" fmla="*/ 684 h 1094"/>
                <a:gd name="T52" fmla="*/ 516 w 771"/>
                <a:gd name="T53" fmla="*/ 723 h 1094"/>
                <a:gd name="T54" fmla="*/ 553 w 771"/>
                <a:gd name="T55" fmla="*/ 758 h 1094"/>
                <a:gd name="T56" fmla="*/ 582 w 771"/>
                <a:gd name="T57" fmla="*/ 787 h 1094"/>
                <a:gd name="T58" fmla="*/ 595 w 771"/>
                <a:gd name="T59" fmla="*/ 804 h 1094"/>
                <a:gd name="T60" fmla="*/ 595 w 771"/>
                <a:gd name="T61" fmla="*/ 811 h 1094"/>
                <a:gd name="T62" fmla="*/ 575 w 771"/>
                <a:gd name="T63" fmla="*/ 834 h 1094"/>
                <a:gd name="T64" fmla="*/ 538 w 771"/>
                <a:gd name="T65" fmla="*/ 876 h 1094"/>
                <a:gd name="T66" fmla="*/ 486 w 771"/>
                <a:gd name="T67" fmla="*/ 926 h 1094"/>
                <a:gd name="T68" fmla="*/ 494 w 771"/>
                <a:gd name="T69" fmla="*/ 954 h 1094"/>
                <a:gd name="T70" fmla="*/ 575 w 771"/>
                <a:gd name="T71" fmla="*/ 976 h 1094"/>
                <a:gd name="T72" fmla="*/ 651 w 771"/>
                <a:gd name="T73" fmla="*/ 1011 h 1094"/>
                <a:gd name="T74" fmla="*/ 719 w 771"/>
                <a:gd name="T75" fmla="*/ 1063 h 1094"/>
                <a:gd name="T76" fmla="*/ 771 w 771"/>
                <a:gd name="T77" fmla="*/ 200 h 1094"/>
                <a:gd name="T78" fmla="*/ 704 w 771"/>
                <a:gd name="T79" fmla="*/ 163 h 1094"/>
                <a:gd name="T80" fmla="*/ 636 w 771"/>
                <a:gd name="T81" fmla="*/ 128 h 1094"/>
                <a:gd name="T82" fmla="*/ 566 w 771"/>
                <a:gd name="T83" fmla="*/ 98 h 1094"/>
                <a:gd name="T84" fmla="*/ 494 w 771"/>
                <a:gd name="T85" fmla="*/ 70 h 1094"/>
                <a:gd name="T86" fmla="*/ 420 w 771"/>
                <a:gd name="T87" fmla="*/ 48 h 1094"/>
                <a:gd name="T88" fmla="*/ 344 w 771"/>
                <a:gd name="T89" fmla="*/ 28 h 1094"/>
                <a:gd name="T90" fmla="*/ 268 w 771"/>
                <a:gd name="T91" fmla="*/ 11 h 1094"/>
                <a:gd name="T92" fmla="*/ 189 w 771"/>
                <a:gd name="T93" fmla="*/ 0 h 1094"/>
                <a:gd name="T94" fmla="*/ 167 w 771"/>
                <a:gd name="T95" fmla="*/ 37 h 1094"/>
                <a:gd name="T96" fmla="*/ 141 w 771"/>
                <a:gd name="T97" fmla="*/ 74 h 10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71"/>
                <a:gd name="T148" fmla="*/ 0 h 1094"/>
                <a:gd name="T149" fmla="*/ 771 w 771"/>
                <a:gd name="T150" fmla="*/ 1094 h 10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71" h="1094">
                  <a:moveTo>
                    <a:pt x="141" y="74"/>
                  </a:moveTo>
                  <a:lnTo>
                    <a:pt x="126" y="89"/>
                  </a:lnTo>
                  <a:lnTo>
                    <a:pt x="111" y="104"/>
                  </a:lnTo>
                  <a:lnTo>
                    <a:pt x="93" y="118"/>
                  </a:lnTo>
                  <a:lnTo>
                    <a:pt x="76" y="128"/>
                  </a:lnTo>
                  <a:lnTo>
                    <a:pt x="56" y="139"/>
                  </a:lnTo>
                  <a:lnTo>
                    <a:pt x="39" y="148"/>
                  </a:lnTo>
                  <a:lnTo>
                    <a:pt x="19" y="157"/>
                  </a:lnTo>
                  <a:lnTo>
                    <a:pt x="0" y="165"/>
                  </a:lnTo>
                  <a:lnTo>
                    <a:pt x="6" y="174"/>
                  </a:lnTo>
                  <a:lnTo>
                    <a:pt x="13" y="181"/>
                  </a:lnTo>
                  <a:lnTo>
                    <a:pt x="17" y="189"/>
                  </a:lnTo>
                  <a:lnTo>
                    <a:pt x="24" y="198"/>
                  </a:lnTo>
                  <a:lnTo>
                    <a:pt x="50" y="185"/>
                  </a:lnTo>
                  <a:lnTo>
                    <a:pt x="76" y="174"/>
                  </a:lnTo>
                  <a:lnTo>
                    <a:pt x="104" y="163"/>
                  </a:lnTo>
                  <a:lnTo>
                    <a:pt x="133" y="157"/>
                  </a:lnTo>
                  <a:lnTo>
                    <a:pt x="163" y="150"/>
                  </a:lnTo>
                  <a:lnTo>
                    <a:pt x="194" y="146"/>
                  </a:lnTo>
                  <a:lnTo>
                    <a:pt x="224" y="146"/>
                  </a:lnTo>
                  <a:lnTo>
                    <a:pt x="255" y="148"/>
                  </a:lnTo>
                  <a:lnTo>
                    <a:pt x="329" y="168"/>
                  </a:lnTo>
                  <a:lnTo>
                    <a:pt x="394" y="203"/>
                  </a:lnTo>
                  <a:lnTo>
                    <a:pt x="453" y="246"/>
                  </a:lnTo>
                  <a:lnTo>
                    <a:pt x="501" y="294"/>
                  </a:lnTo>
                  <a:lnTo>
                    <a:pt x="540" y="342"/>
                  </a:lnTo>
                  <a:lnTo>
                    <a:pt x="571" y="381"/>
                  </a:lnTo>
                  <a:lnTo>
                    <a:pt x="588" y="410"/>
                  </a:lnTo>
                  <a:lnTo>
                    <a:pt x="595" y="420"/>
                  </a:lnTo>
                  <a:lnTo>
                    <a:pt x="592" y="423"/>
                  </a:lnTo>
                  <a:lnTo>
                    <a:pt x="588" y="427"/>
                  </a:lnTo>
                  <a:lnTo>
                    <a:pt x="577" y="436"/>
                  </a:lnTo>
                  <a:lnTo>
                    <a:pt x="566" y="447"/>
                  </a:lnTo>
                  <a:lnTo>
                    <a:pt x="551" y="460"/>
                  </a:lnTo>
                  <a:lnTo>
                    <a:pt x="531" y="473"/>
                  </a:lnTo>
                  <a:lnTo>
                    <a:pt x="512" y="488"/>
                  </a:lnTo>
                  <a:lnTo>
                    <a:pt x="488" y="505"/>
                  </a:lnTo>
                  <a:lnTo>
                    <a:pt x="464" y="521"/>
                  </a:lnTo>
                  <a:lnTo>
                    <a:pt x="435" y="536"/>
                  </a:lnTo>
                  <a:lnTo>
                    <a:pt x="407" y="551"/>
                  </a:lnTo>
                  <a:lnTo>
                    <a:pt x="377" y="564"/>
                  </a:lnTo>
                  <a:lnTo>
                    <a:pt x="344" y="575"/>
                  </a:lnTo>
                  <a:lnTo>
                    <a:pt x="311" y="584"/>
                  </a:lnTo>
                  <a:lnTo>
                    <a:pt x="279" y="590"/>
                  </a:lnTo>
                  <a:lnTo>
                    <a:pt x="244" y="593"/>
                  </a:lnTo>
                  <a:lnTo>
                    <a:pt x="279" y="597"/>
                  </a:lnTo>
                  <a:lnTo>
                    <a:pt x="316" y="606"/>
                  </a:lnTo>
                  <a:lnTo>
                    <a:pt x="348" y="617"/>
                  </a:lnTo>
                  <a:lnTo>
                    <a:pt x="381" y="630"/>
                  </a:lnTo>
                  <a:lnTo>
                    <a:pt x="412" y="647"/>
                  </a:lnTo>
                  <a:lnTo>
                    <a:pt x="440" y="665"/>
                  </a:lnTo>
                  <a:lnTo>
                    <a:pt x="468" y="684"/>
                  </a:lnTo>
                  <a:lnTo>
                    <a:pt x="492" y="704"/>
                  </a:lnTo>
                  <a:lnTo>
                    <a:pt x="516" y="723"/>
                  </a:lnTo>
                  <a:lnTo>
                    <a:pt x="536" y="741"/>
                  </a:lnTo>
                  <a:lnTo>
                    <a:pt x="553" y="758"/>
                  </a:lnTo>
                  <a:lnTo>
                    <a:pt x="568" y="773"/>
                  </a:lnTo>
                  <a:lnTo>
                    <a:pt x="582" y="787"/>
                  </a:lnTo>
                  <a:lnTo>
                    <a:pt x="590" y="797"/>
                  </a:lnTo>
                  <a:lnTo>
                    <a:pt x="595" y="804"/>
                  </a:lnTo>
                  <a:lnTo>
                    <a:pt x="597" y="806"/>
                  </a:lnTo>
                  <a:lnTo>
                    <a:pt x="595" y="811"/>
                  </a:lnTo>
                  <a:lnTo>
                    <a:pt x="586" y="819"/>
                  </a:lnTo>
                  <a:lnTo>
                    <a:pt x="575" y="834"/>
                  </a:lnTo>
                  <a:lnTo>
                    <a:pt x="558" y="854"/>
                  </a:lnTo>
                  <a:lnTo>
                    <a:pt x="538" y="876"/>
                  </a:lnTo>
                  <a:lnTo>
                    <a:pt x="514" y="900"/>
                  </a:lnTo>
                  <a:lnTo>
                    <a:pt x="486" y="926"/>
                  </a:lnTo>
                  <a:lnTo>
                    <a:pt x="453" y="950"/>
                  </a:lnTo>
                  <a:lnTo>
                    <a:pt x="494" y="954"/>
                  </a:lnTo>
                  <a:lnTo>
                    <a:pt x="536" y="963"/>
                  </a:lnTo>
                  <a:lnTo>
                    <a:pt x="575" y="976"/>
                  </a:lnTo>
                  <a:lnTo>
                    <a:pt x="614" y="991"/>
                  </a:lnTo>
                  <a:lnTo>
                    <a:pt x="651" y="1011"/>
                  </a:lnTo>
                  <a:lnTo>
                    <a:pt x="688" y="1035"/>
                  </a:lnTo>
                  <a:lnTo>
                    <a:pt x="719" y="1063"/>
                  </a:lnTo>
                  <a:lnTo>
                    <a:pt x="749" y="1094"/>
                  </a:lnTo>
                  <a:lnTo>
                    <a:pt x="771" y="200"/>
                  </a:lnTo>
                  <a:lnTo>
                    <a:pt x="738" y="181"/>
                  </a:lnTo>
                  <a:lnTo>
                    <a:pt x="704" y="163"/>
                  </a:lnTo>
                  <a:lnTo>
                    <a:pt x="671" y="146"/>
                  </a:lnTo>
                  <a:lnTo>
                    <a:pt x="636" y="128"/>
                  </a:lnTo>
                  <a:lnTo>
                    <a:pt x="601" y="113"/>
                  </a:lnTo>
                  <a:lnTo>
                    <a:pt x="566" y="98"/>
                  </a:lnTo>
                  <a:lnTo>
                    <a:pt x="529" y="85"/>
                  </a:lnTo>
                  <a:lnTo>
                    <a:pt x="494" y="70"/>
                  </a:lnTo>
                  <a:lnTo>
                    <a:pt x="457" y="59"/>
                  </a:lnTo>
                  <a:lnTo>
                    <a:pt x="420" y="48"/>
                  </a:lnTo>
                  <a:lnTo>
                    <a:pt x="381" y="37"/>
                  </a:lnTo>
                  <a:lnTo>
                    <a:pt x="344" y="28"/>
                  </a:lnTo>
                  <a:lnTo>
                    <a:pt x="305" y="19"/>
                  </a:lnTo>
                  <a:lnTo>
                    <a:pt x="268" y="11"/>
                  </a:lnTo>
                  <a:lnTo>
                    <a:pt x="228" y="4"/>
                  </a:lnTo>
                  <a:lnTo>
                    <a:pt x="189" y="0"/>
                  </a:lnTo>
                  <a:lnTo>
                    <a:pt x="178" y="19"/>
                  </a:lnTo>
                  <a:lnTo>
                    <a:pt x="167" y="37"/>
                  </a:lnTo>
                  <a:lnTo>
                    <a:pt x="154" y="57"/>
                  </a:lnTo>
                  <a:lnTo>
                    <a:pt x="141" y="74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761"/>
            <p:cNvSpPr>
              <a:spLocks/>
            </p:cNvSpPr>
            <p:nvPr/>
          </p:nvSpPr>
          <p:spPr bwMode="auto">
            <a:xfrm>
              <a:off x="2611" y="3765"/>
              <a:ext cx="608" cy="717"/>
            </a:xfrm>
            <a:custGeom>
              <a:avLst/>
              <a:gdLst>
                <a:gd name="T0" fmla="*/ 159 w 608"/>
                <a:gd name="T1" fmla="*/ 717 h 717"/>
                <a:gd name="T2" fmla="*/ 164 w 608"/>
                <a:gd name="T3" fmla="*/ 702 h 717"/>
                <a:gd name="T4" fmla="*/ 172 w 608"/>
                <a:gd name="T5" fmla="*/ 663 h 717"/>
                <a:gd name="T6" fmla="*/ 188 w 608"/>
                <a:gd name="T7" fmla="*/ 608 h 717"/>
                <a:gd name="T8" fmla="*/ 203 w 608"/>
                <a:gd name="T9" fmla="*/ 543 h 717"/>
                <a:gd name="T10" fmla="*/ 218 w 608"/>
                <a:gd name="T11" fmla="*/ 475 h 717"/>
                <a:gd name="T12" fmla="*/ 233 w 608"/>
                <a:gd name="T13" fmla="*/ 412 h 717"/>
                <a:gd name="T14" fmla="*/ 242 w 608"/>
                <a:gd name="T15" fmla="*/ 364 h 717"/>
                <a:gd name="T16" fmla="*/ 246 w 608"/>
                <a:gd name="T17" fmla="*/ 336 h 717"/>
                <a:gd name="T18" fmla="*/ 268 w 608"/>
                <a:gd name="T19" fmla="*/ 353 h 717"/>
                <a:gd name="T20" fmla="*/ 294 w 608"/>
                <a:gd name="T21" fmla="*/ 371 h 717"/>
                <a:gd name="T22" fmla="*/ 321 w 608"/>
                <a:gd name="T23" fmla="*/ 388 h 717"/>
                <a:gd name="T24" fmla="*/ 349 w 608"/>
                <a:gd name="T25" fmla="*/ 410 h 717"/>
                <a:gd name="T26" fmla="*/ 379 w 608"/>
                <a:gd name="T27" fmla="*/ 430 h 717"/>
                <a:gd name="T28" fmla="*/ 410 w 608"/>
                <a:gd name="T29" fmla="*/ 449 h 717"/>
                <a:gd name="T30" fmla="*/ 440 w 608"/>
                <a:gd name="T31" fmla="*/ 469 h 717"/>
                <a:gd name="T32" fmla="*/ 469 w 608"/>
                <a:gd name="T33" fmla="*/ 488 h 717"/>
                <a:gd name="T34" fmla="*/ 497 w 608"/>
                <a:gd name="T35" fmla="*/ 508 h 717"/>
                <a:gd name="T36" fmla="*/ 523 w 608"/>
                <a:gd name="T37" fmla="*/ 525 h 717"/>
                <a:gd name="T38" fmla="*/ 547 w 608"/>
                <a:gd name="T39" fmla="*/ 541 h 717"/>
                <a:gd name="T40" fmla="*/ 567 w 608"/>
                <a:gd name="T41" fmla="*/ 554 h 717"/>
                <a:gd name="T42" fmla="*/ 584 w 608"/>
                <a:gd name="T43" fmla="*/ 565 h 717"/>
                <a:gd name="T44" fmla="*/ 597 w 608"/>
                <a:gd name="T45" fmla="*/ 573 h 717"/>
                <a:gd name="T46" fmla="*/ 606 w 608"/>
                <a:gd name="T47" fmla="*/ 578 h 717"/>
                <a:gd name="T48" fmla="*/ 608 w 608"/>
                <a:gd name="T49" fmla="*/ 580 h 717"/>
                <a:gd name="T50" fmla="*/ 573 w 608"/>
                <a:gd name="T51" fmla="*/ 534 h 717"/>
                <a:gd name="T52" fmla="*/ 539 w 608"/>
                <a:gd name="T53" fmla="*/ 486 h 717"/>
                <a:gd name="T54" fmla="*/ 506 w 608"/>
                <a:gd name="T55" fmla="*/ 438 h 717"/>
                <a:gd name="T56" fmla="*/ 478 w 608"/>
                <a:gd name="T57" fmla="*/ 390 h 717"/>
                <a:gd name="T58" fmla="*/ 449 w 608"/>
                <a:gd name="T59" fmla="*/ 338 h 717"/>
                <a:gd name="T60" fmla="*/ 425 w 608"/>
                <a:gd name="T61" fmla="*/ 286 h 717"/>
                <a:gd name="T62" fmla="*/ 406 w 608"/>
                <a:gd name="T63" fmla="*/ 231 h 717"/>
                <a:gd name="T64" fmla="*/ 388 w 608"/>
                <a:gd name="T65" fmla="*/ 175 h 717"/>
                <a:gd name="T66" fmla="*/ 377 w 608"/>
                <a:gd name="T67" fmla="*/ 131 h 717"/>
                <a:gd name="T68" fmla="*/ 369 w 608"/>
                <a:gd name="T69" fmla="*/ 87 h 717"/>
                <a:gd name="T70" fmla="*/ 360 w 608"/>
                <a:gd name="T71" fmla="*/ 44 h 717"/>
                <a:gd name="T72" fmla="*/ 351 w 608"/>
                <a:gd name="T73" fmla="*/ 0 h 717"/>
                <a:gd name="T74" fmla="*/ 0 w 608"/>
                <a:gd name="T75" fmla="*/ 83 h 717"/>
                <a:gd name="T76" fmla="*/ 11 w 608"/>
                <a:gd name="T77" fmla="*/ 166 h 717"/>
                <a:gd name="T78" fmla="*/ 24 w 608"/>
                <a:gd name="T79" fmla="*/ 249 h 717"/>
                <a:gd name="T80" fmla="*/ 39 w 608"/>
                <a:gd name="T81" fmla="*/ 332 h 717"/>
                <a:gd name="T82" fmla="*/ 55 w 608"/>
                <a:gd name="T83" fmla="*/ 412 h 717"/>
                <a:gd name="T84" fmla="*/ 74 w 608"/>
                <a:gd name="T85" fmla="*/ 491 h 717"/>
                <a:gd name="T86" fmla="*/ 98 w 608"/>
                <a:gd name="T87" fmla="*/ 569 h 717"/>
                <a:gd name="T88" fmla="*/ 127 w 608"/>
                <a:gd name="T89" fmla="*/ 645 h 717"/>
                <a:gd name="T90" fmla="*/ 159 w 608"/>
                <a:gd name="T91" fmla="*/ 717 h 7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08"/>
                <a:gd name="T139" fmla="*/ 0 h 717"/>
                <a:gd name="T140" fmla="*/ 608 w 608"/>
                <a:gd name="T141" fmla="*/ 717 h 7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08" h="717">
                  <a:moveTo>
                    <a:pt x="159" y="717"/>
                  </a:moveTo>
                  <a:lnTo>
                    <a:pt x="164" y="702"/>
                  </a:lnTo>
                  <a:lnTo>
                    <a:pt x="172" y="663"/>
                  </a:lnTo>
                  <a:lnTo>
                    <a:pt x="188" y="608"/>
                  </a:lnTo>
                  <a:lnTo>
                    <a:pt x="203" y="543"/>
                  </a:lnTo>
                  <a:lnTo>
                    <a:pt x="218" y="475"/>
                  </a:lnTo>
                  <a:lnTo>
                    <a:pt x="233" y="412"/>
                  </a:lnTo>
                  <a:lnTo>
                    <a:pt x="242" y="364"/>
                  </a:lnTo>
                  <a:lnTo>
                    <a:pt x="246" y="336"/>
                  </a:lnTo>
                  <a:lnTo>
                    <a:pt x="268" y="353"/>
                  </a:lnTo>
                  <a:lnTo>
                    <a:pt x="294" y="371"/>
                  </a:lnTo>
                  <a:lnTo>
                    <a:pt x="321" y="388"/>
                  </a:lnTo>
                  <a:lnTo>
                    <a:pt x="349" y="410"/>
                  </a:lnTo>
                  <a:lnTo>
                    <a:pt x="379" y="430"/>
                  </a:lnTo>
                  <a:lnTo>
                    <a:pt x="410" y="449"/>
                  </a:lnTo>
                  <a:lnTo>
                    <a:pt x="440" y="469"/>
                  </a:lnTo>
                  <a:lnTo>
                    <a:pt x="469" y="488"/>
                  </a:lnTo>
                  <a:lnTo>
                    <a:pt x="497" y="508"/>
                  </a:lnTo>
                  <a:lnTo>
                    <a:pt x="523" y="525"/>
                  </a:lnTo>
                  <a:lnTo>
                    <a:pt x="547" y="541"/>
                  </a:lnTo>
                  <a:lnTo>
                    <a:pt x="567" y="554"/>
                  </a:lnTo>
                  <a:lnTo>
                    <a:pt x="584" y="565"/>
                  </a:lnTo>
                  <a:lnTo>
                    <a:pt x="597" y="573"/>
                  </a:lnTo>
                  <a:lnTo>
                    <a:pt x="606" y="578"/>
                  </a:lnTo>
                  <a:lnTo>
                    <a:pt x="608" y="580"/>
                  </a:lnTo>
                  <a:lnTo>
                    <a:pt x="573" y="534"/>
                  </a:lnTo>
                  <a:lnTo>
                    <a:pt x="539" y="486"/>
                  </a:lnTo>
                  <a:lnTo>
                    <a:pt x="506" y="438"/>
                  </a:lnTo>
                  <a:lnTo>
                    <a:pt x="478" y="390"/>
                  </a:lnTo>
                  <a:lnTo>
                    <a:pt x="449" y="338"/>
                  </a:lnTo>
                  <a:lnTo>
                    <a:pt x="425" y="286"/>
                  </a:lnTo>
                  <a:lnTo>
                    <a:pt x="406" y="231"/>
                  </a:lnTo>
                  <a:lnTo>
                    <a:pt x="388" y="175"/>
                  </a:lnTo>
                  <a:lnTo>
                    <a:pt x="377" y="131"/>
                  </a:lnTo>
                  <a:lnTo>
                    <a:pt x="369" y="87"/>
                  </a:lnTo>
                  <a:lnTo>
                    <a:pt x="360" y="44"/>
                  </a:lnTo>
                  <a:lnTo>
                    <a:pt x="351" y="0"/>
                  </a:lnTo>
                  <a:lnTo>
                    <a:pt x="0" y="83"/>
                  </a:lnTo>
                  <a:lnTo>
                    <a:pt x="11" y="166"/>
                  </a:lnTo>
                  <a:lnTo>
                    <a:pt x="24" y="249"/>
                  </a:lnTo>
                  <a:lnTo>
                    <a:pt x="39" y="332"/>
                  </a:lnTo>
                  <a:lnTo>
                    <a:pt x="55" y="412"/>
                  </a:lnTo>
                  <a:lnTo>
                    <a:pt x="74" y="491"/>
                  </a:lnTo>
                  <a:lnTo>
                    <a:pt x="98" y="569"/>
                  </a:lnTo>
                  <a:lnTo>
                    <a:pt x="127" y="645"/>
                  </a:lnTo>
                  <a:lnTo>
                    <a:pt x="159" y="717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762"/>
            <p:cNvSpPr>
              <a:spLocks/>
            </p:cNvSpPr>
            <p:nvPr/>
          </p:nvSpPr>
          <p:spPr bwMode="auto">
            <a:xfrm>
              <a:off x="68" y="2547"/>
              <a:ext cx="385" cy="510"/>
            </a:xfrm>
            <a:custGeom>
              <a:avLst/>
              <a:gdLst>
                <a:gd name="T0" fmla="*/ 204 w 385"/>
                <a:gd name="T1" fmla="*/ 401 h 510"/>
                <a:gd name="T2" fmla="*/ 226 w 385"/>
                <a:gd name="T3" fmla="*/ 379 h 510"/>
                <a:gd name="T4" fmla="*/ 268 w 385"/>
                <a:gd name="T5" fmla="*/ 351 h 510"/>
                <a:gd name="T6" fmla="*/ 327 w 385"/>
                <a:gd name="T7" fmla="*/ 329 h 510"/>
                <a:gd name="T8" fmla="*/ 337 w 385"/>
                <a:gd name="T9" fmla="*/ 183 h 510"/>
                <a:gd name="T10" fmla="*/ 303 w 385"/>
                <a:gd name="T11" fmla="*/ 170 h 510"/>
                <a:gd name="T12" fmla="*/ 272 w 385"/>
                <a:gd name="T13" fmla="*/ 148 h 510"/>
                <a:gd name="T14" fmla="*/ 248 w 385"/>
                <a:gd name="T15" fmla="*/ 114 h 510"/>
                <a:gd name="T16" fmla="*/ 231 w 385"/>
                <a:gd name="T17" fmla="*/ 68 h 510"/>
                <a:gd name="T18" fmla="*/ 237 w 385"/>
                <a:gd name="T19" fmla="*/ 68 h 510"/>
                <a:gd name="T20" fmla="*/ 257 w 385"/>
                <a:gd name="T21" fmla="*/ 68 h 510"/>
                <a:gd name="T22" fmla="*/ 285 w 385"/>
                <a:gd name="T23" fmla="*/ 72 h 510"/>
                <a:gd name="T24" fmla="*/ 320 w 385"/>
                <a:gd name="T25" fmla="*/ 81 h 510"/>
                <a:gd name="T26" fmla="*/ 281 w 385"/>
                <a:gd name="T27" fmla="*/ 5 h 510"/>
                <a:gd name="T28" fmla="*/ 233 w 385"/>
                <a:gd name="T29" fmla="*/ 20 h 510"/>
                <a:gd name="T30" fmla="*/ 187 w 385"/>
                <a:gd name="T31" fmla="*/ 42 h 510"/>
                <a:gd name="T32" fmla="*/ 143 w 385"/>
                <a:gd name="T33" fmla="*/ 68 h 510"/>
                <a:gd name="T34" fmla="*/ 76 w 385"/>
                <a:gd name="T35" fmla="*/ 144 h 510"/>
                <a:gd name="T36" fmla="*/ 19 w 385"/>
                <a:gd name="T37" fmla="*/ 279 h 510"/>
                <a:gd name="T38" fmla="*/ 2 w 385"/>
                <a:gd name="T39" fmla="*/ 405 h 510"/>
                <a:gd name="T40" fmla="*/ 2 w 385"/>
                <a:gd name="T41" fmla="*/ 488 h 510"/>
                <a:gd name="T42" fmla="*/ 4 w 385"/>
                <a:gd name="T43" fmla="*/ 501 h 510"/>
                <a:gd name="T44" fmla="*/ 24 w 385"/>
                <a:gd name="T45" fmla="*/ 504 h 510"/>
                <a:gd name="T46" fmla="*/ 61 w 385"/>
                <a:gd name="T47" fmla="*/ 508 h 510"/>
                <a:gd name="T48" fmla="*/ 109 w 385"/>
                <a:gd name="T49" fmla="*/ 510 h 510"/>
                <a:gd name="T50" fmla="*/ 165 w 385"/>
                <a:gd name="T51" fmla="*/ 508 h 510"/>
                <a:gd name="T52" fmla="*/ 228 w 385"/>
                <a:gd name="T53" fmla="*/ 501 h 510"/>
                <a:gd name="T54" fmla="*/ 292 w 385"/>
                <a:gd name="T55" fmla="*/ 486 h 510"/>
                <a:gd name="T56" fmla="*/ 355 w 385"/>
                <a:gd name="T57" fmla="*/ 462 h 510"/>
                <a:gd name="T58" fmla="*/ 377 w 385"/>
                <a:gd name="T59" fmla="*/ 397 h 510"/>
                <a:gd name="T60" fmla="*/ 342 w 385"/>
                <a:gd name="T61" fmla="*/ 416 h 510"/>
                <a:gd name="T62" fmla="*/ 300 w 385"/>
                <a:gd name="T63" fmla="*/ 429 h 510"/>
                <a:gd name="T64" fmla="*/ 252 w 385"/>
                <a:gd name="T65" fmla="*/ 425 h 510"/>
                <a:gd name="T66" fmla="*/ 202 w 385"/>
                <a:gd name="T67" fmla="*/ 403 h 5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5"/>
                <a:gd name="T103" fmla="*/ 0 h 510"/>
                <a:gd name="T104" fmla="*/ 385 w 385"/>
                <a:gd name="T105" fmla="*/ 510 h 5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5" h="510">
                  <a:moveTo>
                    <a:pt x="202" y="403"/>
                  </a:moveTo>
                  <a:lnTo>
                    <a:pt x="204" y="401"/>
                  </a:lnTo>
                  <a:lnTo>
                    <a:pt x="213" y="392"/>
                  </a:lnTo>
                  <a:lnTo>
                    <a:pt x="226" y="379"/>
                  </a:lnTo>
                  <a:lnTo>
                    <a:pt x="244" y="366"/>
                  </a:lnTo>
                  <a:lnTo>
                    <a:pt x="268" y="351"/>
                  </a:lnTo>
                  <a:lnTo>
                    <a:pt x="296" y="338"/>
                  </a:lnTo>
                  <a:lnTo>
                    <a:pt x="327" y="329"/>
                  </a:lnTo>
                  <a:lnTo>
                    <a:pt x="364" y="323"/>
                  </a:lnTo>
                  <a:lnTo>
                    <a:pt x="337" y="183"/>
                  </a:lnTo>
                  <a:lnTo>
                    <a:pt x="320" y="179"/>
                  </a:lnTo>
                  <a:lnTo>
                    <a:pt x="303" y="170"/>
                  </a:lnTo>
                  <a:lnTo>
                    <a:pt x="287" y="161"/>
                  </a:lnTo>
                  <a:lnTo>
                    <a:pt x="272" y="148"/>
                  </a:lnTo>
                  <a:lnTo>
                    <a:pt x="259" y="133"/>
                  </a:lnTo>
                  <a:lnTo>
                    <a:pt x="248" y="114"/>
                  </a:lnTo>
                  <a:lnTo>
                    <a:pt x="237" y="94"/>
                  </a:lnTo>
                  <a:lnTo>
                    <a:pt x="231" y="68"/>
                  </a:lnTo>
                  <a:lnTo>
                    <a:pt x="233" y="68"/>
                  </a:lnTo>
                  <a:lnTo>
                    <a:pt x="237" y="68"/>
                  </a:lnTo>
                  <a:lnTo>
                    <a:pt x="246" y="68"/>
                  </a:lnTo>
                  <a:lnTo>
                    <a:pt x="257" y="68"/>
                  </a:lnTo>
                  <a:lnTo>
                    <a:pt x="270" y="70"/>
                  </a:lnTo>
                  <a:lnTo>
                    <a:pt x="285" y="72"/>
                  </a:lnTo>
                  <a:lnTo>
                    <a:pt x="303" y="76"/>
                  </a:lnTo>
                  <a:lnTo>
                    <a:pt x="320" y="81"/>
                  </a:lnTo>
                  <a:lnTo>
                    <a:pt x="305" y="0"/>
                  </a:lnTo>
                  <a:lnTo>
                    <a:pt x="281" y="5"/>
                  </a:lnTo>
                  <a:lnTo>
                    <a:pt x="257" y="13"/>
                  </a:lnTo>
                  <a:lnTo>
                    <a:pt x="233" y="20"/>
                  </a:lnTo>
                  <a:lnTo>
                    <a:pt x="211" y="29"/>
                  </a:lnTo>
                  <a:lnTo>
                    <a:pt x="187" y="42"/>
                  </a:lnTo>
                  <a:lnTo>
                    <a:pt x="165" y="52"/>
                  </a:lnTo>
                  <a:lnTo>
                    <a:pt x="143" y="68"/>
                  </a:lnTo>
                  <a:lnTo>
                    <a:pt x="124" y="85"/>
                  </a:lnTo>
                  <a:lnTo>
                    <a:pt x="76" y="144"/>
                  </a:lnTo>
                  <a:lnTo>
                    <a:pt x="41" y="209"/>
                  </a:lnTo>
                  <a:lnTo>
                    <a:pt x="19" y="279"/>
                  </a:lnTo>
                  <a:lnTo>
                    <a:pt x="6" y="344"/>
                  </a:lnTo>
                  <a:lnTo>
                    <a:pt x="2" y="405"/>
                  </a:lnTo>
                  <a:lnTo>
                    <a:pt x="0" y="456"/>
                  </a:lnTo>
                  <a:lnTo>
                    <a:pt x="2" y="488"/>
                  </a:lnTo>
                  <a:lnTo>
                    <a:pt x="2" y="501"/>
                  </a:lnTo>
                  <a:lnTo>
                    <a:pt x="4" y="501"/>
                  </a:lnTo>
                  <a:lnTo>
                    <a:pt x="13" y="504"/>
                  </a:lnTo>
                  <a:lnTo>
                    <a:pt x="24" y="504"/>
                  </a:lnTo>
                  <a:lnTo>
                    <a:pt x="41" y="506"/>
                  </a:lnTo>
                  <a:lnTo>
                    <a:pt x="61" y="508"/>
                  </a:lnTo>
                  <a:lnTo>
                    <a:pt x="82" y="510"/>
                  </a:lnTo>
                  <a:lnTo>
                    <a:pt x="109" y="510"/>
                  </a:lnTo>
                  <a:lnTo>
                    <a:pt x="135" y="510"/>
                  </a:lnTo>
                  <a:lnTo>
                    <a:pt x="165" y="508"/>
                  </a:lnTo>
                  <a:lnTo>
                    <a:pt x="196" y="506"/>
                  </a:lnTo>
                  <a:lnTo>
                    <a:pt x="228" y="501"/>
                  </a:lnTo>
                  <a:lnTo>
                    <a:pt x="261" y="495"/>
                  </a:lnTo>
                  <a:lnTo>
                    <a:pt x="292" y="486"/>
                  </a:lnTo>
                  <a:lnTo>
                    <a:pt x="324" y="475"/>
                  </a:lnTo>
                  <a:lnTo>
                    <a:pt x="355" y="462"/>
                  </a:lnTo>
                  <a:lnTo>
                    <a:pt x="385" y="445"/>
                  </a:lnTo>
                  <a:lnTo>
                    <a:pt x="377" y="397"/>
                  </a:lnTo>
                  <a:lnTo>
                    <a:pt x="359" y="408"/>
                  </a:lnTo>
                  <a:lnTo>
                    <a:pt x="342" y="416"/>
                  </a:lnTo>
                  <a:lnTo>
                    <a:pt x="320" y="425"/>
                  </a:lnTo>
                  <a:lnTo>
                    <a:pt x="300" y="429"/>
                  </a:lnTo>
                  <a:lnTo>
                    <a:pt x="276" y="429"/>
                  </a:lnTo>
                  <a:lnTo>
                    <a:pt x="252" y="425"/>
                  </a:lnTo>
                  <a:lnTo>
                    <a:pt x="228" y="416"/>
                  </a:lnTo>
                  <a:lnTo>
                    <a:pt x="202" y="403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763"/>
            <p:cNvSpPr>
              <a:spLocks/>
            </p:cNvSpPr>
            <p:nvPr/>
          </p:nvSpPr>
          <p:spPr bwMode="auto">
            <a:xfrm>
              <a:off x="602" y="1174"/>
              <a:ext cx="322" cy="146"/>
            </a:xfrm>
            <a:custGeom>
              <a:avLst/>
              <a:gdLst>
                <a:gd name="T0" fmla="*/ 50 w 322"/>
                <a:gd name="T1" fmla="*/ 0 h 146"/>
                <a:gd name="T2" fmla="*/ 45 w 322"/>
                <a:gd name="T3" fmla="*/ 9 h 146"/>
                <a:gd name="T4" fmla="*/ 34 w 322"/>
                <a:gd name="T5" fmla="*/ 31 h 146"/>
                <a:gd name="T6" fmla="*/ 17 w 322"/>
                <a:gd name="T7" fmla="*/ 66 h 146"/>
                <a:gd name="T8" fmla="*/ 0 w 322"/>
                <a:gd name="T9" fmla="*/ 111 h 146"/>
                <a:gd name="T10" fmla="*/ 322 w 322"/>
                <a:gd name="T11" fmla="*/ 146 h 146"/>
                <a:gd name="T12" fmla="*/ 279 w 322"/>
                <a:gd name="T13" fmla="*/ 109 h 146"/>
                <a:gd name="T14" fmla="*/ 233 w 322"/>
                <a:gd name="T15" fmla="*/ 79 h 146"/>
                <a:gd name="T16" fmla="*/ 187 w 322"/>
                <a:gd name="T17" fmla="*/ 53 h 146"/>
                <a:gd name="T18" fmla="*/ 143 w 322"/>
                <a:gd name="T19" fmla="*/ 33 h 146"/>
                <a:gd name="T20" fmla="*/ 106 w 322"/>
                <a:gd name="T21" fmla="*/ 18 h 146"/>
                <a:gd name="T22" fmla="*/ 76 w 322"/>
                <a:gd name="T23" fmla="*/ 9 h 146"/>
                <a:gd name="T24" fmla="*/ 56 w 322"/>
                <a:gd name="T25" fmla="*/ 3 h 146"/>
                <a:gd name="T26" fmla="*/ 50 w 322"/>
                <a:gd name="T27" fmla="*/ 0 h 1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2"/>
                <a:gd name="T43" fmla="*/ 0 h 146"/>
                <a:gd name="T44" fmla="*/ 322 w 322"/>
                <a:gd name="T45" fmla="*/ 146 h 1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2" h="146">
                  <a:moveTo>
                    <a:pt x="50" y="0"/>
                  </a:moveTo>
                  <a:lnTo>
                    <a:pt x="45" y="9"/>
                  </a:lnTo>
                  <a:lnTo>
                    <a:pt x="34" y="31"/>
                  </a:lnTo>
                  <a:lnTo>
                    <a:pt x="17" y="66"/>
                  </a:lnTo>
                  <a:lnTo>
                    <a:pt x="0" y="111"/>
                  </a:lnTo>
                  <a:lnTo>
                    <a:pt x="322" y="146"/>
                  </a:lnTo>
                  <a:lnTo>
                    <a:pt x="279" y="109"/>
                  </a:lnTo>
                  <a:lnTo>
                    <a:pt x="233" y="79"/>
                  </a:lnTo>
                  <a:lnTo>
                    <a:pt x="187" y="53"/>
                  </a:lnTo>
                  <a:lnTo>
                    <a:pt x="143" y="33"/>
                  </a:lnTo>
                  <a:lnTo>
                    <a:pt x="106" y="18"/>
                  </a:lnTo>
                  <a:lnTo>
                    <a:pt x="76" y="9"/>
                  </a:lnTo>
                  <a:lnTo>
                    <a:pt x="56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764"/>
            <p:cNvSpPr>
              <a:spLocks/>
            </p:cNvSpPr>
            <p:nvPr/>
          </p:nvSpPr>
          <p:spPr bwMode="auto">
            <a:xfrm>
              <a:off x="1744" y="1998"/>
              <a:ext cx="87" cy="251"/>
            </a:xfrm>
            <a:custGeom>
              <a:avLst/>
              <a:gdLst>
                <a:gd name="T0" fmla="*/ 54 w 87"/>
                <a:gd name="T1" fmla="*/ 0 h 251"/>
                <a:gd name="T2" fmla="*/ 19 w 87"/>
                <a:gd name="T3" fmla="*/ 41 h 251"/>
                <a:gd name="T4" fmla="*/ 2 w 87"/>
                <a:gd name="T5" fmla="*/ 83 h 251"/>
                <a:gd name="T6" fmla="*/ 0 w 87"/>
                <a:gd name="T7" fmla="*/ 124 h 251"/>
                <a:gd name="T8" fmla="*/ 8 w 87"/>
                <a:gd name="T9" fmla="*/ 163 h 251"/>
                <a:gd name="T10" fmla="*/ 21 w 87"/>
                <a:gd name="T11" fmla="*/ 198 h 251"/>
                <a:gd name="T12" fmla="*/ 37 w 87"/>
                <a:gd name="T13" fmla="*/ 227 h 251"/>
                <a:gd name="T14" fmla="*/ 50 w 87"/>
                <a:gd name="T15" fmla="*/ 244 h 251"/>
                <a:gd name="T16" fmla="*/ 54 w 87"/>
                <a:gd name="T17" fmla="*/ 251 h 251"/>
                <a:gd name="T18" fmla="*/ 76 w 87"/>
                <a:gd name="T19" fmla="*/ 203 h 251"/>
                <a:gd name="T20" fmla="*/ 87 w 87"/>
                <a:gd name="T21" fmla="*/ 155 h 251"/>
                <a:gd name="T22" fmla="*/ 87 w 87"/>
                <a:gd name="T23" fmla="*/ 113 h 251"/>
                <a:gd name="T24" fmla="*/ 83 w 87"/>
                <a:gd name="T25" fmla="*/ 76 h 251"/>
                <a:gd name="T26" fmla="*/ 74 w 87"/>
                <a:gd name="T27" fmla="*/ 44 h 251"/>
                <a:gd name="T28" fmla="*/ 65 w 87"/>
                <a:gd name="T29" fmla="*/ 20 h 251"/>
                <a:gd name="T30" fmla="*/ 56 w 87"/>
                <a:gd name="T31" fmla="*/ 4 h 251"/>
                <a:gd name="T32" fmla="*/ 54 w 87"/>
                <a:gd name="T33" fmla="*/ 0 h 2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251"/>
                <a:gd name="T53" fmla="*/ 87 w 87"/>
                <a:gd name="T54" fmla="*/ 251 h 2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251">
                  <a:moveTo>
                    <a:pt x="54" y="0"/>
                  </a:moveTo>
                  <a:lnTo>
                    <a:pt x="19" y="41"/>
                  </a:lnTo>
                  <a:lnTo>
                    <a:pt x="2" y="83"/>
                  </a:lnTo>
                  <a:lnTo>
                    <a:pt x="0" y="124"/>
                  </a:lnTo>
                  <a:lnTo>
                    <a:pt x="8" y="163"/>
                  </a:lnTo>
                  <a:lnTo>
                    <a:pt x="21" y="198"/>
                  </a:lnTo>
                  <a:lnTo>
                    <a:pt x="37" y="227"/>
                  </a:lnTo>
                  <a:lnTo>
                    <a:pt x="50" y="244"/>
                  </a:lnTo>
                  <a:lnTo>
                    <a:pt x="54" y="251"/>
                  </a:lnTo>
                  <a:lnTo>
                    <a:pt x="76" y="203"/>
                  </a:lnTo>
                  <a:lnTo>
                    <a:pt x="87" y="155"/>
                  </a:lnTo>
                  <a:lnTo>
                    <a:pt x="87" y="113"/>
                  </a:lnTo>
                  <a:lnTo>
                    <a:pt x="83" y="76"/>
                  </a:lnTo>
                  <a:lnTo>
                    <a:pt x="74" y="44"/>
                  </a:lnTo>
                  <a:lnTo>
                    <a:pt x="65" y="20"/>
                  </a:lnTo>
                  <a:lnTo>
                    <a:pt x="56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765"/>
            <p:cNvSpPr>
              <a:spLocks/>
            </p:cNvSpPr>
            <p:nvPr/>
          </p:nvSpPr>
          <p:spPr bwMode="auto">
            <a:xfrm>
              <a:off x="1957" y="1747"/>
              <a:ext cx="247" cy="88"/>
            </a:xfrm>
            <a:custGeom>
              <a:avLst/>
              <a:gdLst>
                <a:gd name="T0" fmla="*/ 247 w 247"/>
                <a:gd name="T1" fmla="*/ 33 h 88"/>
                <a:gd name="T2" fmla="*/ 199 w 247"/>
                <a:gd name="T3" fmla="*/ 11 h 88"/>
                <a:gd name="T4" fmla="*/ 153 w 247"/>
                <a:gd name="T5" fmla="*/ 0 h 88"/>
                <a:gd name="T6" fmla="*/ 111 w 247"/>
                <a:gd name="T7" fmla="*/ 0 h 88"/>
                <a:gd name="T8" fmla="*/ 74 w 247"/>
                <a:gd name="T9" fmla="*/ 5 h 88"/>
                <a:gd name="T10" fmla="*/ 44 w 247"/>
                <a:gd name="T11" fmla="*/ 14 h 88"/>
                <a:gd name="T12" fmla="*/ 20 w 247"/>
                <a:gd name="T13" fmla="*/ 22 h 88"/>
                <a:gd name="T14" fmla="*/ 5 w 247"/>
                <a:gd name="T15" fmla="*/ 31 h 88"/>
                <a:gd name="T16" fmla="*/ 0 w 247"/>
                <a:gd name="T17" fmla="*/ 33 h 88"/>
                <a:gd name="T18" fmla="*/ 40 w 247"/>
                <a:gd name="T19" fmla="*/ 70 h 88"/>
                <a:gd name="T20" fmla="*/ 81 w 247"/>
                <a:gd name="T21" fmla="*/ 85 h 88"/>
                <a:gd name="T22" fmla="*/ 122 w 247"/>
                <a:gd name="T23" fmla="*/ 88 h 88"/>
                <a:gd name="T24" fmla="*/ 162 w 247"/>
                <a:gd name="T25" fmla="*/ 81 h 88"/>
                <a:gd name="T26" fmla="*/ 196 w 247"/>
                <a:gd name="T27" fmla="*/ 66 h 88"/>
                <a:gd name="T28" fmla="*/ 223 w 247"/>
                <a:gd name="T29" fmla="*/ 51 h 88"/>
                <a:gd name="T30" fmla="*/ 240 w 247"/>
                <a:gd name="T31" fmla="*/ 38 h 88"/>
                <a:gd name="T32" fmla="*/ 247 w 247"/>
                <a:gd name="T33" fmla="*/ 3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7"/>
                <a:gd name="T52" fmla="*/ 0 h 88"/>
                <a:gd name="T53" fmla="*/ 247 w 247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7" h="88">
                  <a:moveTo>
                    <a:pt x="247" y="33"/>
                  </a:moveTo>
                  <a:lnTo>
                    <a:pt x="199" y="11"/>
                  </a:lnTo>
                  <a:lnTo>
                    <a:pt x="153" y="0"/>
                  </a:lnTo>
                  <a:lnTo>
                    <a:pt x="111" y="0"/>
                  </a:lnTo>
                  <a:lnTo>
                    <a:pt x="74" y="5"/>
                  </a:lnTo>
                  <a:lnTo>
                    <a:pt x="44" y="14"/>
                  </a:lnTo>
                  <a:lnTo>
                    <a:pt x="20" y="22"/>
                  </a:lnTo>
                  <a:lnTo>
                    <a:pt x="5" y="31"/>
                  </a:lnTo>
                  <a:lnTo>
                    <a:pt x="0" y="33"/>
                  </a:lnTo>
                  <a:lnTo>
                    <a:pt x="40" y="70"/>
                  </a:lnTo>
                  <a:lnTo>
                    <a:pt x="81" y="85"/>
                  </a:lnTo>
                  <a:lnTo>
                    <a:pt x="122" y="88"/>
                  </a:lnTo>
                  <a:lnTo>
                    <a:pt x="162" y="81"/>
                  </a:lnTo>
                  <a:lnTo>
                    <a:pt x="196" y="66"/>
                  </a:lnTo>
                  <a:lnTo>
                    <a:pt x="223" y="51"/>
                  </a:lnTo>
                  <a:lnTo>
                    <a:pt x="240" y="38"/>
                  </a:lnTo>
                  <a:lnTo>
                    <a:pt x="247" y="33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766"/>
            <p:cNvSpPr>
              <a:spLocks/>
            </p:cNvSpPr>
            <p:nvPr/>
          </p:nvSpPr>
          <p:spPr bwMode="auto">
            <a:xfrm>
              <a:off x="1922" y="1922"/>
              <a:ext cx="177" cy="176"/>
            </a:xfrm>
            <a:custGeom>
              <a:avLst/>
              <a:gdLst>
                <a:gd name="T0" fmla="*/ 177 w 177"/>
                <a:gd name="T1" fmla="*/ 176 h 176"/>
                <a:gd name="T2" fmla="*/ 157 w 177"/>
                <a:gd name="T3" fmla="*/ 126 h 176"/>
                <a:gd name="T4" fmla="*/ 133 w 177"/>
                <a:gd name="T5" fmla="*/ 87 h 176"/>
                <a:gd name="T6" fmla="*/ 103 w 177"/>
                <a:gd name="T7" fmla="*/ 56 h 176"/>
                <a:gd name="T8" fmla="*/ 75 w 177"/>
                <a:gd name="T9" fmla="*/ 32 h 176"/>
                <a:gd name="T10" fmla="*/ 46 w 177"/>
                <a:gd name="T11" fmla="*/ 17 h 176"/>
                <a:gd name="T12" fmla="*/ 22 w 177"/>
                <a:gd name="T13" fmla="*/ 6 h 176"/>
                <a:gd name="T14" fmla="*/ 7 w 177"/>
                <a:gd name="T15" fmla="*/ 2 h 176"/>
                <a:gd name="T16" fmla="*/ 0 w 177"/>
                <a:gd name="T17" fmla="*/ 0 h 176"/>
                <a:gd name="T18" fmla="*/ 3 w 177"/>
                <a:gd name="T19" fmla="*/ 54 h 176"/>
                <a:gd name="T20" fmla="*/ 22 w 177"/>
                <a:gd name="T21" fmla="*/ 96 h 176"/>
                <a:gd name="T22" fmla="*/ 51 w 177"/>
                <a:gd name="T23" fmla="*/ 128 h 176"/>
                <a:gd name="T24" fmla="*/ 83 w 177"/>
                <a:gd name="T25" fmla="*/ 150 h 176"/>
                <a:gd name="T26" fmla="*/ 118 w 177"/>
                <a:gd name="T27" fmla="*/ 163 h 176"/>
                <a:gd name="T28" fmla="*/ 146 w 177"/>
                <a:gd name="T29" fmla="*/ 172 h 176"/>
                <a:gd name="T30" fmla="*/ 168 w 177"/>
                <a:gd name="T31" fmla="*/ 176 h 176"/>
                <a:gd name="T32" fmla="*/ 177 w 177"/>
                <a:gd name="T33" fmla="*/ 176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176"/>
                <a:gd name="T53" fmla="*/ 177 w 177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176">
                  <a:moveTo>
                    <a:pt x="177" y="176"/>
                  </a:moveTo>
                  <a:lnTo>
                    <a:pt x="157" y="126"/>
                  </a:lnTo>
                  <a:lnTo>
                    <a:pt x="133" y="87"/>
                  </a:lnTo>
                  <a:lnTo>
                    <a:pt x="103" y="56"/>
                  </a:lnTo>
                  <a:lnTo>
                    <a:pt x="75" y="32"/>
                  </a:lnTo>
                  <a:lnTo>
                    <a:pt x="46" y="17"/>
                  </a:lnTo>
                  <a:lnTo>
                    <a:pt x="22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3" y="54"/>
                  </a:lnTo>
                  <a:lnTo>
                    <a:pt x="22" y="96"/>
                  </a:lnTo>
                  <a:lnTo>
                    <a:pt x="51" y="128"/>
                  </a:lnTo>
                  <a:lnTo>
                    <a:pt x="83" y="150"/>
                  </a:lnTo>
                  <a:lnTo>
                    <a:pt x="118" y="163"/>
                  </a:lnTo>
                  <a:lnTo>
                    <a:pt x="146" y="172"/>
                  </a:lnTo>
                  <a:lnTo>
                    <a:pt x="168" y="176"/>
                  </a:lnTo>
                  <a:lnTo>
                    <a:pt x="177" y="17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767"/>
            <p:cNvSpPr>
              <a:spLocks/>
            </p:cNvSpPr>
            <p:nvPr/>
          </p:nvSpPr>
          <p:spPr bwMode="auto">
            <a:xfrm>
              <a:off x="1463" y="1948"/>
              <a:ext cx="176" cy="176"/>
            </a:xfrm>
            <a:custGeom>
              <a:avLst/>
              <a:gdLst>
                <a:gd name="T0" fmla="*/ 176 w 176"/>
                <a:gd name="T1" fmla="*/ 0 h 176"/>
                <a:gd name="T2" fmla="*/ 126 w 176"/>
                <a:gd name="T3" fmla="*/ 20 h 176"/>
                <a:gd name="T4" fmla="*/ 87 w 176"/>
                <a:gd name="T5" fmla="*/ 44 h 176"/>
                <a:gd name="T6" fmla="*/ 56 w 176"/>
                <a:gd name="T7" fmla="*/ 74 h 176"/>
                <a:gd name="T8" fmla="*/ 32 w 176"/>
                <a:gd name="T9" fmla="*/ 102 h 176"/>
                <a:gd name="T10" fmla="*/ 17 w 176"/>
                <a:gd name="T11" fmla="*/ 131 h 176"/>
                <a:gd name="T12" fmla="*/ 6 w 176"/>
                <a:gd name="T13" fmla="*/ 155 h 176"/>
                <a:gd name="T14" fmla="*/ 2 w 176"/>
                <a:gd name="T15" fmla="*/ 170 h 176"/>
                <a:gd name="T16" fmla="*/ 0 w 176"/>
                <a:gd name="T17" fmla="*/ 176 h 176"/>
                <a:gd name="T18" fmla="*/ 54 w 176"/>
                <a:gd name="T19" fmla="*/ 174 h 176"/>
                <a:gd name="T20" fmla="*/ 95 w 176"/>
                <a:gd name="T21" fmla="*/ 155 h 176"/>
                <a:gd name="T22" fmla="*/ 128 w 176"/>
                <a:gd name="T23" fmla="*/ 126 h 176"/>
                <a:gd name="T24" fmla="*/ 150 w 176"/>
                <a:gd name="T25" fmla="*/ 94 h 176"/>
                <a:gd name="T26" fmla="*/ 163 w 176"/>
                <a:gd name="T27" fmla="*/ 59 h 176"/>
                <a:gd name="T28" fmla="*/ 172 w 176"/>
                <a:gd name="T29" fmla="*/ 30 h 176"/>
                <a:gd name="T30" fmla="*/ 176 w 176"/>
                <a:gd name="T31" fmla="*/ 9 h 176"/>
                <a:gd name="T32" fmla="*/ 176 w 176"/>
                <a:gd name="T33" fmla="*/ 0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176"/>
                <a:gd name="T53" fmla="*/ 176 w 176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176">
                  <a:moveTo>
                    <a:pt x="176" y="0"/>
                  </a:moveTo>
                  <a:lnTo>
                    <a:pt x="126" y="20"/>
                  </a:lnTo>
                  <a:lnTo>
                    <a:pt x="87" y="44"/>
                  </a:lnTo>
                  <a:lnTo>
                    <a:pt x="56" y="74"/>
                  </a:lnTo>
                  <a:lnTo>
                    <a:pt x="32" y="102"/>
                  </a:lnTo>
                  <a:lnTo>
                    <a:pt x="17" y="131"/>
                  </a:lnTo>
                  <a:lnTo>
                    <a:pt x="6" y="155"/>
                  </a:lnTo>
                  <a:lnTo>
                    <a:pt x="2" y="170"/>
                  </a:lnTo>
                  <a:lnTo>
                    <a:pt x="0" y="176"/>
                  </a:lnTo>
                  <a:lnTo>
                    <a:pt x="54" y="174"/>
                  </a:lnTo>
                  <a:lnTo>
                    <a:pt x="95" y="155"/>
                  </a:lnTo>
                  <a:lnTo>
                    <a:pt x="128" y="126"/>
                  </a:lnTo>
                  <a:lnTo>
                    <a:pt x="150" y="94"/>
                  </a:lnTo>
                  <a:lnTo>
                    <a:pt x="163" y="59"/>
                  </a:lnTo>
                  <a:lnTo>
                    <a:pt x="172" y="30"/>
                  </a:lnTo>
                  <a:lnTo>
                    <a:pt x="176" y="9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768"/>
            <p:cNvSpPr>
              <a:spLocks/>
            </p:cNvSpPr>
            <p:nvPr/>
          </p:nvSpPr>
          <p:spPr bwMode="auto">
            <a:xfrm>
              <a:off x="1449" y="3101"/>
              <a:ext cx="273" cy="257"/>
            </a:xfrm>
            <a:custGeom>
              <a:avLst/>
              <a:gdLst>
                <a:gd name="T0" fmla="*/ 153 w 273"/>
                <a:gd name="T1" fmla="*/ 2 h 257"/>
                <a:gd name="T2" fmla="*/ 125 w 273"/>
                <a:gd name="T3" fmla="*/ 0 h 257"/>
                <a:gd name="T4" fmla="*/ 99 w 273"/>
                <a:gd name="T5" fmla="*/ 4 h 257"/>
                <a:gd name="T6" fmla="*/ 75 w 273"/>
                <a:gd name="T7" fmla="*/ 13 h 257"/>
                <a:gd name="T8" fmla="*/ 53 w 273"/>
                <a:gd name="T9" fmla="*/ 26 h 257"/>
                <a:gd name="T10" fmla="*/ 33 w 273"/>
                <a:gd name="T11" fmla="*/ 43 h 257"/>
                <a:gd name="T12" fmla="*/ 18 w 273"/>
                <a:gd name="T13" fmla="*/ 63 h 257"/>
                <a:gd name="T14" fmla="*/ 7 w 273"/>
                <a:gd name="T15" fmla="*/ 85 h 257"/>
                <a:gd name="T16" fmla="*/ 0 w 273"/>
                <a:gd name="T17" fmla="*/ 111 h 257"/>
                <a:gd name="T18" fmla="*/ 0 w 273"/>
                <a:gd name="T19" fmla="*/ 137 h 257"/>
                <a:gd name="T20" fmla="*/ 5 w 273"/>
                <a:gd name="T21" fmla="*/ 161 h 257"/>
                <a:gd name="T22" fmla="*/ 14 w 273"/>
                <a:gd name="T23" fmla="*/ 185 h 257"/>
                <a:gd name="T24" fmla="*/ 29 w 273"/>
                <a:gd name="T25" fmla="*/ 205 h 257"/>
                <a:gd name="T26" fmla="*/ 46 w 273"/>
                <a:gd name="T27" fmla="*/ 224 h 257"/>
                <a:gd name="T28" fmla="*/ 68 w 273"/>
                <a:gd name="T29" fmla="*/ 237 h 257"/>
                <a:gd name="T30" fmla="*/ 92 w 273"/>
                <a:gd name="T31" fmla="*/ 248 h 257"/>
                <a:gd name="T32" fmla="*/ 120 w 273"/>
                <a:gd name="T33" fmla="*/ 255 h 257"/>
                <a:gd name="T34" fmla="*/ 149 w 273"/>
                <a:gd name="T35" fmla="*/ 257 h 257"/>
                <a:gd name="T36" fmla="*/ 175 w 273"/>
                <a:gd name="T37" fmla="*/ 252 h 257"/>
                <a:gd name="T38" fmla="*/ 199 w 273"/>
                <a:gd name="T39" fmla="*/ 244 h 257"/>
                <a:gd name="T40" fmla="*/ 221 w 273"/>
                <a:gd name="T41" fmla="*/ 231 h 257"/>
                <a:gd name="T42" fmla="*/ 240 w 273"/>
                <a:gd name="T43" fmla="*/ 213 h 257"/>
                <a:gd name="T44" fmla="*/ 255 w 273"/>
                <a:gd name="T45" fmla="*/ 194 h 257"/>
                <a:gd name="T46" fmla="*/ 266 w 273"/>
                <a:gd name="T47" fmla="*/ 172 h 257"/>
                <a:gd name="T48" fmla="*/ 273 w 273"/>
                <a:gd name="T49" fmla="*/ 146 h 257"/>
                <a:gd name="T50" fmla="*/ 273 w 273"/>
                <a:gd name="T51" fmla="*/ 120 h 257"/>
                <a:gd name="T52" fmla="*/ 269 w 273"/>
                <a:gd name="T53" fmla="*/ 96 h 257"/>
                <a:gd name="T54" fmla="*/ 260 w 273"/>
                <a:gd name="T55" fmla="*/ 72 h 257"/>
                <a:gd name="T56" fmla="*/ 245 w 273"/>
                <a:gd name="T57" fmla="*/ 52 h 257"/>
                <a:gd name="T58" fmla="*/ 227 w 273"/>
                <a:gd name="T59" fmla="*/ 35 h 257"/>
                <a:gd name="T60" fmla="*/ 205 w 273"/>
                <a:gd name="T61" fmla="*/ 19 h 257"/>
                <a:gd name="T62" fmla="*/ 181 w 273"/>
                <a:gd name="T63" fmla="*/ 8 h 257"/>
                <a:gd name="T64" fmla="*/ 153 w 273"/>
                <a:gd name="T65" fmla="*/ 2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7"/>
                <a:gd name="T101" fmla="*/ 273 w 273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7">
                  <a:moveTo>
                    <a:pt x="153" y="2"/>
                  </a:moveTo>
                  <a:lnTo>
                    <a:pt x="125" y="0"/>
                  </a:lnTo>
                  <a:lnTo>
                    <a:pt x="99" y="4"/>
                  </a:lnTo>
                  <a:lnTo>
                    <a:pt x="75" y="13"/>
                  </a:lnTo>
                  <a:lnTo>
                    <a:pt x="53" y="26"/>
                  </a:lnTo>
                  <a:lnTo>
                    <a:pt x="33" y="43"/>
                  </a:lnTo>
                  <a:lnTo>
                    <a:pt x="18" y="63"/>
                  </a:lnTo>
                  <a:lnTo>
                    <a:pt x="7" y="85"/>
                  </a:lnTo>
                  <a:lnTo>
                    <a:pt x="0" y="111"/>
                  </a:lnTo>
                  <a:lnTo>
                    <a:pt x="0" y="137"/>
                  </a:lnTo>
                  <a:lnTo>
                    <a:pt x="5" y="161"/>
                  </a:lnTo>
                  <a:lnTo>
                    <a:pt x="14" y="185"/>
                  </a:lnTo>
                  <a:lnTo>
                    <a:pt x="29" y="205"/>
                  </a:lnTo>
                  <a:lnTo>
                    <a:pt x="46" y="224"/>
                  </a:lnTo>
                  <a:lnTo>
                    <a:pt x="68" y="237"/>
                  </a:lnTo>
                  <a:lnTo>
                    <a:pt x="92" y="248"/>
                  </a:lnTo>
                  <a:lnTo>
                    <a:pt x="120" y="255"/>
                  </a:lnTo>
                  <a:lnTo>
                    <a:pt x="149" y="257"/>
                  </a:lnTo>
                  <a:lnTo>
                    <a:pt x="175" y="252"/>
                  </a:lnTo>
                  <a:lnTo>
                    <a:pt x="199" y="244"/>
                  </a:lnTo>
                  <a:lnTo>
                    <a:pt x="221" y="231"/>
                  </a:lnTo>
                  <a:lnTo>
                    <a:pt x="240" y="213"/>
                  </a:lnTo>
                  <a:lnTo>
                    <a:pt x="255" y="194"/>
                  </a:lnTo>
                  <a:lnTo>
                    <a:pt x="266" y="172"/>
                  </a:lnTo>
                  <a:lnTo>
                    <a:pt x="273" y="146"/>
                  </a:lnTo>
                  <a:lnTo>
                    <a:pt x="273" y="120"/>
                  </a:lnTo>
                  <a:lnTo>
                    <a:pt x="269" y="96"/>
                  </a:lnTo>
                  <a:lnTo>
                    <a:pt x="260" y="72"/>
                  </a:lnTo>
                  <a:lnTo>
                    <a:pt x="245" y="52"/>
                  </a:lnTo>
                  <a:lnTo>
                    <a:pt x="227" y="35"/>
                  </a:lnTo>
                  <a:lnTo>
                    <a:pt x="205" y="19"/>
                  </a:lnTo>
                  <a:lnTo>
                    <a:pt x="181" y="8"/>
                  </a:lnTo>
                  <a:lnTo>
                    <a:pt x="153" y="2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769"/>
            <p:cNvSpPr>
              <a:spLocks/>
            </p:cNvSpPr>
            <p:nvPr/>
          </p:nvSpPr>
          <p:spPr bwMode="auto">
            <a:xfrm>
              <a:off x="924" y="1320"/>
              <a:ext cx="227" cy="238"/>
            </a:xfrm>
            <a:custGeom>
              <a:avLst/>
              <a:gdLst>
                <a:gd name="T0" fmla="*/ 79 w 227"/>
                <a:gd name="T1" fmla="*/ 111 h 238"/>
                <a:gd name="T2" fmla="*/ 90 w 227"/>
                <a:gd name="T3" fmla="*/ 142 h 238"/>
                <a:gd name="T4" fmla="*/ 98 w 227"/>
                <a:gd name="T5" fmla="*/ 173 h 238"/>
                <a:gd name="T6" fmla="*/ 100 w 227"/>
                <a:gd name="T7" fmla="*/ 205 h 238"/>
                <a:gd name="T8" fmla="*/ 103 w 227"/>
                <a:gd name="T9" fmla="*/ 238 h 238"/>
                <a:gd name="T10" fmla="*/ 118 w 227"/>
                <a:gd name="T11" fmla="*/ 231 h 238"/>
                <a:gd name="T12" fmla="*/ 133 w 227"/>
                <a:gd name="T13" fmla="*/ 225 h 238"/>
                <a:gd name="T14" fmla="*/ 148 w 227"/>
                <a:gd name="T15" fmla="*/ 220 h 238"/>
                <a:gd name="T16" fmla="*/ 164 w 227"/>
                <a:gd name="T17" fmla="*/ 214 h 238"/>
                <a:gd name="T18" fmla="*/ 179 w 227"/>
                <a:gd name="T19" fmla="*/ 210 h 238"/>
                <a:gd name="T20" fmla="*/ 194 w 227"/>
                <a:gd name="T21" fmla="*/ 205 h 238"/>
                <a:gd name="T22" fmla="*/ 212 w 227"/>
                <a:gd name="T23" fmla="*/ 199 h 238"/>
                <a:gd name="T24" fmla="*/ 227 w 227"/>
                <a:gd name="T25" fmla="*/ 194 h 238"/>
                <a:gd name="T26" fmla="*/ 212 w 227"/>
                <a:gd name="T27" fmla="*/ 181 h 238"/>
                <a:gd name="T28" fmla="*/ 196 w 227"/>
                <a:gd name="T29" fmla="*/ 168 h 238"/>
                <a:gd name="T30" fmla="*/ 183 w 227"/>
                <a:gd name="T31" fmla="*/ 155 h 238"/>
                <a:gd name="T32" fmla="*/ 170 w 227"/>
                <a:gd name="T33" fmla="*/ 140 h 238"/>
                <a:gd name="T34" fmla="*/ 151 w 227"/>
                <a:gd name="T35" fmla="*/ 109 h 238"/>
                <a:gd name="T36" fmla="*/ 133 w 227"/>
                <a:gd name="T37" fmla="*/ 79 h 238"/>
                <a:gd name="T38" fmla="*/ 120 w 227"/>
                <a:gd name="T39" fmla="*/ 46 h 238"/>
                <a:gd name="T40" fmla="*/ 111 w 227"/>
                <a:gd name="T41" fmla="*/ 11 h 238"/>
                <a:gd name="T42" fmla="*/ 0 w 227"/>
                <a:gd name="T43" fmla="*/ 0 h 238"/>
                <a:gd name="T44" fmla="*/ 13 w 227"/>
                <a:gd name="T45" fmla="*/ 11 h 238"/>
                <a:gd name="T46" fmla="*/ 24 w 227"/>
                <a:gd name="T47" fmla="*/ 24 h 238"/>
                <a:gd name="T48" fmla="*/ 35 w 227"/>
                <a:gd name="T49" fmla="*/ 37 h 238"/>
                <a:gd name="T50" fmla="*/ 46 w 227"/>
                <a:gd name="T51" fmla="*/ 50 h 238"/>
                <a:gd name="T52" fmla="*/ 55 w 227"/>
                <a:gd name="T53" fmla="*/ 66 h 238"/>
                <a:gd name="T54" fmla="*/ 63 w 227"/>
                <a:gd name="T55" fmla="*/ 81 h 238"/>
                <a:gd name="T56" fmla="*/ 72 w 227"/>
                <a:gd name="T57" fmla="*/ 96 h 238"/>
                <a:gd name="T58" fmla="*/ 79 w 227"/>
                <a:gd name="T59" fmla="*/ 111 h 2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27"/>
                <a:gd name="T91" fmla="*/ 0 h 238"/>
                <a:gd name="T92" fmla="*/ 227 w 227"/>
                <a:gd name="T93" fmla="*/ 238 h 2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27" h="238">
                  <a:moveTo>
                    <a:pt x="79" y="111"/>
                  </a:moveTo>
                  <a:lnTo>
                    <a:pt x="90" y="142"/>
                  </a:lnTo>
                  <a:lnTo>
                    <a:pt x="98" y="173"/>
                  </a:lnTo>
                  <a:lnTo>
                    <a:pt x="100" y="205"/>
                  </a:lnTo>
                  <a:lnTo>
                    <a:pt x="103" y="238"/>
                  </a:lnTo>
                  <a:lnTo>
                    <a:pt x="118" y="231"/>
                  </a:lnTo>
                  <a:lnTo>
                    <a:pt x="133" y="225"/>
                  </a:lnTo>
                  <a:lnTo>
                    <a:pt x="148" y="220"/>
                  </a:lnTo>
                  <a:lnTo>
                    <a:pt x="164" y="214"/>
                  </a:lnTo>
                  <a:lnTo>
                    <a:pt x="179" y="210"/>
                  </a:lnTo>
                  <a:lnTo>
                    <a:pt x="194" y="205"/>
                  </a:lnTo>
                  <a:lnTo>
                    <a:pt x="212" y="199"/>
                  </a:lnTo>
                  <a:lnTo>
                    <a:pt x="227" y="194"/>
                  </a:lnTo>
                  <a:lnTo>
                    <a:pt x="212" y="181"/>
                  </a:lnTo>
                  <a:lnTo>
                    <a:pt x="196" y="168"/>
                  </a:lnTo>
                  <a:lnTo>
                    <a:pt x="183" y="155"/>
                  </a:lnTo>
                  <a:lnTo>
                    <a:pt x="170" y="140"/>
                  </a:lnTo>
                  <a:lnTo>
                    <a:pt x="151" y="109"/>
                  </a:lnTo>
                  <a:lnTo>
                    <a:pt x="133" y="79"/>
                  </a:lnTo>
                  <a:lnTo>
                    <a:pt x="120" y="46"/>
                  </a:lnTo>
                  <a:lnTo>
                    <a:pt x="111" y="11"/>
                  </a:lnTo>
                  <a:lnTo>
                    <a:pt x="0" y="0"/>
                  </a:lnTo>
                  <a:lnTo>
                    <a:pt x="13" y="11"/>
                  </a:lnTo>
                  <a:lnTo>
                    <a:pt x="24" y="24"/>
                  </a:lnTo>
                  <a:lnTo>
                    <a:pt x="35" y="37"/>
                  </a:lnTo>
                  <a:lnTo>
                    <a:pt x="46" y="50"/>
                  </a:lnTo>
                  <a:lnTo>
                    <a:pt x="55" y="66"/>
                  </a:lnTo>
                  <a:lnTo>
                    <a:pt x="63" y="81"/>
                  </a:lnTo>
                  <a:lnTo>
                    <a:pt x="72" y="96"/>
                  </a:lnTo>
                  <a:lnTo>
                    <a:pt x="79" y="111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770"/>
            <p:cNvSpPr>
              <a:spLocks/>
            </p:cNvSpPr>
            <p:nvPr/>
          </p:nvSpPr>
          <p:spPr bwMode="auto">
            <a:xfrm>
              <a:off x="2502" y="1495"/>
              <a:ext cx="591" cy="409"/>
            </a:xfrm>
            <a:custGeom>
              <a:avLst/>
              <a:gdLst>
                <a:gd name="T0" fmla="*/ 582 w 591"/>
                <a:gd name="T1" fmla="*/ 409 h 409"/>
                <a:gd name="T2" fmla="*/ 591 w 591"/>
                <a:gd name="T3" fmla="*/ 61 h 409"/>
                <a:gd name="T4" fmla="*/ 44 w 591"/>
                <a:gd name="T5" fmla="*/ 0 h 409"/>
                <a:gd name="T6" fmla="*/ 42 w 591"/>
                <a:gd name="T7" fmla="*/ 50 h 409"/>
                <a:gd name="T8" fmla="*/ 33 w 591"/>
                <a:gd name="T9" fmla="*/ 104 h 409"/>
                <a:gd name="T10" fmla="*/ 20 w 591"/>
                <a:gd name="T11" fmla="*/ 157 h 409"/>
                <a:gd name="T12" fmla="*/ 0 w 591"/>
                <a:gd name="T13" fmla="*/ 209 h 409"/>
                <a:gd name="T14" fmla="*/ 39 w 591"/>
                <a:gd name="T15" fmla="*/ 213 h 409"/>
                <a:gd name="T16" fmla="*/ 79 w 591"/>
                <a:gd name="T17" fmla="*/ 220 h 409"/>
                <a:gd name="T18" fmla="*/ 116 w 591"/>
                <a:gd name="T19" fmla="*/ 228 h 409"/>
                <a:gd name="T20" fmla="*/ 155 w 591"/>
                <a:gd name="T21" fmla="*/ 237 h 409"/>
                <a:gd name="T22" fmla="*/ 192 w 591"/>
                <a:gd name="T23" fmla="*/ 246 h 409"/>
                <a:gd name="T24" fmla="*/ 231 w 591"/>
                <a:gd name="T25" fmla="*/ 257 h 409"/>
                <a:gd name="T26" fmla="*/ 268 w 591"/>
                <a:gd name="T27" fmla="*/ 268 h 409"/>
                <a:gd name="T28" fmla="*/ 305 w 591"/>
                <a:gd name="T29" fmla="*/ 279 h 409"/>
                <a:gd name="T30" fmla="*/ 340 w 591"/>
                <a:gd name="T31" fmla="*/ 294 h 409"/>
                <a:gd name="T32" fmla="*/ 377 w 591"/>
                <a:gd name="T33" fmla="*/ 307 h 409"/>
                <a:gd name="T34" fmla="*/ 412 w 591"/>
                <a:gd name="T35" fmla="*/ 322 h 409"/>
                <a:gd name="T36" fmla="*/ 447 w 591"/>
                <a:gd name="T37" fmla="*/ 337 h 409"/>
                <a:gd name="T38" fmla="*/ 482 w 591"/>
                <a:gd name="T39" fmla="*/ 355 h 409"/>
                <a:gd name="T40" fmla="*/ 515 w 591"/>
                <a:gd name="T41" fmla="*/ 372 h 409"/>
                <a:gd name="T42" fmla="*/ 549 w 591"/>
                <a:gd name="T43" fmla="*/ 390 h 409"/>
                <a:gd name="T44" fmla="*/ 582 w 591"/>
                <a:gd name="T45" fmla="*/ 409 h 4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91"/>
                <a:gd name="T70" fmla="*/ 0 h 409"/>
                <a:gd name="T71" fmla="*/ 591 w 591"/>
                <a:gd name="T72" fmla="*/ 409 h 4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91" h="409">
                  <a:moveTo>
                    <a:pt x="582" y="409"/>
                  </a:moveTo>
                  <a:lnTo>
                    <a:pt x="591" y="61"/>
                  </a:lnTo>
                  <a:lnTo>
                    <a:pt x="44" y="0"/>
                  </a:lnTo>
                  <a:lnTo>
                    <a:pt x="42" y="50"/>
                  </a:lnTo>
                  <a:lnTo>
                    <a:pt x="33" y="104"/>
                  </a:lnTo>
                  <a:lnTo>
                    <a:pt x="20" y="157"/>
                  </a:lnTo>
                  <a:lnTo>
                    <a:pt x="0" y="209"/>
                  </a:lnTo>
                  <a:lnTo>
                    <a:pt x="39" y="213"/>
                  </a:lnTo>
                  <a:lnTo>
                    <a:pt x="79" y="220"/>
                  </a:lnTo>
                  <a:lnTo>
                    <a:pt x="116" y="228"/>
                  </a:lnTo>
                  <a:lnTo>
                    <a:pt x="155" y="237"/>
                  </a:lnTo>
                  <a:lnTo>
                    <a:pt x="192" y="246"/>
                  </a:lnTo>
                  <a:lnTo>
                    <a:pt x="231" y="257"/>
                  </a:lnTo>
                  <a:lnTo>
                    <a:pt x="268" y="268"/>
                  </a:lnTo>
                  <a:lnTo>
                    <a:pt x="305" y="279"/>
                  </a:lnTo>
                  <a:lnTo>
                    <a:pt x="340" y="294"/>
                  </a:lnTo>
                  <a:lnTo>
                    <a:pt x="377" y="307"/>
                  </a:lnTo>
                  <a:lnTo>
                    <a:pt x="412" y="322"/>
                  </a:lnTo>
                  <a:lnTo>
                    <a:pt x="447" y="337"/>
                  </a:lnTo>
                  <a:lnTo>
                    <a:pt x="482" y="355"/>
                  </a:lnTo>
                  <a:lnTo>
                    <a:pt x="515" y="372"/>
                  </a:lnTo>
                  <a:lnTo>
                    <a:pt x="549" y="390"/>
                  </a:lnTo>
                  <a:lnTo>
                    <a:pt x="582" y="409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771"/>
            <p:cNvSpPr>
              <a:spLocks/>
            </p:cNvSpPr>
            <p:nvPr/>
          </p:nvSpPr>
          <p:spPr bwMode="auto">
            <a:xfrm>
              <a:off x="135" y="1235"/>
              <a:ext cx="580" cy="550"/>
            </a:xfrm>
            <a:custGeom>
              <a:avLst/>
              <a:gdLst>
                <a:gd name="T0" fmla="*/ 401 w 580"/>
                <a:gd name="T1" fmla="*/ 449 h 550"/>
                <a:gd name="T2" fmla="*/ 423 w 580"/>
                <a:gd name="T3" fmla="*/ 458 h 550"/>
                <a:gd name="T4" fmla="*/ 443 w 580"/>
                <a:gd name="T5" fmla="*/ 467 h 550"/>
                <a:gd name="T6" fmla="*/ 462 w 580"/>
                <a:gd name="T7" fmla="*/ 478 h 550"/>
                <a:gd name="T8" fmla="*/ 482 w 580"/>
                <a:gd name="T9" fmla="*/ 491 h 550"/>
                <a:gd name="T10" fmla="*/ 499 w 580"/>
                <a:gd name="T11" fmla="*/ 504 h 550"/>
                <a:gd name="T12" fmla="*/ 517 w 580"/>
                <a:gd name="T13" fmla="*/ 519 h 550"/>
                <a:gd name="T14" fmla="*/ 532 w 580"/>
                <a:gd name="T15" fmla="*/ 534 h 550"/>
                <a:gd name="T16" fmla="*/ 547 w 580"/>
                <a:gd name="T17" fmla="*/ 550 h 550"/>
                <a:gd name="T18" fmla="*/ 556 w 580"/>
                <a:gd name="T19" fmla="*/ 541 h 550"/>
                <a:gd name="T20" fmla="*/ 565 w 580"/>
                <a:gd name="T21" fmla="*/ 534 h 550"/>
                <a:gd name="T22" fmla="*/ 571 w 580"/>
                <a:gd name="T23" fmla="*/ 526 h 550"/>
                <a:gd name="T24" fmla="*/ 580 w 580"/>
                <a:gd name="T25" fmla="*/ 519 h 550"/>
                <a:gd name="T26" fmla="*/ 560 w 580"/>
                <a:gd name="T27" fmla="*/ 504 h 550"/>
                <a:gd name="T28" fmla="*/ 543 w 580"/>
                <a:gd name="T29" fmla="*/ 488 h 550"/>
                <a:gd name="T30" fmla="*/ 525 w 580"/>
                <a:gd name="T31" fmla="*/ 471 h 550"/>
                <a:gd name="T32" fmla="*/ 510 w 580"/>
                <a:gd name="T33" fmla="*/ 454 h 550"/>
                <a:gd name="T34" fmla="*/ 495 w 580"/>
                <a:gd name="T35" fmla="*/ 434 h 550"/>
                <a:gd name="T36" fmla="*/ 482 w 580"/>
                <a:gd name="T37" fmla="*/ 412 h 550"/>
                <a:gd name="T38" fmla="*/ 469 w 580"/>
                <a:gd name="T39" fmla="*/ 393 h 550"/>
                <a:gd name="T40" fmla="*/ 458 w 580"/>
                <a:gd name="T41" fmla="*/ 369 h 550"/>
                <a:gd name="T42" fmla="*/ 436 w 580"/>
                <a:gd name="T43" fmla="*/ 286 h 550"/>
                <a:gd name="T44" fmla="*/ 434 w 580"/>
                <a:gd name="T45" fmla="*/ 203 h 550"/>
                <a:gd name="T46" fmla="*/ 447 w 580"/>
                <a:gd name="T47" fmla="*/ 122 h 550"/>
                <a:gd name="T48" fmla="*/ 467 w 580"/>
                <a:gd name="T49" fmla="*/ 50 h 550"/>
                <a:gd name="T50" fmla="*/ 0 w 580"/>
                <a:gd name="T51" fmla="*/ 0 h 550"/>
                <a:gd name="T52" fmla="*/ 87 w 580"/>
                <a:gd name="T53" fmla="*/ 478 h 550"/>
                <a:gd name="T54" fmla="*/ 120 w 580"/>
                <a:gd name="T55" fmla="*/ 465 h 550"/>
                <a:gd name="T56" fmla="*/ 157 w 580"/>
                <a:gd name="T57" fmla="*/ 454 h 550"/>
                <a:gd name="T58" fmla="*/ 196 w 580"/>
                <a:gd name="T59" fmla="*/ 443 h 550"/>
                <a:gd name="T60" fmla="*/ 236 w 580"/>
                <a:gd name="T61" fmla="*/ 436 h 550"/>
                <a:gd name="T62" fmla="*/ 277 w 580"/>
                <a:gd name="T63" fmla="*/ 432 h 550"/>
                <a:gd name="T64" fmla="*/ 318 w 580"/>
                <a:gd name="T65" fmla="*/ 432 h 550"/>
                <a:gd name="T66" fmla="*/ 360 w 580"/>
                <a:gd name="T67" fmla="*/ 438 h 550"/>
                <a:gd name="T68" fmla="*/ 401 w 580"/>
                <a:gd name="T69" fmla="*/ 449 h 5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0"/>
                <a:gd name="T106" fmla="*/ 0 h 550"/>
                <a:gd name="T107" fmla="*/ 580 w 580"/>
                <a:gd name="T108" fmla="*/ 550 h 5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0" h="550">
                  <a:moveTo>
                    <a:pt x="401" y="449"/>
                  </a:moveTo>
                  <a:lnTo>
                    <a:pt x="423" y="458"/>
                  </a:lnTo>
                  <a:lnTo>
                    <a:pt x="443" y="467"/>
                  </a:lnTo>
                  <a:lnTo>
                    <a:pt x="462" y="478"/>
                  </a:lnTo>
                  <a:lnTo>
                    <a:pt x="482" y="491"/>
                  </a:lnTo>
                  <a:lnTo>
                    <a:pt x="499" y="504"/>
                  </a:lnTo>
                  <a:lnTo>
                    <a:pt x="517" y="519"/>
                  </a:lnTo>
                  <a:lnTo>
                    <a:pt x="532" y="534"/>
                  </a:lnTo>
                  <a:lnTo>
                    <a:pt x="547" y="550"/>
                  </a:lnTo>
                  <a:lnTo>
                    <a:pt x="556" y="541"/>
                  </a:lnTo>
                  <a:lnTo>
                    <a:pt x="565" y="534"/>
                  </a:lnTo>
                  <a:lnTo>
                    <a:pt x="571" y="526"/>
                  </a:lnTo>
                  <a:lnTo>
                    <a:pt x="580" y="519"/>
                  </a:lnTo>
                  <a:lnTo>
                    <a:pt x="560" y="504"/>
                  </a:lnTo>
                  <a:lnTo>
                    <a:pt x="543" y="488"/>
                  </a:lnTo>
                  <a:lnTo>
                    <a:pt x="525" y="471"/>
                  </a:lnTo>
                  <a:lnTo>
                    <a:pt x="510" y="454"/>
                  </a:lnTo>
                  <a:lnTo>
                    <a:pt x="495" y="434"/>
                  </a:lnTo>
                  <a:lnTo>
                    <a:pt x="482" y="412"/>
                  </a:lnTo>
                  <a:lnTo>
                    <a:pt x="469" y="393"/>
                  </a:lnTo>
                  <a:lnTo>
                    <a:pt x="458" y="369"/>
                  </a:lnTo>
                  <a:lnTo>
                    <a:pt x="436" y="286"/>
                  </a:lnTo>
                  <a:lnTo>
                    <a:pt x="434" y="203"/>
                  </a:lnTo>
                  <a:lnTo>
                    <a:pt x="447" y="122"/>
                  </a:lnTo>
                  <a:lnTo>
                    <a:pt x="467" y="50"/>
                  </a:lnTo>
                  <a:lnTo>
                    <a:pt x="0" y="0"/>
                  </a:lnTo>
                  <a:lnTo>
                    <a:pt x="87" y="478"/>
                  </a:lnTo>
                  <a:lnTo>
                    <a:pt x="120" y="465"/>
                  </a:lnTo>
                  <a:lnTo>
                    <a:pt x="157" y="454"/>
                  </a:lnTo>
                  <a:lnTo>
                    <a:pt x="196" y="443"/>
                  </a:lnTo>
                  <a:lnTo>
                    <a:pt x="236" y="436"/>
                  </a:lnTo>
                  <a:lnTo>
                    <a:pt x="277" y="432"/>
                  </a:lnTo>
                  <a:lnTo>
                    <a:pt x="318" y="432"/>
                  </a:lnTo>
                  <a:lnTo>
                    <a:pt x="360" y="438"/>
                  </a:lnTo>
                  <a:lnTo>
                    <a:pt x="401" y="449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772"/>
            <p:cNvSpPr>
              <a:spLocks/>
            </p:cNvSpPr>
            <p:nvPr/>
          </p:nvSpPr>
          <p:spPr bwMode="auto">
            <a:xfrm>
              <a:off x="453" y="2920"/>
              <a:ext cx="131" cy="170"/>
            </a:xfrm>
            <a:custGeom>
              <a:avLst/>
              <a:gdLst>
                <a:gd name="T0" fmla="*/ 131 w 131"/>
                <a:gd name="T1" fmla="*/ 78 h 170"/>
                <a:gd name="T2" fmla="*/ 116 w 131"/>
                <a:gd name="T3" fmla="*/ 61 h 170"/>
                <a:gd name="T4" fmla="*/ 103 w 131"/>
                <a:gd name="T5" fmla="*/ 41 h 170"/>
                <a:gd name="T6" fmla="*/ 90 w 131"/>
                <a:gd name="T7" fmla="*/ 22 h 170"/>
                <a:gd name="T8" fmla="*/ 77 w 131"/>
                <a:gd name="T9" fmla="*/ 0 h 170"/>
                <a:gd name="T10" fmla="*/ 68 w 131"/>
                <a:gd name="T11" fmla="*/ 11 h 170"/>
                <a:gd name="T12" fmla="*/ 59 w 131"/>
                <a:gd name="T13" fmla="*/ 22 h 170"/>
                <a:gd name="T14" fmla="*/ 50 w 131"/>
                <a:gd name="T15" fmla="*/ 30 h 170"/>
                <a:gd name="T16" fmla="*/ 42 w 131"/>
                <a:gd name="T17" fmla="*/ 39 h 170"/>
                <a:gd name="T18" fmla="*/ 31 w 131"/>
                <a:gd name="T19" fmla="*/ 48 h 170"/>
                <a:gd name="T20" fmla="*/ 22 w 131"/>
                <a:gd name="T21" fmla="*/ 56 h 170"/>
                <a:gd name="T22" fmla="*/ 11 w 131"/>
                <a:gd name="T23" fmla="*/ 65 h 170"/>
                <a:gd name="T24" fmla="*/ 0 w 131"/>
                <a:gd name="T25" fmla="*/ 72 h 170"/>
                <a:gd name="T26" fmla="*/ 18 w 131"/>
                <a:gd name="T27" fmla="*/ 170 h 170"/>
                <a:gd name="T28" fmla="*/ 31 w 131"/>
                <a:gd name="T29" fmla="*/ 161 h 170"/>
                <a:gd name="T30" fmla="*/ 44 w 131"/>
                <a:gd name="T31" fmla="*/ 155 h 170"/>
                <a:gd name="T32" fmla="*/ 57 w 131"/>
                <a:gd name="T33" fmla="*/ 148 h 170"/>
                <a:gd name="T34" fmla="*/ 72 w 131"/>
                <a:gd name="T35" fmla="*/ 144 h 170"/>
                <a:gd name="T36" fmla="*/ 83 w 131"/>
                <a:gd name="T37" fmla="*/ 126 h 170"/>
                <a:gd name="T38" fmla="*/ 96 w 131"/>
                <a:gd name="T39" fmla="*/ 111 h 170"/>
                <a:gd name="T40" fmla="*/ 114 w 131"/>
                <a:gd name="T41" fmla="*/ 94 h 170"/>
                <a:gd name="T42" fmla="*/ 131 w 131"/>
                <a:gd name="T43" fmla="*/ 78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"/>
                <a:gd name="T67" fmla="*/ 0 h 170"/>
                <a:gd name="T68" fmla="*/ 131 w 131"/>
                <a:gd name="T69" fmla="*/ 170 h 17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" h="170">
                  <a:moveTo>
                    <a:pt x="131" y="78"/>
                  </a:moveTo>
                  <a:lnTo>
                    <a:pt x="116" y="61"/>
                  </a:lnTo>
                  <a:lnTo>
                    <a:pt x="103" y="41"/>
                  </a:lnTo>
                  <a:lnTo>
                    <a:pt x="90" y="22"/>
                  </a:lnTo>
                  <a:lnTo>
                    <a:pt x="77" y="0"/>
                  </a:lnTo>
                  <a:lnTo>
                    <a:pt x="68" y="11"/>
                  </a:lnTo>
                  <a:lnTo>
                    <a:pt x="59" y="22"/>
                  </a:lnTo>
                  <a:lnTo>
                    <a:pt x="50" y="30"/>
                  </a:lnTo>
                  <a:lnTo>
                    <a:pt x="42" y="39"/>
                  </a:lnTo>
                  <a:lnTo>
                    <a:pt x="31" y="48"/>
                  </a:lnTo>
                  <a:lnTo>
                    <a:pt x="22" y="56"/>
                  </a:lnTo>
                  <a:lnTo>
                    <a:pt x="11" y="65"/>
                  </a:lnTo>
                  <a:lnTo>
                    <a:pt x="0" y="72"/>
                  </a:lnTo>
                  <a:lnTo>
                    <a:pt x="18" y="170"/>
                  </a:lnTo>
                  <a:lnTo>
                    <a:pt x="31" y="161"/>
                  </a:lnTo>
                  <a:lnTo>
                    <a:pt x="44" y="155"/>
                  </a:lnTo>
                  <a:lnTo>
                    <a:pt x="57" y="148"/>
                  </a:lnTo>
                  <a:lnTo>
                    <a:pt x="72" y="144"/>
                  </a:lnTo>
                  <a:lnTo>
                    <a:pt x="83" y="126"/>
                  </a:lnTo>
                  <a:lnTo>
                    <a:pt x="96" y="111"/>
                  </a:lnTo>
                  <a:lnTo>
                    <a:pt x="114" y="94"/>
                  </a:lnTo>
                  <a:lnTo>
                    <a:pt x="131" y="78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773"/>
            <p:cNvSpPr>
              <a:spLocks/>
            </p:cNvSpPr>
            <p:nvPr/>
          </p:nvSpPr>
          <p:spPr bwMode="auto">
            <a:xfrm>
              <a:off x="2698" y="3107"/>
              <a:ext cx="347" cy="658"/>
            </a:xfrm>
            <a:custGeom>
              <a:avLst/>
              <a:gdLst>
                <a:gd name="T0" fmla="*/ 0 w 347"/>
                <a:gd name="T1" fmla="*/ 0 h 658"/>
                <a:gd name="T2" fmla="*/ 3 w 347"/>
                <a:gd name="T3" fmla="*/ 18 h 658"/>
                <a:gd name="T4" fmla="*/ 3 w 347"/>
                <a:gd name="T5" fmla="*/ 35 h 658"/>
                <a:gd name="T6" fmla="*/ 3 w 347"/>
                <a:gd name="T7" fmla="*/ 53 h 658"/>
                <a:gd name="T8" fmla="*/ 0 w 347"/>
                <a:gd name="T9" fmla="*/ 68 h 658"/>
                <a:gd name="T10" fmla="*/ 29 w 347"/>
                <a:gd name="T11" fmla="*/ 94 h 658"/>
                <a:gd name="T12" fmla="*/ 55 w 347"/>
                <a:gd name="T13" fmla="*/ 118 h 658"/>
                <a:gd name="T14" fmla="*/ 81 w 347"/>
                <a:gd name="T15" fmla="*/ 144 h 658"/>
                <a:gd name="T16" fmla="*/ 105 w 347"/>
                <a:gd name="T17" fmla="*/ 170 h 658"/>
                <a:gd name="T18" fmla="*/ 127 w 347"/>
                <a:gd name="T19" fmla="*/ 199 h 658"/>
                <a:gd name="T20" fmla="*/ 149 w 347"/>
                <a:gd name="T21" fmla="*/ 229 h 658"/>
                <a:gd name="T22" fmla="*/ 168 w 347"/>
                <a:gd name="T23" fmla="*/ 264 h 658"/>
                <a:gd name="T24" fmla="*/ 183 w 347"/>
                <a:gd name="T25" fmla="*/ 301 h 658"/>
                <a:gd name="T26" fmla="*/ 199 w 347"/>
                <a:gd name="T27" fmla="*/ 345 h 658"/>
                <a:gd name="T28" fmla="*/ 210 w 347"/>
                <a:gd name="T29" fmla="*/ 386 h 658"/>
                <a:gd name="T30" fmla="*/ 221 w 347"/>
                <a:gd name="T31" fmla="*/ 429 h 658"/>
                <a:gd name="T32" fmla="*/ 231 w 347"/>
                <a:gd name="T33" fmla="*/ 475 h 658"/>
                <a:gd name="T34" fmla="*/ 240 w 347"/>
                <a:gd name="T35" fmla="*/ 519 h 658"/>
                <a:gd name="T36" fmla="*/ 249 w 347"/>
                <a:gd name="T37" fmla="*/ 565 h 658"/>
                <a:gd name="T38" fmla="*/ 255 w 347"/>
                <a:gd name="T39" fmla="*/ 610 h 658"/>
                <a:gd name="T40" fmla="*/ 264 w 347"/>
                <a:gd name="T41" fmla="*/ 658 h 658"/>
                <a:gd name="T42" fmla="*/ 340 w 347"/>
                <a:gd name="T43" fmla="*/ 641 h 658"/>
                <a:gd name="T44" fmla="*/ 347 w 347"/>
                <a:gd name="T45" fmla="*/ 364 h 658"/>
                <a:gd name="T46" fmla="*/ 312 w 347"/>
                <a:gd name="T47" fmla="*/ 286 h 658"/>
                <a:gd name="T48" fmla="*/ 284 w 347"/>
                <a:gd name="T49" fmla="*/ 218 h 658"/>
                <a:gd name="T50" fmla="*/ 255 w 347"/>
                <a:gd name="T51" fmla="*/ 161 h 658"/>
                <a:gd name="T52" fmla="*/ 225 w 347"/>
                <a:gd name="T53" fmla="*/ 114 h 658"/>
                <a:gd name="T54" fmla="*/ 188 w 347"/>
                <a:gd name="T55" fmla="*/ 74 h 658"/>
                <a:gd name="T56" fmla="*/ 140 w 347"/>
                <a:gd name="T57" fmla="*/ 44 h 658"/>
                <a:gd name="T58" fmla="*/ 79 w 347"/>
                <a:gd name="T59" fmla="*/ 20 h 658"/>
                <a:gd name="T60" fmla="*/ 0 w 347"/>
                <a:gd name="T61" fmla="*/ 0 h 6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7"/>
                <a:gd name="T94" fmla="*/ 0 h 658"/>
                <a:gd name="T95" fmla="*/ 347 w 347"/>
                <a:gd name="T96" fmla="*/ 658 h 6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7" h="658">
                  <a:moveTo>
                    <a:pt x="0" y="0"/>
                  </a:moveTo>
                  <a:lnTo>
                    <a:pt x="3" y="18"/>
                  </a:lnTo>
                  <a:lnTo>
                    <a:pt x="3" y="35"/>
                  </a:lnTo>
                  <a:lnTo>
                    <a:pt x="3" y="53"/>
                  </a:lnTo>
                  <a:lnTo>
                    <a:pt x="0" y="68"/>
                  </a:lnTo>
                  <a:lnTo>
                    <a:pt x="29" y="94"/>
                  </a:lnTo>
                  <a:lnTo>
                    <a:pt x="55" y="118"/>
                  </a:lnTo>
                  <a:lnTo>
                    <a:pt x="81" y="144"/>
                  </a:lnTo>
                  <a:lnTo>
                    <a:pt x="105" y="170"/>
                  </a:lnTo>
                  <a:lnTo>
                    <a:pt x="127" y="199"/>
                  </a:lnTo>
                  <a:lnTo>
                    <a:pt x="149" y="229"/>
                  </a:lnTo>
                  <a:lnTo>
                    <a:pt x="168" y="264"/>
                  </a:lnTo>
                  <a:lnTo>
                    <a:pt x="183" y="301"/>
                  </a:lnTo>
                  <a:lnTo>
                    <a:pt x="199" y="345"/>
                  </a:lnTo>
                  <a:lnTo>
                    <a:pt x="210" y="386"/>
                  </a:lnTo>
                  <a:lnTo>
                    <a:pt x="221" y="429"/>
                  </a:lnTo>
                  <a:lnTo>
                    <a:pt x="231" y="475"/>
                  </a:lnTo>
                  <a:lnTo>
                    <a:pt x="240" y="519"/>
                  </a:lnTo>
                  <a:lnTo>
                    <a:pt x="249" y="565"/>
                  </a:lnTo>
                  <a:lnTo>
                    <a:pt x="255" y="610"/>
                  </a:lnTo>
                  <a:lnTo>
                    <a:pt x="264" y="658"/>
                  </a:lnTo>
                  <a:lnTo>
                    <a:pt x="340" y="641"/>
                  </a:lnTo>
                  <a:lnTo>
                    <a:pt x="347" y="364"/>
                  </a:lnTo>
                  <a:lnTo>
                    <a:pt x="312" y="286"/>
                  </a:lnTo>
                  <a:lnTo>
                    <a:pt x="284" y="218"/>
                  </a:lnTo>
                  <a:lnTo>
                    <a:pt x="255" y="161"/>
                  </a:lnTo>
                  <a:lnTo>
                    <a:pt x="225" y="114"/>
                  </a:lnTo>
                  <a:lnTo>
                    <a:pt x="188" y="74"/>
                  </a:lnTo>
                  <a:lnTo>
                    <a:pt x="140" y="44"/>
                  </a:lnTo>
                  <a:lnTo>
                    <a:pt x="7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774"/>
            <p:cNvSpPr>
              <a:spLocks/>
            </p:cNvSpPr>
            <p:nvPr/>
          </p:nvSpPr>
          <p:spPr bwMode="auto">
            <a:xfrm>
              <a:off x="809" y="3238"/>
              <a:ext cx="1802" cy="954"/>
            </a:xfrm>
            <a:custGeom>
              <a:avLst/>
              <a:gdLst>
                <a:gd name="T0" fmla="*/ 1739 w 1802"/>
                <a:gd name="T1" fmla="*/ 244 h 954"/>
                <a:gd name="T2" fmla="*/ 1671 w 1802"/>
                <a:gd name="T3" fmla="*/ 174 h 954"/>
                <a:gd name="T4" fmla="*/ 1580 w 1802"/>
                <a:gd name="T5" fmla="*/ 124 h 954"/>
                <a:gd name="T6" fmla="*/ 1499 w 1802"/>
                <a:gd name="T7" fmla="*/ 309 h 954"/>
                <a:gd name="T8" fmla="*/ 1390 w 1802"/>
                <a:gd name="T9" fmla="*/ 429 h 954"/>
                <a:gd name="T10" fmla="*/ 1351 w 1802"/>
                <a:gd name="T11" fmla="*/ 449 h 954"/>
                <a:gd name="T12" fmla="*/ 1251 w 1802"/>
                <a:gd name="T13" fmla="*/ 346 h 954"/>
                <a:gd name="T14" fmla="*/ 1148 w 1802"/>
                <a:gd name="T15" fmla="*/ 157 h 954"/>
                <a:gd name="T16" fmla="*/ 1140 w 1802"/>
                <a:gd name="T17" fmla="*/ 76 h 954"/>
                <a:gd name="T18" fmla="*/ 1118 w 1802"/>
                <a:gd name="T19" fmla="*/ 85 h 954"/>
                <a:gd name="T20" fmla="*/ 1055 w 1802"/>
                <a:gd name="T21" fmla="*/ 111 h 954"/>
                <a:gd name="T22" fmla="*/ 987 w 1802"/>
                <a:gd name="T23" fmla="*/ 135 h 954"/>
                <a:gd name="T24" fmla="*/ 996 w 1802"/>
                <a:gd name="T25" fmla="*/ 166 h 954"/>
                <a:gd name="T26" fmla="*/ 1041 w 1802"/>
                <a:gd name="T27" fmla="*/ 227 h 954"/>
                <a:gd name="T28" fmla="*/ 1070 w 1802"/>
                <a:gd name="T29" fmla="*/ 314 h 954"/>
                <a:gd name="T30" fmla="*/ 1046 w 1802"/>
                <a:gd name="T31" fmla="*/ 307 h 954"/>
                <a:gd name="T32" fmla="*/ 1020 w 1802"/>
                <a:gd name="T33" fmla="*/ 442 h 954"/>
                <a:gd name="T34" fmla="*/ 943 w 1802"/>
                <a:gd name="T35" fmla="*/ 617 h 954"/>
                <a:gd name="T36" fmla="*/ 893 w 1802"/>
                <a:gd name="T37" fmla="*/ 689 h 954"/>
                <a:gd name="T38" fmla="*/ 810 w 1802"/>
                <a:gd name="T39" fmla="*/ 643 h 954"/>
                <a:gd name="T40" fmla="*/ 658 w 1802"/>
                <a:gd name="T41" fmla="*/ 508 h 954"/>
                <a:gd name="T42" fmla="*/ 586 w 1802"/>
                <a:gd name="T43" fmla="*/ 327 h 954"/>
                <a:gd name="T44" fmla="*/ 603 w 1802"/>
                <a:gd name="T45" fmla="*/ 183 h 954"/>
                <a:gd name="T46" fmla="*/ 603 w 1802"/>
                <a:gd name="T47" fmla="*/ 183 h 954"/>
                <a:gd name="T48" fmla="*/ 584 w 1802"/>
                <a:gd name="T49" fmla="*/ 207 h 954"/>
                <a:gd name="T50" fmla="*/ 551 w 1802"/>
                <a:gd name="T51" fmla="*/ 237 h 954"/>
                <a:gd name="T52" fmla="*/ 505 w 1802"/>
                <a:gd name="T53" fmla="*/ 257 h 954"/>
                <a:gd name="T54" fmla="*/ 503 w 1802"/>
                <a:gd name="T55" fmla="*/ 266 h 954"/>
                <a:gd name="T56" fmla="*/ 420 w 1802"/>
                <a:gd name="T57" fmla="*/ 394 h 954"/>
                <a:gd name="T58" fmla="*/ 255 w 1802"/>
                <a:gd name="T59" fmla="*/ 510 h 954"/>
                <a:gd name="T60" fmla="*/ 167 w 1802"/>
                <a:gd name="T61" fmla="*/ 547 h 954"/>
                <a:gd name="T62" fmla="*/ 122 w 1802"/>
                <a:gd name="T63" fmla="*/ 462 h 954"/>
                <a:gd name="T64" fmla="*/ 65 w 1802"/>
                <a:gd name="T65" fmla="*/ 268 h 954"/>
                <a:gd name="T66" fmla="*/ 87 w 1802"/>
                <a:gd name="T67" fmla="*/ 102 h 954"/>
                <a:gd name="T68" fmla="*/ 115 w 1802"/>
                <a:gd name="T69" fmla="*/ 50 h 954"/>
                <a:gd name="T70" fmla="*/ 82 w 1802"/>
                <a:gd name="T71" fmla="*/ 33 h 954"/>
                <a:gd name="T72" fmla="*/ 52 w 1802"/>
                <a:gd name="T73" fmla="*/ 13 h 954"/>
                <a:gd name="T74" fmla="*/ 26 w 1802"/>
                <a:gd name="T75" fmla="*/ 26 h 954"/>
                <a:gd name="T76" fmla="*/ 0 w 1802"/>
                <a:gd name="T77" fmla="*/ 102 h 954"/>
                <a:gd name="T78" fmla="*/ 26 w 1802"/>
                <a:gd name="T79" fmla="*/ 281 h 954"/>
                <a:gd name="T80" fmla="*/ 69 w 1802"/>
                <a:gd name="T81" fmla="*/ 453 h 954"/>
                <a:gd name="T82" fmla="*/ 135 w 1802"/>
                <a:gd name="T83" fmla="*/ 617 h 954"/>
                <a:gd name="T84" fmla="*/ 218 w 1802"/>
                <a:gd name="T85" fmla="*/ 769 h 954"/>
                <a:gd name="T86" fmla="*/ 314 w 1802"/>
                <a:gd name="T87" fmla="*/ 911 h 954"/>
                <a:gd name="T88" fmla="*/ 1791 w 1802"/>
                <a:gd name="T89" fmla="*/ 536 h 954"/>
                <a:gd name="T90" fmla="*/ 1759 w 1802"/>
                <a:gd name="T91" fmla="*/ 312 h 9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02"/>
                <a:gd name="T139" fmla="*/ 0 h 954"/>
                <a:gd name="T140" fmla="*/ 1802 w 1802"/>
                <a:gd name="T141" fmla="*/ 954 h 9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02" h="954">
                  <a:moveTo>
                    <a:pt x="1759" y="312"/>
                  </a:moveTo>
                  <a:lnTo>
                    <a:pt x="1752" y="275"/>
                  </a:lnTo>
                  <a:lnTo>
                    <a:pt x="1739" y="244"/>
                  </a:lnTo>
                  <a:lnTo>
                    <a:pt x="1719" y="218"/>
                  </a:lnTo>
                  <a:lnTo>
                    <a:pt x="1698" y="194"/>
                  </a:lnTo>
                  <a:lnTo>
                    <a:pt x="1671" y="174"/>
                  </a:lnTo>
                  <a:lnTo>
                    <a:pt x="1643" y="157"/>
                  </a:lnTo>
                  <a:lnTo>
                    <a:pt x="1613" y="139"/>
                  </a:lnTo>
                  <a:lnTo>
                    <a:pt x="1580" y="124"/>
                  </a:lnTo>
                  <a:lnTo>
                    <a:pt x="1562" y="192"/>
                  </a:lnTo>
                  <a:lnTo>
                    <a:pt x="1534" y="255"/>
                  </a:lnTo>
                  <a:lnTo>
                    <a:pt x="1499" y="309"/>
                  </a:lnTo>
                  <a:lnTo>
                    <a:pt x="1460" y="360"/>
                  </a:lnTo>
                  <a:lnTo>
                    <a:pt x="1423" y="399"/>
                  </a:lnTo>
                  <a:lnTo>
                    <a:pt x="1390" y="429"/>
                  </a:lnTo>
                  <a:lnTo>
                    <a:pt x="1368" y="449"/>
                  </a:lnTo>
                  <a:lnTo>
                    <a:pt x="1360" y="455"/>
                  </a:lnTo>
                  <a:lnTo>
                    <a:pt x="1351" y="449"/>
                  </a:lnTo>
                  <a:lnTo>
                    <a:pt x="1325" y="425"/>
                  </a:lnTo>
                  <a:lnTo>
                    <a:pt x="1290" y="392"/>
                  </a:lnTo>
                  <a:lnTo>
                    <a:pt x="1251" y="346"/>
                  </a:lnTo>
                  <a:lnTo>
                    <a:pt x="1209" y="290"/>
                  </a:lnTo>
                  <a:lnTo>
                    <a:pt x="1174" y="227"/>
                  </a:lnTo>
                  <a:lnTo>
                    <a:pt x="1148" y="157"/>
                  </a:lnTo>
                  <a:lnTo>
                    <a:pt x="1140" y="81"/>
                  </a:lnTo>
                  <a:lnTo>
                    <a:pt x="1140" y="78"/>
                  </a:lnTo>
                  <a:lnTo>
                    <a:pt x="1140" y="76"/>
                  </a:lnTo>
                  <a:lnTo>
                    <a:pt x="1140" y="74"/>
                  </a:lnTo>
                  <a:lnTo>
                    <a:pt x="1118" y="85"/>
                  </a:lnTo>
                  <a:lnTo>
                    <a:pt x="1096" y="94"/>
                  </a:lnTo>
                  <a:lnTo>
                    <a:pt x="1076" y="102"/>
                  </a:lnTo>
                  <a:lnTo>
                    <a:pt x="1055" y="111"/>
                  </a:lnTo>
                  <a:lnTo>
                    <a:pt x="1033" y="120"/>
                  </a:lnTo>
                  <a:lnTo>
                    <a:pt x="1011" y="129"/>
                  </a:lnTo>
                  <a:lnTo>
                    <a:pt x="987" y="135"/>
                  </a:lnTo>
                  <a:lnTo>
                    <a:pt x="965" y="142"/>
                  </a:lnTo>
                  <a:lnTo>
                    <a:pt x="980" y="152"/>
                  </a:lnTo>
                  <a:lnTo>
                    <a:pt x="996" y="166"/>
                  </a:lnTo>
                  <a:lnTo>
                    <a:pt x="1013" y="183"/>
                  </a:lnTo>
                  <a:lnTo>
                    <a:pt x="1028" y="203"/>
                  </a:lnTo>
                  <a:lnTo>
                    <a:pt x="1041" y="227"/>
                  </a:lnTo>
                  <a:lnTo>
                    <a:pt x="1055" y="253"/>
                  </a:lnTo>
                  <a:lnTo>
                    <a:pt x="1063" y="281"/>
                  </a:lnTo>
                  <a:lnTo>
                    <a:pt x="1070" y="314"/>
                  </a:lnTo>
                  <a:lnTo>
                    <a:pt x="1068" y="314"/>
                  </a:lnTo>
                  <a:lnTo>
                    <a:pt x="1059" y="312"/>
                  </a:lnTo>
                  <a:lnTo>
                    <a:pt x="1046" y="307"/>
                  </a:lnTo>
                  <a:lnTo>
                    <a:pt x="1031" y="301"/>
                  </a:lnTo>
                  <a:lnTo>
                    <a:pt x="1033" y="373"/>
                  </a:lnTo>
                  <a:lnTo>
                    <a:pt x="1020" y="442"/>
                  </a:lnTo>
                  <a:lnTo>
                    <a:pt x="998" y="508"/>
                  </a:lnTo>
                  <a:lnTo>
                    <a:pt x="972" y="567"/>
                  </a:lnTo>
                  <a:lnTo>
                    <a:pt x="943" y="617"/>
                  </a:lnTo>
                  <a:lnTo>
                    <a:pt x="919" y="656"/>
                  </a:lnTo>
                  <a:lnTo>
                    <a:pt x="900" y="680"/>
                  </a:lnTo>
                  <a:lnTo>
                    <a:pt x="893" y="689"/>
                  </a:lnTo>
                  <a:lnTo>
                    <a:pt x="882" y="684"/>
                  </a:lnTo>
                  <a:lnTo>
                    <a:pt x="852" y="667"/>
                  </a:lnTo>
                  <a:lnTo>
                    <a:pt x="810" y="643"/>
                  </a:lnTo>
                  <a:lnTo>
                    <a:pt x="760" y="606"/>
                  </a:lnTo>
                  <a:lnTo>
                    <a:pt x="708" y="562"/>
                  </a:lnTo>
                  <a:lnTo>
                    <a:pt x="658" y="508"/>
                  </a:lnTo>
                  <a:lnTo>
                    <a:pt x="619" y="447"/>
                  </a:lnTo>
                  <a:lnTo>
                    <a:pt x="592" y="375"/>
                  </a:lnTo>
                  <a:lnTo>
                    <a:pt x="586" y="327"/>
                  </a:lnTo>
                  <a:lnTo>
                    <a:pt x="586" y="277"/>
                  </a:lnTo>
                  <a:lnTo>
                    <a:pt x="592" y="229"/>
                  </a:lnTo>
                  <a:lnTo>
                    <a:pt x="603" y="183"/>
                  </a:lnTo>
                  <a:lnTo>
                    <a:pt x="601" y="183"/>
                  </a:lnTo>
                  <a:lnTo>
                    <a:pt x="592" y="196"/>
                  </a:lnTo>
                  <a:lnTo>
                    <a:pt x="584" y="207"/>
                  </a:lnTo>
                  <a:lnTo>
                    <a:pt x="575" y="218"/>
                  </a:lnTo>
                  <a:lnTo>
                    <a:pt x="564" y="229"/>
                  </a:lnTo>
                  <a:lnTo>
                    <a:pt x="551" y="237"/>
                  </a:lnTo>
                  <a:lnTo>
                    <a:pt x="536" y="246"/>
                  </a:lnTo>
                  <a:lnTo>
                    <a:pt x="523" y="253"/>
                  </a:lnTo>
                  <a:lnTo>
                    <a:pt x="505" y="257"/>
                  </a:lnTo>
                  <a:lnTo>
                    <a:pt x="503" y="259"/>
                  </a:lnTo>
                  <a:lnTo>
                    <a:pt x="503" y="261"/>
                  </a:lnTo>
                  <a:lnTo>
                    <a:pt x="503" y="266"/>
                  </a:lnTo>
                  <a:lnTo>
                    <a:pt x="501" y="268"/>
                  </a:lnTo>
                  <a:lnTo>
                    <a:pt x="468" y="336"/>
                  </a:lnTo>
                  <a:lnTo>
                    <a:pt x="420" y="394"/>
                  </a:lnTo>
                  <a:lnTo>
                    <a:pt x="366" y="442"/>
                  </a:lnTo>
                  <a:lnTo>
                    <a:pt x="309" y="479"/>
                  </a:lnTo>
                  <a:lnTo>
                    <a:pt x="255" y="510"/>
                  </a:lnTo>
                  <a:lnTo>
                    <a:pt x="211" y="532"/>
                  </a:lnTo>
                  <a:lnTo>
                    <a:pt x="178" y="543"/>
                  </a:lnTo>
                  <a:lnTo>
                    <a:pt x="167" y="547"/>
                  </a:lnTo>
                  <a:lnTo>
                    <a:pt x="161" y="536"/>
                  </a:lnTo>
                  <a:lnTo>
                    <a:pt x="143" y="508"/>
                  </a:lnTo>
                  <a:lnTo>
                    <a:pt x="122" y="462"/>
                  </a:lnTo>
                  <a:lnTo>
                    <a:pt x="98" y="405"/>
                  </a:lnTo>
                  <a:lnTo>
                    <a:pt x="78" y="340"/>
                  </a:lnTo>
                  <a:lnTo>
                    <a:pt x="65" y="268"/>
                  </a:lnTo>
                  <a:lnTo>
                    <a:pt x="65" y="194"/>
                  </a:lnTo>
                  <a:lnTo>
                    <a:pt x="80" y="120"/>
                  </a:lnTo>
                  <a:lnTo>
                    <a:pt x="87" y="102"/>
                  </a:lnTo>
                  <a:lnTo>
                    <a:pt x="96" y="85"/>
                  </a:lnTo>
                  <a:lnTo>
                    <a:pt x="106" y="68"/>
                  </a:lnTo>
                  <a:lnTo>
                    <a:pt x="115" y="50"/>
                  </a:lnTo>
                  <a:lnTo>
                    <a:pt x="104" y="44"/>
                  </a:lnTo>
                  <a:lnTo>
                    <a:pt x="93" y="39"/>
                  </a:lnTo>
                  <a:lnTo>
                    <a:pt x="82" y="33"/>
                  </a:lnTo>
                  <a:lnTo>
                    <a:pt x="74" y="26"/>
                  </a:lnTo>
                  <a:lnTo>
                    <a:pt x="63" y="20"/>
                  </a:lnTo>
                  <a:lnTo>
                    <a:pt x="52" y="13"/>
                  </a:lnTo>
                  <a:lnTo>
                    <a:pt x="41" y="6"/>
                  </a:lnTo>
                  <a:lnTo>
                    <a:pt x="30" y="0"/>
                  </a:lnTo>
                  <a:lnTo>
                    <a:pt x="26" y="26"/>
                  </a:lnTo>
                  <a:lnTo>
                    <a:pt x="19" y="52"/>
                  </a:lnTo>
                  <a:lnTo>
                    <a:pt x="11" y="78"/>
                  </a:lnTo>
                  <a:lnTo>
                    <a:pt x="0" y="102"/>
                  </a:lnTo>
                  <a:lnTo>
                    <a:pt x="6" y="163"/>
                  </a:lnTo>
                  <a:lnTo>
                    <a:pt x="15" y="222"/>
                  </a:lnTo>
                  <a:lnTo>
                    <a:pt x="26" y="281"/>
                  </a:lnTo>
                  <a:lnTo>
                    <a:pt x="39" y="340"/>
                  </a:lnTo>
                  <a:lnTo>
                    <a:pt x="54" y="397"/>
                  </a:lnTo>
                  <a:lnTo>
                    <a:pt x="69" y="453"/>
                  </a:lnTo>
                  <a:lnTo>
                    <a:pt x="89" y="508"/>
                  </a:lnTo>
                  <a:lnTo>
                    <a:pt x="111" y="562"/>
                  </a:lnTo>
                  <a:lnTo>
                    <a:pt x="135" y="617"/>
                  </a:lnTo>
                  <a:lnTo>
                    <a:pt x="161" y="669"/>
                  </a:lnTo>
                  <a:lnTo>
                    <a:pt x="187" y="719"/>
                  </a:lnTo>
                  <a:lnTo>
                    <a:pt x="218" y="769"/>
                  </a:lnTo>
                  <a:lnTo>
                    <a:pt x="248" y="817"/>
                  </a:lnTo>
                  <a:lnTo>
                    <a:pt x="281" y="865"/>
                  </a:lnTo>
                  <a:lnTo>
                    <a:pt x="314" y="911"/>
                  </a:lnTo>
                  <a:lnTo>
                    <a:pt x="351" y="954"/>
                  </a:lnTo>
                  <a:lnTo>
                    <a:pt x="1802" y="610"/>
                  </a:lnTo>
                  <a:lnTo>
                    <a:pt x="1791" y="536"/>
                  </a:lnTo>
                  <a:lnTo>
                    <a:pt x="1783" y="460"/>
                  </a:lnTo>
                  <a:lnTo>
                    <a:pt x="1772" y="386"/>
                  </a:lnTo>
                  <a:lnTo>
                    <a:pt x="1759" y="312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775"/>
            <p:cNvSpPr>
              <a:spLocks/>
            </p:cNvSpPr>
            <p:nvPr/>
          </p:nvSpPr>
          <p:spPr bwMode="auto">
            <a:xfrm>
              <a:off x="715" y="1861"/>
              <a:ext cx="275" cy="257"/>
            </a:xfrm>
            <a:custGeom>
              <a:avLst/>
              <a:gdLst>
                <a:gd name="T0" fmla="*/ 168 w 275"/>
                <a:gd name="T1" fmla="*/ 253 h 257"/>
                <a:gd name="T2" fmla="*/ 194 w 275"/>
                <a:gd name="T3" fmla="*/ 244 h 257"/>
                <a:gd name="T4" fmla="*/ 216 w 275"/>
                <a:gd name="T5" fmla="*/ 229 h 257"/>
                <a:gd name="T6" fmla="*/ 235 w 275"/>
                <a:gd name="T7" fmla="*/ 211 h 257"/>
                <a:gd name="T8" fmla="*/ 253 w 275"/>
                <a:gd name="T9" fmla="*/ 192 h 257"/>
                <a:gd name="T10" fmla="*/ 264 w 275"/>
                <a:gd name="T11" fmla="*/ 170 h 257"/>
                <a:gd name="T12" fmla="*/ 272 w 275"/>
                <a:gd name="T13" fmla="*/ 146 h 257"/>
                <a:gd name="T14" fmla="*/ 275 w 275"/>
                <a:gd name="T15" fmla="*/ 122 h 257"/>
                <a:gd name="T16" fmla="*/ 270 w 275"/>
                <a:gd name="T17" fmla="*/ 96 h 257"/>
                <a:gd name="T18" fmla="*/ 261 w 275"/>
                <a:gd name="T19" fmla="*/ 72 h 257"/>
                <a:gd name="T20" fmla="*/ 248 w 275"/>
                <a:gd name="T21" fmla="*/ 50 h 257"/>
                <a:gd name="T22" fmla="*/ 229 w 275"/>
                <a:gd name="T23" fmla="*/ 30 h 257"/>
                <a:gd name="T24" fmla="*/ 209 w 275"/>
                <a:gd name="T25" fmla="*/ 17 h 257"/>
                <a:gd name="T26" fmla="*/ 185 w 275"/>
                <a:gd name="T27" fmla="*/ 6 h 257"/>
                <a:gd name="T28" fmla="*/ 161 w 275"/>
                <a:gd name="T29" fmla="*/ 0 h 257"/>
                <a:gd name="T30" fmla="*/ 133 w 275"/>
                <a:gd name="T31" fmla="*/ 0 h 257"/>
                <a:gd name="T32" fmla="*/ 107 w 275"/>
                <a:gd name="T33" fmla="*/ 4 h 257"/>
                <a:gd name="T34" fmla="*/ 81 w 275"/>
                <a:gd name="T35" fmla="*/ 13 h 257"/>
                <a:gd name="T36" fmla="*/ 57 w 275"/>
                <a:gd name="T37" fmla="*/ 26 h 257"/>
                <a:gd name="T38" fmla="*/ 37 w 275"/>
                <a:gd name="T39" fmla="*/ 43 h 257"/>
                <a:gd name="T40" fmla="*/ 22 w 275"/>
                <a:gd name="T41" fmla="*/ 63 h 257"/>
                <a:gd name="T42" fmla="*/ 9 w 275"/>
                <a:gd name="T43" fmla="*/ 85 h 257"/>
                <a:gd name="T44" fmla="*/ 2 w 275"/>
                <a:gd name="T45" fmla="*/ 109 h 257"/>
                <a:gd name="T46" fmla="*/ 0 w 275"/>
                <a:gd name="T47" fmla="*/ 135 h 257"/>
                <a:gd name="T48" fmla="*/ 2 w 275"/>
                <a:gd name="T49" fmla="*/ 161 h 257"/>
                <a:gd name="T50" fmla="*/ 11 w 275"/>
                <a:gd name="T51" fmla="*/ 185 h 257"/>
                <a:gd name="T52" fmla="*/ 24 w 275"/>
                <a:gd name="T53" fmla="*/ 207 h 257"/>
                <a:gd name="T54" fmla="*/ 44 w 275"/>
                <a:gd name="T55" fmla="*/ 224 h 257"/>
                <a:gd name="T56" fmla="*/ 63 w 275"/>
                <a:gd name="T57" fmla="*/ 239 h 257"/>
                <a:gd name="T58" fmla="*/ 87 w 275"/>
                <a:gd name="T59" fmla="*/ 248 h 257"/>
                <a:gd name="T60" fmla="*/ 113 w 275"/>
                <a:gd name="T61" fmla="*/ 255 h 257"/>
                <a:gd name="T62" fmla="*/ 139 w 275"/>
                <a:gd name="T63" fmla="*/ 257 h 257"/>
                <a:gd name="T64" fmla="*/ 168 w 275"/>
                <a:gd name="T65" fmla="*/ 253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5"/>
                <a:gd name="T100" fmla="*/ 0 h 257"/>
                <a:gd name="T101" fmla="*/ 275 w 275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5" h="257">
                  <a:moveTo>
                    <a:pt x="168" y="253"/>
                  </a:moveTo>
                  <a:lnTo>
                    <a:pt x="194" y="244"/>
                  </a:lnTo>
                  <a:lnTo>
                    <a:pt x="216" y="229"/>
                  </a:lnTo>
                  <a:lnTo>
                    <a:pt x="235" y="211"/>
                  </a:lnTo>
                  <a:lnTo>
                    <a:pt x="253" y="192"/>
                  </a:lnTo>
                  <a:lnTo>
                    <a:pt x="264" y="170"/>
                  </a:lnTo>
                  <a:lnTo>
                    <a:pt x="272" y="146"/>
                  </a:lnTo>
                  <a:lnTo>
                    <a:pt x="275" y="122"/>
                  </a:lnTo>
                  <a:lnTo>
                    <a:pt x="270" y="96"/>
                  </a:lnTo>
                  <a:lnTo>
                    <a:pt x="261" y="72"/>
                  </a:lnTo>
                  <a:lnTo>
                    <a:pt x="248" y="50"/>
                  </a:lnTo>
                  <a:lnTo>
                    <a:pt x="229" y="30"/>
                  </a:lnTo>
                  <a:lnTo>
                    <a:pt x="209" y="17"/>
                  </a:lnTo>
                  <a:lnTo>
                    <a:pt x="185" y="6"/>
                  </a:lnTo>
                  <a:lnTo>
                    <a:pt x="161" y="0"/>
                  </a:lnTo>
                  <a:lnTo>
                    <a:pt x="133" y="0"/>
                  </a:lnTo>
                  <a:lnTo>
                    <a:pt x="107" y="4"/>
                  </a:lnTo>
                  <a:lnTo>
                    <a:pt x="81" y="13"/>
                  </a:lnTo>
                  <a:lnTo>
                    <a:pt x="57" y="26"/>
                  </a:lnTo>
                  <a:lnTo>
                    <a:pt x="37" y="43"/>
                  </a:lnTo>
                  <a:lnTo>
                    <a:pt x="22" y="63"/>
                  </a:lnTo>
                  <a:lnTo>
                    <a:pt x="9" y="85"/>
                  </a:lnTo>
                  <a:lnTo>
                    <a:pt x="2" y="109"/>
                  </a:lnTo>
                  <a:lnTo>
                    <a:pt x="0" y="135"/>
                  </a:lnTo>
                  <a:lnTo>
                    <a:pt x="2" y="161"/>
                  </a:lnTo>
                  <a:lnTo>
                    <a:pt x="11" y="185"/>
                  </a:lnTo>
                  <a:lnTo>
                    <a:pt x="24" y="207"/>
                  </a:lnTo>
                  <a:lnTo>
                    <a:pt x="44" y="224"/>
                  </a:lnTo>
                  <a:lnTo>
                    <a:pt x="63" y="239"/>
                  </a:lnTo>
                  <a:lnTo>
                    <a:pt x="87" y="248"/>
                  </a:lnTo>
                  <a:lnTo>
                    <a:pt x="113" y="255"/>
                  </a:lnTo>
                  <a:lnTo>
                    <a:pt x="139" y="257"/>
                  </a:lnTo>
                  <a:lnTo>
                    <a:pt x="168" y="253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776"/>
            <p:cNvSpPr>
              <a:spLocks/>
            </p:cNvSpPr>
            <p:nvPr/>
          </p:nvSpPr>
          <p:spPr bwMode="auto">
            <a:xfrm>
              <a:off x="549" y="2695"/>
              <a:ext cx="273" cy="257"/>
            </a:xfrm>
            <a:custGeom>
              <a:avLst/>
              <a:gdLst>
                <a:gd name="T0" fmla="*/ 268 w 273"/>
                <a:gd name="T1" fmla="*/ 90 h 257"/>
                <a:gd name="T2" fmla="*/ 257 w 273"/>
                <a:gd name="T3" fmla="*/ 66 h 257"/>
                <a:gd name="T4" fmla="*/ 244 w 273"/>
                <a:gd name="T5" fmla="*/ 46 h 257"/>
                <a:gd name="T6" fmla="*/ 225 w 273"/>
                <a:gd name="T7" fmla="*/ 29 h 257"/>
                <a:gd name="T8" fmla="*/ 205 w 273"/>
                <a:gd name="T9" fmla="*/ 16 h 257"/>
                <a:gd name="T10" fmla="*/ 179 w 273"/>
                <a:gd name="T11" fmla="*/ 5 h 257"/>
                <a:gd name="T12" fmla="*/ 155 w 273"/>
                <a:gd name="T13" fmla="*/ 0 h 257"/>
                <a:gd name="T14" fmla="*/ 127 w 273"/>
                <a:gd name="T15" fmla="*/ 0 h 257"/>
                <a:gd name="T16" fmla="*/ 101 w 273"/>
                <a:gd name="T17" fmla="*/ 7 h 257"/>
                <a:gd name="T18" fmla="*/ 74 w 273"/>
                <a:gd name="T19" fmla="*/ 18 h 257"/>
                <a:gd name="T20" fmla="*/ 53 w 273"/>
                <a:gd name="T21" fmla="*/ 33 h 257"/>
                <a:gd name="T22" fmla="*/ 33 w 273"/>
                <a:gd name="T23" fmla="*/ 50 h 257"/>
                <a:gd name="T24" fmla="*/ 18 w 273"/>
                <a:gd name="T25" fmla="*/ 72 h 257"/>
                <a:gd name="T26" fmla="*/ 7 w 273"/>
                <a:gd name="T27" fmla="*/ 94 h 257"/>
                <a:gd name="T28" fmla="*/ 0 w 273"/>
                <a:gd name="T29" fmla="*/ 120 h 257"/>
                <a:gd name="T30" fmla="*/ 0 w 273"/>
                <a:gd name="T31" fmla="*/ 144 h 257"/>
                <a:gd name="T32" fmla="*/ 5 w 273"/>
                <a:gd name="T33" fmla="*/ 170 h 257"/>
                <a:gd name="T34" fmla="*/ 16 w 273"/>
                <a:gd name="T35" fmla="*/ 194 h 257"/>
                <a:gd name="T36" fmla="*/ 31 w 273"/>
                <a:gd name="T37" fmla="*/ 214 h 257"/>
                <a:gd name="T38" fmla="*/ 48 w 273"/>
                <a:gd name="T39" fmla="*/ 231 h 257"/>
                <a:gd name="T40" fmla="*/ 70 w 273"/>
                <a:gd name="T41" fmla="*/ 244 h 257"/>
                <a:gd name="T42" fmla="*/ 94 w 273"/>
                <a:gd name="T43" fmla="*/ 253 h 257"/>
                <a:gd name="T44" fmla="*/ 120 w 273"/>
                <a:gd name="T45" fmla="*/ 257 h 257"/>
                <a:gd name="T46" fmla="*/ 146 w 273"/>
                <a:gd name="T47" fmla="*/ 257 h 257"/>
                <a:gd name="T48" fmla="*/ 175 w 273"/>
                <a:gd name="T49" fmla="*/ 251 h 257"/>
                <a:gd name="T50" fmla="*/ 201 w 273"/>
                <a:gd name="T51" fmla="*/ 240 h 257"/>
                <a:gd name="T52" fmla="*/ 223 w 273"/>
                <a:gd name="T53" fmla="*/ 227 h 257"/>
                <a:gd name="T54" fmla="*/ 240 w 273"/>
                <a:gd name="T55" fmla="*/ 207 h 257"/>
                <a:gd name="T56" fmla="*/ 255 w 273"/>
                <a:gd name="T57" fmla="*/ 188 h 257"/>
                <a:gd name="T58" fmla="*/ 266 w 273"/>
                <a:gd name="T59" fmla="*/ 164 h 257"/>
                <a:gd name="T60" fmla="*/ 273 w 273"/>
                <a:gd name="T61" fmla="*/ 140 h 257"/>
                <a:gd name="T62" fmla="*/ 273 w 273"/>
                <a:gd name="T63" fmla="*/ 116 h 257"/>
                <a:gd name="T64" fmla="*/ 268 w 273"/>
                <a:gd name="T65" fmla="*/ 90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7"/>
                <a:gd name="T101" fmla="*/ 273 w 273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7">
                  <a:moveTo>
                    <a:pt x="268" y="90"/>
                  </a:moveTo>
                  <a:lnTo>
                    <a:pt x="257" y="66"/>
                  </a:lnTo>
                  <a:lnTo>
                    <a:pt x="244" y="46"/>
                  </a:lnTo>
                  <a:lnTo>
                    <a:pt x="225" y="29"/>
                  </a:lnTo>
                  <a:lnTo>
                    <a:pt x="205" y="16"/>
                  </a:lnTo>
                  <a:lnTo>
                    <a:pt x="179" y="5"/>
                  </a:lnTo>
                  <a:lnTo>
                    <a:pt x="155" y="0"/>
                  </a:lnTo>
                  <a:lnTo>
                    <a:pt x="127" y="0"/>
                  </a:lnTo>
                  <a:lnTo>
                    <a:pt x="101" y="7"/>
                  </a:lnTo>
                  <a:lnTo>
                    <a:pt x="74" y="18"/>
                  </a:lnTo>
                  <a:lnTo>
                    <a:pt x="53" y="33"/>
                  </a:lnTo>
                  <a:lnTo>
                    <a:pt x="33" y="50"/>
                  </a:lnTo>
                  <a:lnTo>
                    <a:pt x="18" y="72"/>
                  </a:lnTo>
                  <a:lnTo>
                    <a:pt x="7" y="94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5" y="170"/>
                  </a:lnTo>
                  <a:lnTo>
                    <a:pt x="16" y="194"/>
                  </a:lnTo>
                  <a:lnTo>
                    <a:pt x="31" y="214"/>
                  </a:lnTo>
                  <a:lnTo>
                    <a:pt x="48" y="231"/>
                  </a:lnTo>
                  <a:lnTo>
                    <a:pt x="70" y="244"/>
                  </a:lnTo>
                  <a:lnTo>
                    <a:pt x="94" y="253"/>
                  </a:lnTo>
                  <a:lnTo>
                    <a:pt x="120" y="257"/>
                  </a:lnTo>
                  <a:lnTo>
                    <a:pt x="146" y="257"/>
                  </a:lnTo>
                  <a:lnTo>
                    <a:pt x="175" y="251"/>
                  </a:lnTo>
                  <a:lnTo>
                    <a:pt x="201" y="240"/>
                  </a:lnTo>
                  <a:lnTo>
                    <a:pt x="223" y="227"/>
                  </a:lnTo>
                  <a:lnTo>
                    <a:pt x="240" y="207"/>
                  </a:lnTo>
                  <a:lnTo>
                    <a:pt x="255" y="188"/>
                  </a:lnTo>
                  <a:lnTo>
                    <a:pt x="266" y="164"/>
                  </a:lnTo>
                  <a:lnTo>
                    <a:pt x="273" y="140"/>
                  </a:lnTo>
                  <a:lnTo>
                    <a:pt x="273" y="116"/>
                  </a:lnTo>
                  <a:lnTo>
                    <a:pt x="268" y="9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777"/>
            <p:cNvSpPr>
              <a:spLocks/>
            </p:cNvSpPr>
            <p:nvPr/>
          </p:nvSpPr>
          <p:spPr bwMode="auto">
            <a:xfrm>
              <a:off x="1628" y="1691"/>
              <a:ext cx="257" cy="165"/>
            </a:xfrm>
            <a:custGeom>
              <a:avLst/>
              <a:gdLst>
                <a:gd name="T0" fmla="*/ 137 w 257"/>
                <a:gd name="T1" fmla="*/ 0 h 165"/>
                <a:gd name="T2" fmla="*/ 109 w 257"/>
                <a:gd name="T3" fmla="*/ 2 h 165"/>
                <a:gd name="T4" fmla="*/ 83 w 257"/>
                <a:gd name="T5" fmla="*/ 11 h 165"/>
                <a:gd name="T6" fmla="*/ 61 w 257"/>
                <a:gd name="T7" fmla="*/ 22 h 165"/>
                <a:gd name="T8" fmla="*/ 39 w 257"/>
                <a:gd name="T9" fmla="*/ 37 h 165"/>
                <a:gd name="T10" fmla="*/ 24 w 257"/>
                <a:gd name="T11" fmla="*/ 56 h 165"/>
                <a:gd name="T12" fmla="*/ 11 w 257"/>
                <a:gd name="T13" fmla="*/ 76 h 165"/>
                <a:gd name="T14" fmla="*/ 2 w 257"/>
                <a:gd name="T15" fmla="*/ 100 h 165"/>
                <a:gd name="T16" fmla="*/ 0 w 257"/>
                <a:gd name="T17" fmla="*/ 126 h 165"/>
                <a:gd name="T18" fmla="*/ 0 w 257"/>
                <a:gd name="T19" fmla="*/ 135 h 165"/>
                <a:gd name="T20" fmla="*/ 2 w 257"/>
                <a:gd name="T21" fmla="*/ 146 h 165"/>
                <a:gd name="T22" fmla="*/ 5 w 257"/>
                <a:gd name="T23" fmla="*/ 155 h 165"/>
                <a:gd name="T24" fmla="*/ 7 w 257"/>
                <a:gd name="T25" fmla="*/ 165 h 165"/>
                <a:gd name="T26" fmla="*/ 37 w 257"/>
                <a:gd name="T27" fmla="*/ 150 h 165"/>
                <a:gd name="T28" fmla="*/ 68 w 257"/>
                <a:gd name="T29" fmla="*/ 135 h 165"/>
                <a:gd name="T30" fmla="*/ 98 w 257"/>
                <a:gd name="T31" fmla="*/ 122 h 165"/>
                <a:gd name="T32" fmla="*/ 129 w 257"/>
                <a:gd name="T33" fmla="*/ 109 h 165"/>
                <a:gd name="T34" fmla="*/ 161 w 257"/>
                <a:gd name="T35" fmla="*/ 98 h 165"/>
                <a:gd name="T36" fmla="*/ 192 w 257"/>
                <a:gd name="T37" fmla="*/ 87 h 165"/>
                <a:gd name="T38" fmla="*/ 225 w 257"/>
                <a:gd name="T39" fmla="*/ 76 h 165"/>
                <a:gd name="T40" fmla="*/ 257 w 257"/>
                <a:gd name="T41" fmla="*/ 65 h 165"/>
                <a:gd name="T42" fmla="*/ 246 w 257"/>
                <a:gd name="T43" fmla="*/ 52 h 165"/>
                <a:gd name="T44" fmla="*/ 236 w 257"/>
                <a:gd name="T45" fmla="*/ 39 h 165"/>
                <a:gd name="T46" fmla="*/ 222 w 257"/>
                <a:gd name="T47" fmla="*/ 28 h 165"/>
                <a:gd name="T48" fmla="*/ 207 w 257"/>
                <a:gd name="T49" fmla="*/ 17 h 165"/>
                <a:gd name="T50" fmla="*/ 192 w 257"/>
                <a:gd name="T51" fmla="*/ 11 h 165"/>
                <a:gd name="T52" fmla="*/ 175 w 257"/>
                <a:gd name="T53" fmla="*/ 4 h 165"/>
                <a:gd name="T54" fmla="*/ 157 w 257"/>
                <a:gd name="T55" fmla="*/ 2 h 165"/>
                <a:gd name="T56" fmla="*/ 137 w 257"/>
                <a:gd name="T57" fmla="*/ 0 h 1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7"/>
                <a:gd name="T88" fmla="*/ 0 h 165"/>
                <a:gd name="T89" fmla="*/ 257 w 257"/>
                <a:gd name="T90" fmla="*/ 165 h 1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7" h="165">
                  <a:moveTo>
                    <a:pt x="137" y="0"/>
                  </a:moveTo>
                  <a:lnTo>
                    <a:pt x="109" y="2"/>
                  </a:lnTo>
                  <a:lnTo>
                    <a:pt x="83" y="11"/>
                  </a:lnTo>
                  <a:lnTo>
                    <a:pt x="61" y="22"/>
                  </a:lnTo>
                  <a:lnTo>
                    <a:pt x="39" y="37"/>
                  </a:lnTo>
                  <a:lnTo>
                    <a:pt x="24" y="56"/>
                  </a:lnTo>
                  <a:lnTo>
                    <a:pt x="11" y="76"/>
                  </a:lnTo>
                  <a:lnTo>
                    <a:pt x="2" y="100"/>
                  </a:lnTo>
                  <a:lnTo>
                    <a:pt x="0" y="126"/>
                  </a:lnTo>
                  <a:lnTo>
                    <a:pt x="0" y="135"/>
                  </a:lnTo>
                  <a:lnTo>
                    <a:pt x="2" y="146"/>
                  </a:lnTo>
                  <a:lnTo>
                    <a:pt x="5" y="155"/>
                  </a:lnTo>
                  <a:lnTo>
                    <a:pt x="7" y="165"/>
                  </a:lnTo>
                  <a:lnTo>
                    <a:pt x="37" y="150"/>
                  </a:lnTo>
                  <a:lnTo>
                    <a:pt x="68" y="135"/>
                  </a:lnTo>
                  <a:lnTo>
                    <a:pt x="98" y="122"/>
                  </a:lnTo>
                  <a:lnTo>
                    <a:pt x="129" y="109"/>
                  </a:lnTo>
                  <a:lnTo>
                    <a:pt x="161" y="98"/>
                  </a:lnTo>
                  <a:lnTo>
                    <a:pt x="192" y="87"/>
                  </a:lnTo>
                  <a:lnTo>
                    <a:pt x="225" y="76"/>
                  </a:lnTo>
                  <a:lnTo>
                    <a:pt x="257" y="65"/>
                  </a:lnTo>
                  <a:lnTo>
                    <a:pt x="246" y="52"/>
                  </a:lnTo>
                  <a:lnTo>
                    <a:pt x="236" y="39"/>
                  </a:lnTo>
                  <a:lnTo>
                    <a:pt x="222" y="28"/>
                  </a:lnTo>
                  <a:lnTo>
                    <a:pt x="207" y="17"/>
                  </a:lnTo>
                  <a:lnTo>
                    <a:pt x="192" y="11"/>
                  </a:lnTo>
                  <a:lnTo>
                    <a:pt x="175" y="4"/>
                  </a:lnTo>
                  <a:lnTo>
                    <a:pt x="157" y="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778"/>
            <p:cNvSpPr>
              <a:spLocks/>
            </p:cNvSpPr>
            <p:nvPr/>
          </p:nvSpPr>
          <p:spPr bwMode="auto">
            <a:xfrm>
              <a:off x="1574" y="2791"/>
              <a:ext cx="87" cy="246"/>
            </a:xfrm>
            <a:custGeom>
              <a:avLst/>
              <a:gdLst>
                <a:gd name="T0" fmla="*/ 37 w 87"/>
                <a:gd name="T1" fmla="*/ 246 h 246"/>
                <a:gd name="T2" fmla="*/ 65 w 87"/>
                <a:gd name="T3" fmla="*/ 201 h 246"/>
                <a:gd name="T4" fmla="*/ 80 w 87"/>
                <a:gd name="T5" fmla="*/ 157 h 246"/>
                <a:gd name="T6" fmla="*/ 87 w 87"/>
                <a:gd name="T7" fmla="*/ 116 h 246"/>
                <a:gd name="T8" fmla="*/ 87 w 87"/>
                <a:gd name="T9" fmla="*/ 79 h 246"/>
                <a:gd name="T10" fmla="*/ 83 w 87"/>
                <a:gd name="T11" fmla="*/ 46 h 246"/>
                <a:gd name="T12" fmla="*/ 78 w 87"/>
                <a:gd name="T13" fmla="*/ 22 h 246"/>
                <a:gd name="T14" fmla="*/ 72 w 87"/>
                <a:gd name="T15" fmla="*/ 7 h 246"/>
                <a:gd name="T16" fmla="*/ 69 w 87"/>
                <a:gd name="T17" fmla="*/ 0 h 246"/>
                <a:gd name="T18" fmla="*/ 28 w 87"/>
                <a:gd name="T19" fmla="*/ 35 h 246"/>
                <a:gd name="T20" fmla="*/ 6 w 87"/>
                <a:gd name="T21" fmla="*/ 74 h 246"/>
                <a:gd name="T22" fmla="*/ 0 w 87"/>
                <a:gd name="T23" fmla="*/ 116 h 246"/>
                <a:gd name="T24" fmla="*/ 2 w 87"/>
                <a:gd name="T25" fmla="*/ 155 h 246"/>
                <a:gd name="T26" fmla="*/ 11 w 87"/>
                <a:gd name="T27" fmla="*/ 192 h 246"/>
                <a:gd name="T28" fmla="*/ 21 w 87"/>
                <a:gd name="T29" fmla="*/ 220 h 246"/>
                <a:gd name="T30" fmla="*/ 32 w 87"/>
                <a:gd name="T31" fmla="*/ 240 h 246"/>
                <a:gd name="T32" fmla="*/ 37 w 87"/>
                <a:gd name="T33" fmla="*/ 246 h 2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246"/>
                <a:gd name="T53" fmla="*/ 87 w 87"/>
                <a:gd name="T54" fmla="*/ 246 h 2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246">
                  <a:moveTo>
                    <a:pt x="37" y="246"/>
                  </a:moveTo>
                  <a:lnTo>
                    <a:pt x="65" y="201"/>
                  </a:lnTo>
                  <a:lnTo>
                    <a:pt x="80" y="157"/>
                  </a:lnTo>
                  <a:lnTo>
                    <a:pt x="87" y="116"/>
                  </a:lnTo>
                  <a:lnTo>
                    <a:pt x="87" y="79"/>
                  </a:lnTo>
                  <a:lnTo>
                    <a:pt x="83" y="46"/>
                  </a:lnTo>
                  <a:lnTo>
                    <a:pt x="78" y="22"/>
                  </a:lnTo>
                  <a:lnTo>
                    <a:pt x="72" y="7"/>
                  </a:lnTo>
                  <a:lnTo>
                    <a:pt x="69" y="0"/>
                  </a:lnTo>
                  <a:lnTo>
                    <a:pt x="28" y="35"/>
                  </a:lnTo>
                  <a:lnTo>
                    <a:pt x="6" y="74"/>
                  </a:lnTo>
                  <a:lnTo>
                    <a:pt x="0" y="116"/>
                  </a:lnTo>
                  <a:lnTo>
                    <a:pt x="2" y="155"/>
                  </a:lnTo>
                  <a:lnTo>
                    <a:pt x="11" y="192"/>
                  </a:lnTo>
                  <a:lnTo>
                    <a:pt x="21" y="220"/>
                  </a:lnTo>
                  <a:lnTo>
                    <a:pt x="32" y="240"/>
                  </a:lnTo>
                  <a:lnTo>
                    <a:pt x="37" y="24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779"/>
            <p:cNvSpPr>
              <a:spLocks/>
            </p:cNvSpPr>
            <p:nvPr/>
          </p:nvSpPr>
          <p:spPr bwMode="auto">
            <a:xfrm>
              <a:off x="1524" y="3412"/>
              <a:ext cx="89" cy="249"/>
            </a:xfrm>
            <a:custGeom>
              <a:avLst/>
              <a:gdLst>
                <a:gd name="T0" fmla="*/ 37 w 89"/>
                <a:gd name="T1" fmla="*/ 249 h 249"/>
                <a:gd name="T2" fmla="*/ 65 w 89"/>
                <a:gd name="T3" fmla="*/ 203 h 249"/>
                <a:gd name="T4" fmla="*/ 82 w 89"/>
                <a:gd name="T5" fmla="*/ 159 h 249"/>
                <a:gd name="T6" fmla="*/ 89 w 89"/>
                <a:gd name="T7" fmla="*/ 118 h 249"/>
                <a:gd name="T8" fmla="*/ 89 w 89"/>
                <a:gd name="T9" fmla="*/ 79 h 249"/>
                <a:gd name="T10" fmla="*/ 85 w 89"/>
                <a:gd name="T11" fmla="*/ 48 h 249"/>
                <a:gd name="T12" fmla="*/ 80 w 89"/>
                <a:gd name="T13" fmla="*/ 22 h 249"/>
                <a:gd name="T14" fmla="*/ 74 w 89"/>
                <a:gd name="T15" fmla="*/ 7 h 249"/>
                <a:gd name="T16" fmla="*/ 71 w 89"/>
                <a:gd name="T17" fmla="*/ 0 h 249"/>
                <a:gd name="T18" fmla="*/ 30 w 89"/>
                <a:gd name="T19" fmla="*/ 35 h 249"/>
                <a:gd name="T20" fmla="*/ 8 w 89"/>
                <a:gd name="T21" fmla="*/ 77 h 249"/>
                <a:gd name="T22" fmla="*/ 0 w 89"/>
                <a:gd name="T23" fmla="*/ 118 h 249"/>
                <a:gd name="T24" fmla="*/ 2 w 89"/>
                <a:gd name="T25" fmla="*/ 157 h 249"/>
                <a:gd name="T26" fmla="*/ 10 w 89"/>
                <a:gd name="T27" fmla="*/ 192 h 249"/>
                <a:gd name="T28" fmla="*/ 24 w 89"/>
                <a:gd name="T29" fmla="*/ 223 h 249"/>
                <a:gd name="T30" fmla="*/ 32 w 89"/>
                <a:gd name="T31" fmla="*/ 242 h 249"/>
                <a:gd name="T32" fmla="*/ 37 w 89"/>
                <a:gd name="T33" fmla="*/ 249 h 2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249"/>
                <a:gd name="T53" fmla="*/ 89 w 89"/>
                <a:gd name="T54" fmla="*/ 249 h 2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249">
                  <a:moveTo>
                    <a:pt x="37" y="249"/>
                  </a:moveTo>
                  <a:lnTo>
                    <a:pt x="65" y="203"/>
                  </a:lnTo>
                  <a:lnTo>
                    <a:pt x="82" y="159"/>
                  </a:lnTo>
                  <a:lnTo>
                    <a:pt x="89" y="118"/>
                  </a:lnTo>
                  <a:lnTo>
                    <a:pt x="89" y="79"/>
                  </a:lnTo>
                  <a:lnTo>
                    <a:pt x="85" y="48"/>
                  </a:lnTo>
                  <a:lnTo>
                    <a:pt x="80" y="22"/>
                  </a:lnTo>
                  <a:lnTo>
                    <a:pt x="74" y="7"/>
                  </a:lnTo>
                  <a:lnTo>
                    <a:pt x="71" y="0"/>
                  </a:lnTo>
                  <a:lnTo>
                    <a:pt x="30" y="35"/>
                  </a:lnTo>
                  <a:lnTo>
                    <a:pt x="8" y="77"/>
                  </a:lnTo>
                  <a:lnTo>
                    <a:pt x="0" y="118"/>
                  </a:lnTo>
                  <a:lnTo>
                    <a:pt x="2" y="157"/>
                  </a:lnTo>
                  <a:lnTo>
                    <a:pt x="10" y="192"/>
                  </a:lnTo>
                  <a:lnTo>
                    <a:pt x="24" y="223"/>
                  </a:lnTo>
                  <a:lnTo>
                    <a:pt x="32" y="242"/>
                  </a:lnTo>
                  <a:lnTo>
                    <a:pt x="37" y="249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Freeform 780"/>
            <p:cNvSpPr>
              <a:spLocks/>
            </p:cNvSpPr>
            <p:nvPr/>
          </p:nvSpPr>
          <p:spPr bwMode="auto">
            <a:xfrm>
              <a:off x="1155" y="3151"/>
              <a:ext cx="249" cy="89"/>
            </a:xfrm>
            <a:custGeom>
              <a:avLst/>
              <a:gdLst>
                <a:gd name="T0" fmla="*/ 0 w 249"/>
                <a:gd name="T1" fmla="*/ 19 h 89"/>
                <a:gd name="T2" fmla="*/ 35 w 249"/>
                <a:gd name="T3" fmla="*/ 61 h 89"/>
                <a:gd name="T4" fmla="*/ 76 w 249"/>
                <a:gd name="T5" fmla="*/ 83 h 89"/>
                <a:gd name="T6" fmla="*/ 118 w 249"/>
                <a:gd name="T7" fmla="*/ 89 h 89"/>
                <a:gd name="T8" fmla="*/ 157 w 249"/>
                <a:gd name="T9" fmla="*/ 87 h 89"/>
                <a:gd name="T10" fmla="*/ 192 w 249"/>
                <a:gd name="T11" fmla="*/ 78 h 89"/>
                <a:gd name="T12" fmla="*/ 223 w 249"/>
                <a:gd name="T13" fmla="*/ 67 h 89"/>
                <a:gd name="T14" fmla="*/ 242 w 249"/>
                <a:gd name="T15" fmla="*/ 56 h 89"/>
                <a:gd name="T16" fmla="*/ 249 w 249"/>
                <a:gd name="T17" fmla="*/ 52 h 89"/>
                <a:gd name="T18" fmla="*/ 203 w 249"/>
                <a:gd name="T19" fmla="*/ 24 h 89"/>
                <a:gd name="T20" fmla="*/ 159 w 249"/>
                <a:gd name="T21" fmla="*/ 9 h 89"/>
                <a:gd name="T22" fmla="*/ 118 w 249"/>
                <a:gd name="T23" fmla="*/ 0 h 89"/>
                <a:gd name="T24" fmla="*/ 79 w 249"/>
                <a:gd name="T25" fmla="*/ 0 h 89"/>
                <a:gd name="T26" fmla="*/ 48 w 249"/>
                <a:gd name="T27" fmla="*/ 4 h 89"/>
                <a:gd name="T28" fmla="*/ 22 w 249"/>
                <a:gd name="T29" fmla="*/ 11 h 89"/>
                <a:gd name="T30" fmla="*/ 7 w 249"/>
                <a:gd name="T31" fmla="*/ 17 h 89"/>
                <a:gd name="T32" fmla="*/ 0 w 249"/>
                <a:gd name="T33" fmla="*/ 19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89"/>
                <a:gd name="T53" fmla="*/ 249 w 249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89">
                  <a:moveTo>
                    <a:pt x="0" y="19"/>
                  </a:moveTo>
                  <a:lnTo>
                    <a:pt x="35" y="61"/>
                  </a:lnTo>
                  <a:lnTo>
                    <a:pt x="76" y="83"/>
                  </a:lnTo>
                  <a:lnTo>
                    <a:pt x="118" y="89"/>
                  </a:lnTo>
                  <a:lnTo>
                    <a:pt x="157" y="87"/>
                  </a:lnTo>
                  <a:lnTo>
                    <a:pt x="192" y="78"/>
                  </a:lnTo>
                  <a:lnTo>
                    <a:pt x="223" y="67"/>
                  </a:lnTo>
                  <a:lnTo>
                    <a:pt x="242" y="56"/>
                  </a:lnTo>
                  <a:lnTo>
                    <a:pt x="249" y="52"/>
                  </a:lnTo>
                  <a:lnTo>
                    <a:pt x="203" y="24"/>
                  </a:lnTo>
                  <a:lnTo>
                    <a:pt x="159" y="9"/>
                  </a:lnTo>
                  <a:lnTo>
                    <a:pt x="118" y="0"/>
                  </a:lnTo>
                  <a:lnTo>
                    <a:pt x="79" y="0"/>
                  </a:lnTo>
                  <a:lnTo>
                    <a:pt x="48" y="4"/>
                  </a:lnTo>
                  <a:lnTo>
                    <a:pt x="22" y="11"/>
                  </a:lnTo>
                  <a:lnTo>
                    <a:pt x="7" y="1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781"/>
            <p:cNvSpPr>
              <a:spLocks/>
            </p:cNvSpPr>
            <p:nvPr/>
          </p:nvSpPr>
          <p:spPr bwMode="auto">
            <a:xfrm>
              <a:off x="1781" y="3199"/>
              <a:ext cx="246" cy="89"/>
            </a:xfrm>
            <a:custGeom>
              <a:avLst/>
              <a:gdLst>
                <a:gd name="T0" fmla="*/ 0 w 246"/>
                <a:gd name="T1" fmla="*/ 19 h 89"/>
                <a:gd name="T2" fmla="*/ 35 w 246"/>
                <a:gd name="T3" fmla="*/ 61 h 89"/>
                <a:gd name="T4" fmla="*/ 76 w 246"/>
                <a:gd name="T5" fmla="*/ 83 h 89"/>
                <a:gd name="T6" fmla="*/ 115 w 246"/>
                <a:gd name="T7" fmla="*/ 89 h 89"/>
                <a:gd name="T8" fmla="*/ 157 w 246"/>
                <a:gd name="T9" fmla="*/ 87 h 89"/>
                <a:gd name="T10" fmla="*/ 192 w 246"/>
                <a:gd name="T11" fmla="*/ 78 h 89"/>
                <a:gd name="T12" fmla="*/ 220 w 246"/>
                <a:gd name="T13" fmla="*/ 67 h 89"/>
                <a:gd name="T14" fmla="*/ 240 w 246"/>
                <a:gd name="T15" fmla="*/ 56 h 89"/>
                <a:gd name="T16" fmla="*/ 246 w 246"/>
                <a:gd name="T17" fmla="*/ 52 h 89"/>
                <a:gd name="T18" fmla="*/ 200 w 246"/>
                <a:gd name="T19" fmla="*/ 24 h 89"/>
                <a:gd name="T20" fmla="*/ 157 w 246"/>
                <a:gd name="T21" fmla="*/ 8 h 89"/>
                <a:gd name="T22" fmla="*/ 115 w 246"/>
                <a:gd name="T23" fmla="*/ 0 h 89"/>
                <a:gd name="T24" fmla="*/ 78 w 246"/>
                <a:gd name="T25" fmla="*/ 0 h 89"/>
                <a:gd name="T26" fmla="*/ 46 w 246"/>
                <a:gd name="T27" fmla="*/ 4 h 89"/>
                <a:gd name="T28" fmla="*/ 22 w 246"/>
                <a:gd name="T29" fmla="*/ 11 h 89"/>
                <a:gd name="T30" fmla="*/ 6 w 246"/>
                <a:gd name="T31" fmla="*/ 17 h 89"/>
                <a:gd name="T32" fmla="*/ 0 w 246"/>
                <a:gd name="T33" fmla="*/ 19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6"/>
                <a:gd name="T52" fmla="*/ 0 h 89"/>
                <a:gd name="T53" fmla="*/ 246 w 246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6" h="89">
                  <a:moveTo>
                    <a:pt x="0" y="19"/>
                  </a:moveTo>
                  <a:lnTo>
                    <a:pt x="35" y="61"/>
                  </a:lnTo>
                  <a:lnTo>
                    <a:pt x="76" y="83"/>
                  </a:lnTo>
                  <a:lnTo>
                    <a:pt x="115" y="89"/>
                  </a:lnTo>
                  <a:lnTo>
                    <a:pt x="157" y="87"/>
                  </a:lnTo>
                  <a:lnTo>
                    <a:pt x="192" y="78"/>
                  </a:lnTo>
                  <a:lnTo>
                    <a:pt x="220" y="67"/>
                  </a:lnTo>
                  <a:lnTo>
                    <a:pt x="240" y="56"/>
                  </a:lnTo>
                  <a:lnTo>
                    <a:pt x="246" y="52"/>
                  </a:lnTo>
                  <a:lnTo>
                    <a:pt x="200" y="24"/>
                  </a:lnTo>
                  <a:lnTo>
                    <a:pt x="157" y="8"/>
                  </a:lnTo>
                  <a:lnTo>
                    <a:pt x="115" y="0"/>
                  </a:lnTo>
                  <a:lnTo>
                    <a:pt x="78" y="0"/>
                  </a:lnTo>
                  <a:lnTo>
                    <a:pt x="46" y="4"/>
                  </a:lnTo>
                  <a:lnTo>
                    <a:pt x="22" y="11"/>
                  </a:lnTo>
                  <a:lnTo>
                    <a:pt x="6" y="1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782"/>
            <p:cNvSpPr>
              <a:spLocks/>
            </p:cNvSpPr>
            <p:nvPr/>
          </p:nvSpPr>
          <p:spPr bwMode="auto">
            <a:xfrm>
              <a:off x="1316" y="2881"/>
              <a:ext cx="155" cy="196"/>
            </a:xfrm>
            <a:custGeom>
              <a:avLst/>
              <a:gdLst>
                <a:gd name="T0" fmla="*/ 5 w 155"/>
                <a:gd name="T1" fmla="*/ 0 h 196"/>
                <a:gd name="T2" fmla="*/ 0 w 155"/>
                <a:gd name="T3" fmla="*/ 54 h 196"/>
                <a:gd name="T4" fmla="*/ 14 w 155"/>
                <a:gd name="T5" fmla="*/ 98 h 196"/>
                <a:gd name="T6" fmla="*/ 35 w 155"/>
                <a:gd name="T7" fmla="*/ 133 h 196"/>
                <a:gd name="T8" fmla="*/ 66 w 155"/>
                <a:gd name="T9" fmla="*/ 156 h 196"/>
                <a:gd name="T10" fmla="*/ 99 w 155"/>
                <a:gd name="T11" fmla="*/ 176 h 196"/>
                <a:gd name="T12" fmla="*/ 127 w 155"/>
                <a:gd name="T13" fmla="*/ 187 h 196"/>
                <a:gd name="T14" fmla="*/ 147 w 155"/>
                <a:gd name="T15" fmla="*/ 194 h 196"/>
                <a:gd name="T16" fmla="*/ 155 w 155"/>
                <a:gd name="T17" fmla="*/ 196 h 196"/>
                <a:gd name="T18" fmla="*/ 142 w 155"/>
                <a:gd name="T19" fmla="*/ 146 h 196"/>
                <a:gd name="T20" fmla="*/ 123 w 155"/>
                <a:gd name="T21" fmla="*/ 102 h 196"/>
                <a:gd name="T22" fmla="*/ 99 w 155"/>
                <a:gd name="T23" fmla="*/ 69 h 196"/>
                <a:gd name="T24" fmla="*/ 72 w 155"/>
                <a:gd name="T25" fmla="*/ 41 h 196"/>
                <a:gd name="T26" fmla="*/ 46 w 155"/>
                <a:gd name="T27" fmla="*/ 24 h 196"/>
                <a:gd name="T28" fmla="*/ 27 w 155"/>
                <a:gd name="T29" fmla="*/ 8 h 196"/>
                <a:gd name="T30" fmla="*/ 11 w 155"/>
                <a:gd name="T31" fmla="*/ 2 h 196"/>
                <a:gd name="T32" fmla="*/ 5 w 155"/>
                <a:gd name="T33" fmla="*/ 0 h 1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5"/>
                <a:gd name="T52" fmla="*/ 0 h 196"/>
                <a:gd name="T53" fmla="*/ 155 w 155"/>
                <a:gd name="T54" fmla="*/ 196 h 1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5" h="196">
                  <a:moveTo>
                    <a:pt x="5" y="0"/>
                  </a:moveTo>
                  <a:lnTo>
                    <a:pt x="0" y="54"/>
                  </a:lnTo>
                  <a:lnTo>
                    <a:pt x="14" y="98"/>
                  </a:lnTo>
                  <a:lnTo>
                    <a:pt x="35" y="133"/>
                  </a:lnTo>
                  <a:lnTo>
                    <a:pt x="66" y="156"/>
                  </a:lnTo>
                  <a:lnTo>
                    <a:pt x="99" y="176"/>
                  </a:lnTo>
                  <a:lnTo>
                    <a:pt x="127" y="187"/>
                  </a:lnTo>
                  <a:lnTo>
                    <a:pt x="147" y="194"/>
                  </a:lnTo>
                  <a:lnTo>
                    <a:pt x="155" y="196"/>
                  </a:lnTo>
                  <a:lnTo>
                    <a:pt x="142" y="146"/>
                  </a:lnTo>
                  <a:lnTo>
                    <a:pt x="123" y="102"/>
                  </a:lnTo>
                  <a:lnTo>
                    <a:pt x="99" y="69"/>
                  </a:lnTo>
                  <a:lnTo>
                    <a:pt x="72" y="41"/>
                  </a:lnTo>
                  <a:lnTo>
                    <a:pt x="46" y="24"/>
                  </a:lnTo>
                  <a:lnTo>
                    <a:pt x="27" y="8"/>
                  </a:lnTo>
                  <a:lnTo>
                    <a:pt x="11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783"/>
            <p:cNvSpPr>
              <a:spLocks/>
            </p:cNvSpPr>
            <p:nvPr/>
          </p:nvSpPr>
          <p:spPr bwMode="auto">
            <a:xfrm>
              <a:off x="1724" y="3353"/>
              <a:ext cx="116" cy="186"/>
            </a:xfrm>
            <a:custGeom>
              <a:avLst/>
              <a:gdLst>
                <a:gd name="T0" fmla="*/ 116 w 116"/>
                <a:gd name="T1" fmla="*/ 186 h 186"/>
                <a:gd name="T2" fmla="*/ 113 w 116"/>
                <a:gd name="T3" fmla="*/ 179 h 186"/>
                <a:gd name="T4" fmla="*/ 113 w 116"/>
                <a:gd name="T5" fmla="*/ 173 h 186"/>
                <a:gd name="T6" fmla="*/ 113 w 116"/>
                <a:gd name="T7" fmla="*/ 166 h 186"/>
                <a:gd name="T8" fmla="*/ 111 w 116"/>
                <a:gd name="T9" fmla="*/ 160 h 186"/>
                <a:gd name="T10" fmla="*/ 107 w 116"/>
                <a:gd name="T11" fmla="*/ 142 h 186"/>
                <a:gd name="T12" fmla="*/ 100 w 116"/>
                <a:gd name="T13" fmla="*/ 122 h 186"/>
                <a:gd name="T14" fmla="*/ 92 w 116"/>
                <a:gd name="T15" fmla="*/ 105 h 186"/>
                <a:gd name="T16" fmla="*/ 85 w 116"/>
                <a:gd name="T17" fmla="*/ 90 h 186"/>
                <a:gd name="T18" fmla="*/ 76 w 116"/>
                <a:gd name="T19" fmla="*/ 72 h 186"/>
                <a:gd name="T20" fmla="*/ 65 w 116"/>
                <a:gd name="T21" fmla="*/ 57 h 186"/>
                <a:gd name="T22" fmla="*/ 57 w 116"/>
                <a:gd name="T23" fmla="*/ 42 h 186"/>
                <a:gd name="T24" fmla="*/ 46 w 116"/>
                <a:gd name="T25" fmla="*/ 27 h 186"/>
                <a:gd name="T26" fmla="*/ 46 w 116"/>
                <a:gd name="T27" fmla="*/ 27 h 186"/>
                <a:gd name="T28" fmla="*/ 48 w 116"/>
                <a:gd name="T29" fmla="*/ 27 h 186"/>
                <a:gd name="T30" fmla="*/ 48 w 116"/>
                <a:gd name="T31" fmla="*/ 27 h 186"/>
                <a:gd name="T32" fmla="*/ 50 w 116"/>
                <a:gd name="T33" fmla="*/ 27 h 186"/>
                <a:gd name="T34" fmla="*/ 33 w 116"/>
                <a:gd name="T35" fmla="*/ 16 h 186"/>
                <a:gd name="T36" fmla="*/ 18 w 116"/>
                <a:gd name="T37" fmla="*/ 7 h 186"/>
                <a:gd name="T38" fmla="*/ 9 w 116"/>
                <a:gd name="T39" fmla="*/ 3 h 186"/>
                <a:gd name="T40" fmla="*/ 4 w 116"/>
                <a:gd name="T41" fmla="*/ 0 h 186"/>
                <a:gd name="T42" fmla="*/ 0 w 116"/>
                <a:gd name="T43" fmla="*/ 40 h 186"/>
                <a:gd name="T44" fmla="*/ 4 w 116"/>
                <a:gd name="T45" fmla="*/ 72 h 186"/>
                <a:gd name="T46" fmla="*/ 15 w 116"/>
                <a:gd name="T47" fmla="*/ 103 h 186"/>
                <a:gd name="T48" fmla="*/ 31 w 116"/>
                <a:gd name="T49" fmla="*/ 127 h 186"/>
                <a:gd name="T50" fmla="*/ 50 w 116"/>
                <a:gd name="T51" fmla="*/ 146 h 186"/>
                <a:gd name="T52" fmla="*/ 72 w 116"/>
                <a:gd name="T53" fmla="*/ 164 h 186"/>
                <a:gd name="T54" fmla="*/ 94 w 116"/>
                <a:gd name="T55" fmla="*/ 177 h 186"/>
                <a:gd name="T56" fmla="*/ 116 w 116"/>
                <a:gd name="T57" fmla="*/ 186 h 1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86"/>
                <a:gd name="T89" fmla="*/ 116 w 116"/>
                <a:gd name="T90" fmla="*/ 186 h 18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86">
                  <a:moveTo>
                    <a:pt x="116" y="186"/>
                  </a:moveTo>
                  <a:lnTo>
                    <a:pt x="113" y="179"/>
                  </a:lnTo>
                  <a:lnTo>
                    <a:pt x="113" y="173"/>
                  </a:lnTo>
                  <a:lnTo>
                    <a:pt x="113" y="166"/>
                  </a:lnTo>
                  <a:lnTo>
                    <a:pt x="111" y="160"/>
                  </a:lnTo>
                  <a:lnTo>
                    <a:pt x="107" y="142"/>
                  </a:lnTo>
                  <a:lnTo>
                    <a:pt x="100" y="122"/>
                  </a:lnTo>
                  <a:lnTo>
                    <a:pt x="92" y="105"/>
                  </a:lnTo>
                  <a:lnTo>
                    <a:pt x="85" y="90"/>
                  </a:lnTo>
                  <a:lnTo>
                    <a:pt x="76" y="72"/>
                  </a:lnTo>
                  <a:lnTo>
                    <a:pt x="65" y="57"/>
                  </a:lnTo>
                  <a:lnTo>
                    <a:pt x="57" y="42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33" y="16"/>
                  </a:lnTo>
                  <a:lnTo>
                    <a:pt x="18" y="7"/>
                  </a:lnTo>
                  <a:lnTo>
                    <a:pt x="9" y="3"/>
                  </a:lnTo>
                  <a:lnTo>
                    <a:pt x="4" y="0"/>
                  </a:lnTo>
                  <a:lnTo>
                    <a:pt x="0" y="40"/>
                  </a:lnTo>
                  <a:lnTo>
                    <a:pt x="4" y="72"/>
                  </a:lnTo>
                  <a:lnTo>
                    <a:pt x="15" y="103"/>
                  </a:lnTo>
                  <a:lnTo>
                    <a:pt x="31" y="127"/>
                  </a:lnTo>
                  <a:lnTo>
                    <a:pt x="50" y="146"/>
                  </a:lnTo>
                  <a:lnTo>
                    <a:pt x="72" y="164"/>
                  </a:lnTo>
                  <a:lnTo>
                    <a:pt x="94" y="177"/>
                  </a:lnTo>
                  <a:lnTo>
                    <a:pt x="116" y="18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784"/>
            <p:cNvSpPr>
              <a:spLocks/>
            </p:cNvSpPr>
            <p:nvPr/>
          </p:nvSpPr>
          <p:spPr bwMode="auto">
            <a:xfrm>
              <a:off x="1247" y="3340"/>
              <a:ext cx="198" cy="157"/>
            </a:xfrm>
            <a:custGeom>
              <a:avLst/>
              <a:gdLst>
                <a:gd name="T0" fmla="*/ 0 w 198"/>
                <a:gd name="T1" fmla="*/ 153 h 157"/>
                <a:gd name="T2" fmla="*/ 8 w 198"/>
                <a:gd name="T3" fmla="*/ 155 h 157"/>
                <a:gd name="T4" fmla="*/ 17 w 198"/>
                <a:gd name="T5" fmla="*/ 157 h 157"/>
                <a:gd name="T6" fmla="*/ 26 w 198"/>
                <a:gd name="T7" fmla="*/ 157 h 157"/>
                <a:gd name="T8" fmla="*/ 35 w 198"/>
                <a:gd name="T9" fmla="*/ 157 h 157"/>
                <a:gd name="T10" fmla="*/ 43 w 198"/>
                <a:gd name="T11" fmla="*/ 157 h 157"/>
                <a:gd name="T12" fmla="*/ 52 w 198"/>
                <a:gd name="T13" fmla="*/ 157 h 157"/>
                <a:gd name="T14" fmla="*/ 61 w 198"/>
                <a:gd name="T15" fmla="*/ 157 h 157"/>
                <a:gd name="T16" fmla="*/ 67 w 198"/>
                <a:gd name="T17" fmla="*/ 155 h 157"/>
                <a:gd name="T18" fmla="*/ 72 w 198"/>
                <a:gd name="T19" fmla="*/ 135 h 157"/>
                <a:gd name="T20" fmla="*/ 76 w 198"/>
                <a:gd name="T21" fmla="*/ 114 h 157"/>
                <a:gd name="T22" fmla="*/ 78 w 198"/>
                <a:gd name="T23" fmla="*/ 94 h 157"/>
                <a:gd name="T24" fmla="*/ 80 w 198"/>
                <a:gd name="T25" fmla="*/ 74 h 157"/>
                <a:gd name="T26" fmla="*/ 91 w 198"/>
                <a:gd name="T27" fmla="*/ 77 h 157"/>
                <a:gd name="T28" fmla="*/ 100 w 198"/>
                <a:gd name="T29" fmla="*/ 77 h 157"/>
                <a:gd name="T30" fmla="*/ 111 w 198"/>
                <a:gd name="T31" fmla="*/ 79 h 157"/>
                <a:gd name="T32" fmla="*/ 122 w 198"/>
                <a:gd name="T33" fmla="*/ 79 h 157"/>
                <a:gd name="T34" fmla="*/ 131 w 198"/>
                <a:gd name="T35" fmla="*/ 81 h 157"/>
                <a:gd name="T36" fmla="*/ 141 w 198"/>
                <a:gd name="T37" fmla="*/ 81 h 157"/>
                <a:gd name="T38" fmla="*/ 152 w 198"/>
                <a:gd name="T39" fmla="*/ 81 h 157"/>
                <a:gd name="T40" fmla="*/ 163 w 198"/>
                <a:gd name="T41" fmla="*/ 81 h 157"/>
                <a:gd name="T42" fmla="*/ 181 w 198"/>
                <a:gd name="T43" fmla="*/ 53 h 157"/>
                <a:gd name="T44" fmla="*/ 192 w 198"/>
                <a:gd name="T45" fmla="*/ 27 h 157"/>
                <a:gd name="T46" fmla="*/ 196 w 198"/>
                <a:gd name="T47" fmla="*/ 7 h 157"/>
                <a:gd name="T48" fmla="*/ 198 w 198"/>
                <a:gd name="T49" fmla="*/ 0 h 157"/>
                <a:gd name="T50" fmla="*/ 146 w 198"/>
                <a:gd name="T51" fmla="*/ 13 h 157"/>
                <a:gd name="T52" fmla="*/ 102 w 198"/>
                <a:gd name="T53" fmla="*/ 33 h 157"/>
                <a:gd name="T54" fmla="*/ 67 w 198"/>
                <a:gd name="T55" fmla="*/ 57 h 157"/>
                <a:gd name="T56" fmla="*/ 41 w 198"/>
                <a:gd name="T57" fmla="*/ 83 h 157"/>
                <a:gd name="T58" fmla="*/ 22 w 198"/>
                <a:gd name="T59" fmla="*/ 109 h 157"/>
                <a:gd name="T60" fmla="*/ 8 w 198"/>
                <a:gd name="T61" fmla="*/ 131 h 157"/>
                <a:gd name="T62" fmla="*/ 2 w 198"/>
                <a:gd name="T63" fmla="*/ 146 h 157"/>
                <a:gd name="T64" fmla="*/ 0 w 198"/>
                <a:gd name="T65" fmla="*/ 153 h 1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157"/>
                <a:gd name="T101" fmla="*/ 198 w 198"/>
                <a:gd name="T102" fmla="*/ 157 h 1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157">
                  <a:moveTo>
                    <a:pt x="0" y="153"/>
                  </a:moveTo>
                  <a:lnTo>
                    <a:pt x="8" y="155"/>
                  </a:lnTo>
                  <a:lnTo>
                    <a:pt x="17" y="157"/>
                  </a:lnTo>
                  <a:lnTo>
                    <a:pt x="26" y="157"/>
                  </a:lnTo>
                  <a:lnTo>
                    <a:pt x="35" y="157"/>
                  </a:lnTo>
                  <a:lnTo>
                    <a:pt x="43" y="157"/>
                  </a:lnTo>
                  <a:lnTo>
                    <a:pt x="52" y="157"/>
                  </a:lnTo>
                  <a:lnTo>
                    <a:pt x="61" y="157"/>
                  </a:lnTo>
                  <a:lnTo>
                    <a:pt x="67" y="155"/>
                  </a:lnTo>
                  <a:lnTo>
                    <a:pt x="72" y="135"/>
                  </a:lnTo>
                  <a:lnTo>
                    <a:pt x="76" y="114"/>
                  </a:lnTo>
                  <a:lnTo>
                    <a:pt x="78" y="94"/>
                  </a:lnTo>
                  <a:lnTo>
                    <a:pt x="80" y="74"/>
                  </a:lnTo>
                  <a:lnTo>
                    <a:pt x="91" y="77"/>
                  </a:lnTo>
                  <a:lnTo>
                    <a:pt x="100" y="77"/>
                  </a:lnTo>
                  <a:lnTo>
                    <a:pt x="111" y="79"/>
                  </a:lnTo>
                  <a:lnTo>
                    <a:pt x="122" y="79"/>
                  </a:lnTo>
                  <a:lnTo>
                    <a:pt x="131" y="81"/>
                  </a:lnTo>
                  <a:lnTo>
                    <a:pt x="141" y="81"/>
                  </a:lnTo>
                  <a:lnTo>
                    <a:pt x="152" y="81"/>
                  </a:lnTo>
                  <a:lnTo>
                    <a:pt x="163" y="81"/>
                  </a:lnTo>
                  <a:lnTo>
                    <a:pt x="181" y="53"/>
                  </a:lnTo>
                  <a:lnTo>
                    <a:pt x="192" y="27"/>
                  </a:lnTo>
                  <a:lnTo>
                    <a:pt x="196" y="7"/>
                  </a:lnTo>
                  <a:lnTo>
                    <a:pt x="198" y="0"/>
                  </a:lnTo>
                  <a:lnTo>
                    <a:pt x="146" y="13"/>
                  </a:lnTo>
                  <a:lnTo>
                    <a:pt x="102" y="33"/>
                  </a:lnTo>
                  <a:lnTo>
                    <a:pt x="67" y="57"/>
                  </a:lnTo>
                  <a:lnTo>
                    <a:pt x="41" y="83"/>
                  </a:lnTo>
                  <a:lnTo>
                    <a:pt x="22" y="109"/>
                  </a:lnTo>
                  <a:lnTo>
                    <a:pt x="8" y="131"/>
                  </a:lnTo>
                  <a:lnTo>
                    <a:pt x="2" y="146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785"/>
            <p:cNvSpPr>
              <a:spLocks/>
            </p:cNvSpPr>
            <p:nvPr/>
          </p:nvSpPr>
          <p:spPr bwMode="auto">
            <a:xfrm>
              <a:off x="1722" y="2935"/>
              <a:ext cx="198" cy="155"/>
            </a:xfrm>
            <a:custGeom>
              <a:avLst/>
              <a:gdLst>
                <a:gd name="T0" fmla="*/ 198 w 198"/>
                <a:gd name="T1" fmla="*/ 0 h 155"/>
                <a:gd name="T2" fmla="*/ 146 w 198"/>
                <a:gd name="T3" fmla="*/ 13 h 155"/>
                <a:gd name="T4" fmla="*/ 105 w 198"/>
                <a:gd name="T5" fmla="*/ 33 h 155"/>
                <a:gd name="T6" fmla="*/ 70 w 198"/>
                <a:gd name="T7" fmla="*/ 57 h 155"/>
                <a:gd name="T8" fmla="*/ 43 w 198"/>
                <a:gd name="T9" fmla="*/ 83 h 155"/>
                <a:gd name="T10" fmla="*/ 24 w 198"/>
                <a:gd name="T11" fmla="*/ 109 h 155"/>
                <a:gd name="T12" fmla="*/ 11 w 198"/>
                <a:gd name="T13" fmla="*/ 129 h 155"/>
                <a:gd name="T14" fmla="*/ 2 w 198"/>
                <a:gd name="T15" fmla="*/ 144 h 155"/>
                <a:gd name="T16" fmla="*/ 0 w 198"/>
                <a:gd name="T17" fmla="*/ 150 h 155"/>
                <a:gd name="T18" fmla="*/ 54 w 198"/>
                <a:gd name="T19" fmla="*/ 155 h 155"/>
                <a:gd name="T20" fmla="*/ 98 w 198"/>
                <a:gd name="T21" fmla="*/ 142 h 155"/>
                <a:gd name="T22" fmla="*/ 133 w 198"/>
                <a:gd name="T23" fmla="*/ 120 h 155"/>
                <a:gd name="T24" fmla="*/ 159 w 198"/>
                <a:gd name="T25" fmla="*/ 89 h 155"/>
                <a:gd name="T26" fmla="*/ 176 w 198"/>
                <a:gd name="T27" fmla="*/ 57 h 155"/>
                <a:gd name="T28" fmla="*/ 190 w 198"/>
                <a:gd name="T29" fmla="*/ 28 h 155"/>
                <a:gd name="T30" fmla="*/ 196 w 198"/>
                <a:gd name="T31" fmla="*/ 9 h 155"/>
                <a:gd name="T32" fmla="*/ 198 w 198"/>
                <a:gd name="T33" fmla="*/ 0 h 1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8"/>
                <a:gd name="T52" fmla="*/ 0 h 155"/>
                <a:gd name="T53" fmla="*/ 198 w 198"/>
                <a:gd name="T54" fmla="*/ 155 h 1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8" h="155">
                  <a:moveTo>
                    <a:pt x="198" y="0"/>
                  </a:moveTo>
                  <a:lnTo>
                    <a:pt x="146" y="13"/>
                  </a:lnTo>
                  <a:lnTo>
                    <a:pt x="105" y="33"/>
                  </a:lnTo>
                  <a:lnTo>
                    <a:pt x="70" y="57"/>
                  </a:lnTo>
                  <a:lnTo>
                    <a:pt x="43" y="83"/>
                  </a:lnTo>
                  <a:lnTo>
                    <a:pt x="24" y="109"/>
                  </a:lnTo>
                  <a:lnTo>
                    <a:pt x="11" y="129"/>
                  </a:lnTo>
                  <a:lnTo>
                    <a:pt x="2" y="144"/>
                  </a:lnTo>
                  <a:lnTo>
                    <a:pt x="0" y="150"/>
                  </a:lnTo>
                  <a:lnTo>
                    <a:pt x="54" y="155"/>
                  </a:lnTo>
                  <a:lnTo>
                    <a:pt x="98" y="142"/>
                  </a:lnTo>
                  <a:lnTo>
                    <a:pt x="133" y="120"/>
                  </a:lnTo>
                  <a:lnTo>
                    <a:pt x="159" y="89"/>
                  </a:lnTo>
                  <a:lnTo>
                    <a:pt x="176" y="57"/>
                  </a:lnTo>
                  <a:lnTo>
                    <a:pt x="190" y="28"/>
                  </a:lnTo>
                  <a:lnTo>
                    <a:pt x="196" y="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786"/>
            <p:cNvSpPr>
              <a:spLocks/>
            </p:cNvSpPr>
            <p:nvPr/>
          </p:nvSpPr>
          <p:spPr bwMode="auto">
            <a:xfrm>
              <a:off x="1277" y="2382"/>
              <a:ext cx="275" cy="255"/>
            </a:xfrm>
            <a:custGeom>
              <a:avLst/>
              <a:gdLst>
                <a:gd name="T0" fmla="*/ 155 w 275"/>
                <a:gd name="T1" fmla="*/ 255 h 255"/>
                <a:gd name="T2" fmla="*/ 183 w 275"/>
                <a:gd name="T3" fmla="*/ 248 h 255"/>
                <a:gd name="T4" fmla="*/ 207 w 275"/>
                <a:gd name="T5" fmla="*/ 237 h 255"/>
                <a:gd name="T6" fmla="*/ 229 w 275"/>
                <a:gd name="T7" fmla="*/ 222 h 255"/>
                <a:gd name="T8" fmla="*/ 247 w 275"/>
                <a:gd name="T9" fmla="*/ 204 h 255"/>
                <a:gd name="T10" fmla="*/ 262 w 275"/>
                <a:gd name="T11" fmla="*/ 183 h 255"/>
                <a:gd name="T12" fmla="*/ 271 w 275"/>
                <a:gd name="T13" fmla="*/ 159 h 255"/>
                <a:gd name="T14" fmla="*/ 275 w 275"/>
                <a:gd name="T15" fmla="*/ 135 h 255"/>
                <a:gd name="T16" fmla="*/ 275 w 275"/>
                <a:gd name="T17" fmla="*/ 109 h 255"/>
                <a:gd name="T18" fmla="*/ 268 w 275"/>
                <a:gd name="T19" fmla="*/ 85 h 255"/>
                <a:gd name="T20" fmla="*/ 257 w 275"/>
                <a:gd name="T21" fmla="*/ 61 h 255"/>
                <a:gd name="T22" fmla="*/ 242 w 275"/>
                <a:gd name="T23" fmla="*/ 41 h 255"/>
                <a:gd name="T24" fmla="*/ 223 w 275"/>
                <a:gd name="T25" fmla="*/ 26 h 255"/>
                <a:gd name="T26" fmla="*/ 201 w 275"/>
                <a:gd name="T27" fmla="*/ 13 h 255"/>
                <a:gd name="T28" fmla="*/ 175 w 275"/>
                <a:gd name="T29" fmla="*/ 4 h 255"/>
                <a:gd name="T30" fmla="*/ 148 w 275"/>
                <a:gd name="T31" fmla="*/ 0 h 255"/>
                <a:gd name="T32" fmla="*/ 120 w 275"/>
                <a:gd name="T33" fmla="*/ 2 h 255"/>
                <a:gd name="T34" fmla="*/ 94 w 275"/>
                <a:gd name="T35" fmla="*/ 8 h 255"/>
                <a:gd name="T36" fmla="*/ 70 w 275"/>
                <a:gd name="T37" fmla="*/ 17 h 255"/>
                <a:gd name="T38" fmla="*/ 48 w 275"/>
                <a:gd name="T39" fmla="*/ 32 h 255"/>
                <a:gd name="T40" fmla="*/ 29 w 275"/>
                <a:gd name="T41" fmla="*/ 50 h 255"/>
                <a:gd name="T42" fmla="*/ 16 w 275"/>
                <a:gd name="T43" fmla="*/ 71 h 255"/>
                <a:gd name="T44" fmla="*/ 7 w 275"/>
                <a:gd name="T45" fmla="*/ 95 h 255"/>
                <a:gd name="T46" fmla="*/ 0 w 275"/>
                <a:gd name="T47" fmla="*/ 119 h 255"/>
                <a:gd name="T48" fmla="*/ 2 w 275"/>
                <a:gd name="T49" fmla="*/ 146 h 255"/>
                <a:gd name="T50" fmla="*/ 9 w 275"/>
                <a:gd name="T51" fmla="*/ 170 h 255"/>
                <a:gd name="T52" fmla="*/ 20 w 275"/>
                <a:gd name="T53" fmla="*/ 194 h 255"/>
                <a:gd name="T54" fmla="*/ 35 w 275"/>
                <a:gd name="T55" fmla="*/ 213 h 255"/>
                <a:gd name="T56" fmla="*/ 55 w 275"/>
                <a:gd name="T57" fmla="*/ 228 h 255"/>
                <a:gd name="T58" fmla="*/ 77 w 275"/>
                <a:gd name="T59" fmla="*/ 241 h 255"/>
                <a:gd name="T60" fmla="*/ 101 w 275"/>
                <a:gd name="T61" fmla="*/ 250 h 255"/>
                <a:gd name="T62" fmla="*/ 127 w 275"/>
                <a:gd name="T63" fmla="*/ 255 h 255"/>
                <a:gd name="T64" fmla="*/ 155 w 275"/>
                <a:gd name="T65" fmla="*/ 255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5"/>
                <a:gd name="T100" fmla="*/ 0 h 255"/>
                <a:gd name="T101" fmla="*/ 275 w 275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5" h="255">
                  <a:moveTo>
                    <a:pt x="155" y="255"/>
                  </a:moveTo>
                  <a:lnTo>
                    <a:pt x="183" y="248"/>
                  </a:lnTo>
                  <a:lnTo>
                    <a:pt x="207" y="237"/>
                  </a:lnTo>
                  <a:lnTo>
                    <a:pt x="229" y="222"/>
                  </a:lnTo>
                  <a:lnTo>
                    <a:pt x="247" y="204"/>
                  </a:lnTo>
                  <a:lnTo>
                    <a:pt x="262" y="183"/>
                  </a:lnTo>
                  <a:lnTo>
                    <a:pt x="271" y="159"/>
                  </a:lnTo>
                  <a:lnTo>
                    <a:pt x="275" y="135"/>
                  </a:lnTo>
                  <a:lnTo>
                    <a:pt x="275" y="109"/>
                  </a:lnTo>
                  <a:lnTo>
                    <a:pt x="268" y="85"/>
                  </a:lnTo>
                  <a:lnTo>
                    <a:pt x="257" y="61"/>
                  </a:lnTo>
                  <a:lnTo>
                    <a:pt x="242" y="41"/>
                  </a:lnTo>
                  <a:lnTo>
                    <a:pt x="223" y="26"/>
                  </a:lnTo>
                  <a:lnTo>
                    <a:pt x="201" y="13"/>
                  </a:lnTo>
                  <a:lnTo>
                    <a:pt x="175" y="4"/>
                  </a:lnTo>
                  <a:lnTo>
                    <a:pt x="148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0" y="17"/>
                  </a:lnTo>
                  <a:lnTo>
                    <a:pt x="48" y="32"/>
                  </a:lnTo>
                  <a:lnTo>
                    <a:pt x="29" y="50"/>
                  </a:lnTo>
                  <a:lnTo>
                    <a:pt x="16" y="71"/>
                  </a:lnTo>
                  <a:lnTo>
                    <a:pt x="7" y="95"/>
                  </a:lnTo>
                  <a:lnTo>
                    <a:pt x="0" y="119"/>
                  </a:lnTo>
                  <a:lnTo>
                    <a:pt x="2" y="146"/>
                  </a:lnTo>
                  <a:lnTo>
                    <a:pt x="9" y="170"/>
                  </a:lnTo>
                  <a:lnTo>
                    <a:pt x="20" y="194"/>
                  </a:lnTo>
                  <a:lnTo>
                    <a:pt x="35" y="213"/>
                  </a:lnTo>
                  <a:lnTo>
                    <a:pt x="55" y="228"/>
                  </a:lnTo>
                  <a:lnTo>
                    <a:pt x="77" y="241"/>
                  </a:lnTo>
                  <a:lnTo>
                    <a:pt x="101" y="250"/>
                  </a:lnTo>
                  <a:lnTo>
                    <a:pt x="127" y="255"/>
                  </a:lnTo>
                  <a:lnTo>
                    <a:pt x="155" y="255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Freeform 787"/>
            <p:cNvSpPr>
              <a:spLocks/>
            </p:cNvSpPr>
            <p:nvPr/>
          </p:nvSpPr>
          <p:spPr bwMode="auto">
            <a:xfrm>
              <a:off x="551" y="3340"/>
              <a:ext cx="609" cy="964"/>
            </a:xfrm>
            <a:custGeom>
              <a:avLst/>
              <a:gdLst>
                <a:gd name="T0" fmla="*/ 192 w 609"/>
                <a:gd name="T1" fmla="*/ 101 h 964"/>
                <a:gd name="T2" fmla="*/ 173 w 609"/>
                <a:gd name="T3" fmla="*/ 120 h 964"/>
                <a:gd name="T4" fmla="*/ 151 w 609"/>
                <a:gd name="T5" fmla="*/ 138 h 964"/>
                <a:gd name="T6" fmla="*/ 127 w 609"/>
                <a:gd name="T7" fmla="*/ 151 h 964"/>
                <a:gd name="T8" fmla="*/ 103 w 609"/>
                <a:gd name="T9" fmla="*/ 164 h 964"/>
                <a:gd name="T10" fmla="*/ 79 w 609"/>
                <a:gd name="T11" fmla="*/ 175 h 964"/>
                <a:gd name="T12" fmla="*/ 53 w 609"/>
                <a:gd name="T13" fmla="*/ 186 h 964"/>
                <a:gd name="T14" fmla="*/ 27 w 609"/>
                <a:gd name="T15" fmla="*/ 192 h 964"/>
                <a:gd name="T16" fmla="*/ 0 w 609"/>
                <a:gd name="T17" fmla="*/ 199 h 964"/>
                <a:gd name="T18" fmla="*/ 140 w 609"/>
                <a:gd name="T19" fmla="*/ 964 h 964"/>
                <a:gd name="T20" fmla="*/ 609 w 609"/>
                <a:gd name="T21" fmla="*/ 852 h 964"/>
                <a:gd name="T22" fmla="*/ 572 w 609"/>
                <a:gd name="T23" fmla="*/ 809 h 964"/>
                <a:gd name="T24" fmla="*/ 539 w 609"/>
                <a:gd name="T25" fmla="*/ 763 h 964"/>
                <a:gd name="T26" fmla="*/ 506 w 609"/>
                <a:gd name="T27" fmla="*/ 715 h 964"/>
                <a:gd name="T28" fmla="*/ 476 w 609"/>
                <a:gd name="T29" fmla="*/ 667 h 964"/>
                <a:gd name="T30" fmla="*/ 445 w 609"/>
                <a:gd name="T31" fmla="*/ 617 h 964"/>
                <a:gd name="T32" fmla="*/ 419 w 609"/>
                <a:gd name="T33" fmla="*/ 567 h 964"/>
                <a:gd name="T34" fmla="*/ 393 w 609"/>
                <a:gd name="T35" fmla="*/ 515 h 964"/>
                <a:gd name="T36" fmla="*/ 369 w 609"/>
                <a:gd name="T37" fmla="*/ 460 h 964"/>
                <a:gd name="T38" fmla="*/ 347 w 609"/>
                <a:gd name="T39" fmla="*/ 406 h 964"/>
                <a:gd name="T40" fmla="*/ 327 w 609"/>
                <a:gd name="T41" fmla="*/ 351 h 964"/>
                <a:gd name="T42" fmla="*/ 312 w 609"/>
                <a:gd name="T43" fmla="*/ 295 h 964"/>
                <a:gd name="T44" fmla="*/ 297 w 609"/>
                <a:gd name="T45" fmla="*/ 238 h 964"/>
                <a:gd name="T46" fmla="*/ 284 w 609"/>
                <a:gd name="T47" fmla="*/ 179 h 964"/>
                <a:gd name="T48" fmla="*/ 273 w 609"/>
                <a:gd name="T49" fmla="*/ 120 h 964"/>
                <a:gd name="T50" fmla="*/ 264 w 609"/>
                <a:gd name="T51" fmla="*/ 61 h 964"/>
                <a:gd name="T52" fmla="*/ 258 w 609"/>
                <a:gd name="T53" fmla="*/ 0 h 964"/>
                <a:gd name="T54" fmla="*/ 251 w 609"/>
                <a:gd name="T55" fmla="*/ 13 h 964"/>
                <a:gd name="T56" fmla="*/ 245 w 609"/>
                <a:gd name="T57" fmla="*/ 29 h 964"/>
                <a:gd name="T58" fmla="*/ 238 w 609"/>
                <a:gd name="T59" fmla="*/ 42 h 964"/>
                <a:gd name="T60" fmla="*/ 229 w 609"/>
                <a:gd name="T61" fmla="*/ 53 h 964"/>
                <a:gd name="T62" fmla="*/ 221 w 609"/>
                <a:gd name="T63" fmla="*/ 66 h 964"/>
                <a:gd name="T64" fmla="*/ 212 w 609"/>
                <a:gd name="T65" fmla="*/ 79 h 964"/>
                <a:gd name="T66" fmla="*/ 203 w 609"/>
                <a:gd name="T67" fmla="*/ 90 h 964"/>
                <a:gd name="T68" fmla="*/ 192 w 609"/>
                <a:gd name="T69" fmla="*/ 101 h 9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9"/>
                <a:gd name="T106" fmla="*/ 0 h 964"/>
                <a:gd name="T107" fmla="*/ 609 w 609"/>
                <a:gd name="T108" fmla="*/ 964 h 9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9" h="964">
                  <a:moveTo>
                    <a:pt x="192" y="101"/>
                  </a:moveTo>
                  <a:lnTo>
                    <a:pt x="173" y="120"/>
                  </a:lnTo>
                  <a:lnTo>
                    <a:pt x="151" y="138"/>
                  </a:lnTo>
                  <a:lnTo>
                    <a:pt x="127" y="151"/>
                  </a:lnTo>
                  <a:lnTo>
                    <a:pt x="103" y="164"/>
                  </a:lnTo>
                  <a:lnTo>
                    <a:pt x="79" y="175"/>
                  </a:lnTo>
                  <a:lnTo>
                    <a:pt x="53" y="186"/>
                  </a:lnTo>
                  <a:lnTo>
                    <a:pt x="27" y="192"/>
                  </a:lnTo>
                  <a:lnTo>
                    <a:pt x="0" y="199"/>
                  </a:lnTo>
                  <a:lnTo>
                    <a:pt x="140" y="964"/>
                  </a:lnTo>
                  <a:lnTo>
                    <a:pt x="609" y="852"/>
                  </a:lnTo>
                  <a:lnTo>
                    <a:pt x="572" y="809"/>
                  </a:lnTo>
                  <a:lnTo>
                    <a:pt x="539" y="763"/>
                  </a:lnTo>
                  <a:lnTo>
                    <a:pt x="506" y="715"/>
                  </a:lnTo>
                  <a:lnTo>
                    <a:pt x="476" y="667"/>
                  </a:lnTo>
                  <a:lnTo>
                    <a:pt x="445" y="617"/>
                  </a:lnTo>
                  <a:lnTo>
                    <a:pt x="419" y="567"/>
                  </a:lnTo>
                  <a:lnTo>
                    <a:pt x="393" y="515"/>
                  </a:lnTo>
                  <a:lnTo>
                    <a:pt x="369" y="460"/>
                  </a:lnTo>
                  <a:lnTo>
                    <a:pt x="347" y="406"/>
                  </a:lnTo>
                  <a:lnTo>
                    <a:pt x="327" y="351"/>
                  </a:lnTo>
                  <a:lnTo>
                    <a:pt x="312" y="295"/>
                  </a:lnTo>
                  <a:lnTo>
                    <a:pt x="297" y="238"/>
                  </a:lnTo>
                  <a:lnTo>
                    <a:pt x="284" y="179"/>
                  </a:lnTo>
                  <a:lnTo>
                    <a:pt x="273" y="120"/>
                  </a:lnTo>
                  <a:lnTo>
                    <a:pt x="264" y="61"/>
                  </a:lnTo>
                  <a:lnTo>
                    <a:pt x="258" y="0"/>
                  </a:lnTo>
                  <a:lnTo>
                    <a:pt x="251" y="13"/>
                  </a:lnTo>
                  <a:lnTo>
                    <a:pt x="245" y="29"/>
                  </a:lnTo>
                  <a:lnTo>
                    <a:pt x="238" y="42"/>
                  </a:lnTo>
                  <a:lnTo>
                    <a:pt x="229" y="53"/>
                  </a:lnTo>
                  <a:lnTo>
                    <a:pt x="221" y="66"/>
                  </a:lnTo>
                  <a:lnTo>
                    <a:pt x="212" y="79"/>
                  </a:lnTo>
                  <a:lnTo>
                    <a:pt x="203" y="90"/>
                  </a:lnTo>
                  <a:lnTo>
                    <a:pt x="192" y="101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788"/>
            <p:cNvSpPr>
              <a:spLocks/>
            </p:cNvSpPr>
            <p:nvPr/>
          </p:nvSpPr>
          <p:spPr bwMode="auto">
            <a:xfrm>
              <a:off x="2535" y="2654"/>
              <a:ext cx="527" cy="817"/>
            </a:xfrm>
            <a:custGeom>
              <a:avLst/>
              <a:gdLst>
                <a:gd name="T0" fmla="*/ 231 w 527"/>
                <a:gd name="T1" fmla="*/ 0 h 817"/>
                <a:gd name="T2" fmla="*/ 207 w 527"/>
                <a:gd name="T3" fmla="*/ 17 h 817"/>
                <a:gd name="T4" fmla="*/ 183 w 527"/>
                <a:gd name="T5" fmla="*/ 33 h 817"/>
                <a:gd name="T6" fmla="*/ 155 w 527"/>
                <a:gd name="T7" fmla="*/ 48 h 817"/>
                <a:gd name="T8" fmla="*/ 128 w 527"/>
                <a:gd name="T9" fmla="*/ 59 h 817"/>
                <a:gd name="T10" fmla="*/ 100 w 527"/>
                <a:gd name="T11" fmla="*/ 70 h 817"/>
                <a:gd name="T12" fmla="*/ 70 w 527"/>
                <a:gd name="T13" fmla="*/ 78 h 817"/>
                <a:gd name="T14" fmla="*/ 39 w 527"/>
                <a:gd name="T15" fmla="*/ 85 h 817"/>
                <a:gd name="T16" fmla="*/ 9 w 527"/>
                <a:gd name="T17" fmla="*/ 87 h 817"/>
                <a:gd name="T18" fmla="*/ 6 w 527"/>
                <a:gd name="T19" fmla="*/ 87 h 817"/>
                <a:gd name="T20" fmla="*/ 6 w 527"/>
                <a:gd name="T21" fmla="*/ 87 h 817"/>
                <a:gd name="T22" fmla="*/ 6 w 527"/>
                <a:gd name="T23" fmla="*/ 87 h 817"/>
                <a:gd name="T24" fmla="*/ 6 w 527"/>
                <a:gd name="T25" fmla="*/ 87 h 817"/>
                <a:gd name="T26" fmla="*/ 4 w 527"/>
                <a:gd name="T27" fmla="*/ 89 h 817"/>
                <a:gd name="T28" fmla="*/ 4 w 527"/>
                <a:gd name="T29" fmla="*/ 91 h 817"/>
                <a:gd name="T30" fmla="*/ 2 w 527"/>
                <a:gd name="T31" fmla="*/ 94 h 817"/>
                <a:gd name="T32" fmla="*/ 0 w 527"/>
                <a:gd name="T33" fmla="*/ 96 h 817"/>
                <a:gd name="T34" fmla="*/ 4 w 527"/>
                <a:gd name="T35" fmla="*/ 102 h 817"/>
                <a:gd name="T36" fmla="*/ 9 w 527"/>
                <a:gd name="T37" fmla="*/ 111 h 817"/>
                <a:gd name="T38" fmla="*/ 13 w 527"/>
                <a:gd name="T39" fmla="*/ 118 h 817"/>
                <a:gd name="T40" fmla="*/ 17 w 527"/>
                <a:gd name="T41" fmla="*/ 126 h 817"/>
                <a:gd name="T42" fmla="*/ 28 w 527"/>
                <a:gd name="T43" fmla="*/ 135 h 817"/>
                <a:gd name="T44" fmla="*/ 39 w 527"/>
                <a:gd name="T45" fmla="*/ 144 h 817"/>
                <a:gd name="T46" fmla="*/ 50 w 527"/>
                <a:gd name="T47" fmla="*/ 155 h 817"/>
                <a:gd name="T48" fmla="*/ 61 w 527"/>
                <a:gd name="T49" fmla="*/ 166 h 817"/>
                <a:gd name="T50" fmla="*/ 87 w 527"/>
                <a:gd name="T51" fmla="*/ 198 h 817"/>
                <a:gd name="T52" fmla="*/ 109 w 527"/>
                <a:gd name="T53" fmla="*/ 231 h 817"/>
                <a:gd name="T54" fmla="*/ 126 w 527"/>
                <a:gd name="T55" fmla="*/ 268 h 817"/>
                <a:gd name="T56" fmla="*/ 142 w 527"/>
                <a:gd name="T57" fmla="*/ 305 h 817"/>
                <a:gd name="T58" fmla="*/ 150 w 527"/>
                <a:gd name="T59" fmla="*/ 344 h 817"/>
                <a:gd name="T60" fmla="*/ 157 w 527"/>
                <a:gd name="T61" fmla="*/ 381 h 817"/>
                <a:gd name="T62" fmla="*/ 161 w 527"/>
                <a:gd name="T63" fmla="*/ 418 h 817"/>
                <a:gd name="T64" fmla="*/ 163 w 527"/>
                <a:gd name="T65" fmla="*/ 453 h 817"/>
                <a:gd name="T66" fmla="*/ 242 w 527"/>
                <a:gd name="T67" fmla="*/ 473 h 817"/>
                <a:gd name="T68" fmla="*/ 303 w 527"/>
                <a:gd name="T69" fmla="*/ 497 h 817"/>
                <a:gd name="T70" fmla="*/ 351 w 527"/>
                <a:gd name="T71" fmla="*/ 527 h 817"/>
                <a:gd name="T72" fmla="*/ 388 w 527"/>
                <a:gd name="T73" fmla="*/ 567 h 817"/>
                <a:gd name="T74" fmla="*/ 418 w 527"/>
                <a:gd name="T75" fmla="*/ 614 h 817"/>
                <a:gd name="T76" fmla="*/ 447 w 527"/>
                <a:gd name="T77" fmla="*/ 671 h 817"/>
                <a:gd name="T78" fmla="*/ 475 w 527"/>
                <a:gd name="T79" fmla="*/ 739 h 817"/>
                <a:gd name="T80" fmla="*/ 510 w 527"/>
                <a:gd name="T81" fmla="*/ 817 h 817"/>
                <a:gd name="T82" fmla="*/ 527 w 527"/>
                <a:gd name="T83" fmla="*/ 144 h 817"/>
                <a:gd name="T84" fmla="*/ 497 w 527"/>
                <a:gd name="T85" fmla="*/ 113 h 817"/>
                <a:gd name="T86" fmla="*/ 466 w 527"/>
                <a:gd name="T87" fmla="*/ 85 h 817"/>
                <a:gd name="T88" fmla="*/ 429 w 527"/>
                <a:gd name="T89" fmla="*/ 61 h 817"/>
                <a:gd name="T90" fmla="*/ 392 w 527"/>
                <a:gd name="T91" fmla="*/ 41 h 817"/>
                <a:gd name="T92" fmla="*/ 353 w 527"/>
                <a:gd name="T93" fmla="*/ 26 h 817"/>
                <a:gd name="T94" fmla="*/ 314 w 527"/>
                <a:gd name="T95" fmla="*/ 13 h 817"/>
                <a:gd name="T96" fmla="*/ 272 w 527"/>
                <a:gd name="T97" fmla="*/ 4 h 817"/>
                <a:gd name="T98" fmla="*/ 231 w 527"/>
                <a:gd name="T99" fmla="*/ 0 h 8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7"/>
                <a:gd name="T151" fmla="*/ 0 h 817"/>
                <a:gd name="T152" fmla="*/ 527 w 527"/>
                <a:gd name="T153" fmla="*/ 817 h 8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7" h="817">
                  <a:moveTo>
                    <a:pt x="231" y="0"/>
                  </a:moveTo>
                  <a:lnTo>
                    <a:pt x="207" y="17"/>
                  </a:lnTo>
                  <a:lnTo>
                    <a:pt x="183" y="33"/>
                  </a:lnTo>
                  <a:lnTo>
                    <a:pt x="155" y="48"/>
                  </a:lnTo>
                  <a:lnTo>
                    <a:pt x="128" y="59"/>
                  </a:lnTo>
                  <a:lnTo>
                    <a:pt x="100" y="70"/>
                  </a:lnTo>
                  <a:lnTo>
                    <a:pt x="70" y="78"/>
                  </a:lnTo>
                  <a:lnTo>
                    <a:pt x="39" y="85"/>
                  </a:lnTo>
                  <a:lnTo>
                    <a:pt x="9" y="87"/>
                  </a:lnTo>
                  <a:lnTo>
                    <a:pt x="6" y="87"/>
                  </a:lnTo>
                  <a:lnTo>
                    <a:pt x="4" y="89"/>
                  </a:lnTo>
                  <a:lnTo>
                    <a:pt x="4" y="91"/>
                  </a:lnTo>
                  <a:lnTo>
                    <a:pt x="2" y="94"/>
                  </a:lnTo>
                  <a:lnTo>
                    <a:pt x="0" y="96"/>
                  </a:lnTo>
                  <a:lnTo>
                    <a:pt x="4" y="102"/>
                  </a:lnTo>
                  <a:lnTo>
                    <a:pt x="9" y="111"/>
                  </a:lnTo>
                  <a:lnTo>
                    <a:pt x="13" y="118"/>
                  </a:lnTo>
                  <a:lnTo>
                    <a:pt x="17" y="126"/>
                  </a:lnTo>
                  <a:lnTo>
                    <a:pt x="28" y="135"/>
                  </a:lnTo>
                  <a:lnTo>
                    <a:pt x="39" y="144"/>
                  </a:lnTo>
                  <a:lnTo>
                    <a:pt x="50" y="155"/>
                  </a:lnTo>
                  <a:lnTo>
                    <a:pt x="61" y="166"/>
                  </a:lnTo>
                  <a:lnTo>
                    <a:pt x="87" y="198"/>
                  </a:lnTo>
                  <a:lnTo>
                    <a:pt x="109" y="231"/>
                  </a:lnTo>
                  <a:lnTo>
                    <a:pt x="126" y="268"/>
                  </a:lnTo>
                  <a:lnTo>
                    <a:pt x="142" y="305"/>
                  </a:lnTo>
                  <a:lnTo>
                    <a:pt x="150" y="344"/>
                  </a:lnTo>
                  <a:lnTo>
                    <a:pt x="157" y="381"/>
                  </a:lnTo>
                  <a:lnTo>
                    <a:pt x="161" y="418"/>
                  </a:lnTo>
                  <a:lnTo>
                    <a:pt x="163" y="453"/>
                  </a:lnTo>
                  <a:lnTo>
                    <a:pt x="242" y="473"/>
                  </a:lnTo>
                  <a:lnTo>
                    <a:pt x="303" y="497"/>
                  </a:lnTo>
                  <a:lnTo>
                    <a:pt x="351" y="527"/>
                  </a:lnTo>
                  <a:lnTo>
                    <a:pt x="388" y="567"/>
                  </a:lnTo>
                  <a:lnTo>
                    <a:pt x="418" y="614"/>
                  </a:lnTo>
                  <a:lnTo>
                    <a:pt x="447" y="671"/>
                  </a:lnTo>
                  <a:lnTo>
                    <a:pt x="475" y="739"/>
                  </a:lnTo>
                  <a:lnTo>
                    <a:pt x="510" y="817"/>
                  </a:lnTo>
                  <a:lnTo>
                    <a:pt x="527" y="144"/>
                  </a:lnTo>
                  <a:lnTo>
                    <a:pt x="497" y="113"/>
                  </a:lnTo>
                  <a:lnTo>
                    <a:pt x="466" y="85"/>
                  </a:lnTo>
                  <a:lnTo>
                    <a:pt x="429" y="61"/>
                  </a:lnTo>
                  <a:lnTo>
                    <a:pt x="392" y="41"/>
                  </a:lnTo>
                  <a:lnTo>
                    <a:pt x="353" y="26"/>
                  </a:lnTo>
                  <a:lnTo>
                    <a:pt x="314" y="13"/>
                  </a:lnTo>
                  <a:lnTo>
                    <a:pt x="272" y="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789"/>
            <p:cNvSpPr>
              <a:spLocks/>
            </p:cNvSpPr>
            <p:nvPr/>
          </p:nvSpPr>
          <p:spPr bwMode="auto">
            <a:xfrm>
              <a:off x="2149" y="1349"/>
              <a:ext cx="397" cy="146"/>
            </a:xfrm>
            <a:custGeom>
              <a:avLst/>
              <a:gdLst>
                <a:gd name="T0" fmla="*/ 386 w 397"/>
                <a:gd name="T1" fmla="*/ 2 h 146"/>
                <a:gd name="T2" fmla="*/ 384 w 397"/>
                <a:gd name="T3" fmla="*/ 2 h 146"/>
                <a:gd name="T4" fmla="*/ 375 w 397"/>
                <a:gd name="T5" fmla="*/ 2 h 146"/>
                <a:gd name="T6" fmla="*/ 362 w 397"/>
                <a:gd name="T7" fmla="*/ 0 h 146"/>
                <a:gd name="T8" fmla="*/ 347 w 397"/>
                <a:gd name="T9" fmla="*/ 0 h 146"/>
                <a:gd name="T10" fmla="*/ 325 w 397"/>
                <a:gd name="T11" fmla="*/ 0 h 146"/>
                <a:gd name="T12" fmla="*/ 301 w 397"/>
                <a:gd name="T13" fmla="*/ 2 h 146"/>
                <a:gd name="T14" fmla="*/ 275 w 397"/>
                <a:gd name="T15" fmla="*/ 4 h 146"/>
                <a:gd name="T16" fmla="*/ 246 w 397"/>
                <a:gd name="T17" fmla="*/ 6 h 146"/>
                <a:gd name="T18" fmla="*/ 216 w 397"/>
                <a:gd name="T19" fmla="*/ 11 h 146"/>
                <a:gd name="T20" fmla="*/ 185 w 397"/>
                <a:gd name="T21" fmla="*/ 17 h 146"/>
                <a:gd name="T22" fmla="*/ 153 w 397"/>
                <a:gd name="T23" fmla="*/ 26 h 146"/>
                <a:gd name="T24" fmla="*/ 122 w 397"/>
                <a:gd name="T25" fmla="*/ 37 h 146"/>
                <a:gd name="T26" fmla="*/ 89 w 397"/>
                <a:gd name="T27" fmla="*/ 48 h 146"/>
                <a:gd name="T28" fmla="*/ 59 w 397"/>
                <a:gd name="T29" fmla="*/ 65 h 146"/>
                <a:gd name="T30" fmla="*/ 28 w 397"/>
                <a:gd name="T31" fmla="*/ 82 h 146"/>
                <a:gd name="T32" fmla="*/ 0 w 397"/>
                <a:gd name="T33" fmla="*/ 104 h 146"/>
                <a:gd name="T34" fmla="*/ 397 w 397"/>
                <a:gd name="T35" fmla="*/ 146 h 146"/>
                <a:gd name="T36" fmla="*/ 397 w 397"/>
                <a:gd name="T37" fmla="*/ 89 h 146"/>
                <a:gd name="T38" fmla="*/ 392 w 397"/>
                <a:gd name="T39" fmla="*/ 43 h 146"/>
                <a:gd name="T40" fmla="*/ 388 w 397"/>
                <a:gd name="T41" fmla="*/ 13 h 146"/>
                <a:gd name="T42" fmla="*/ 386 w 397"/>
                <a:gd name="T43" fmla="*/ 2 h 1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7"/>
                <a:gd name="T67" fmla="*/ 0 h 146"/>
                <a:gd name="T68" fmla="*/ 397 w 397"/>
                <a:gd name="T69" fmla="*/ 146 h 1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7" h="146">
                  <a:moveTo>
                    <a:pt x="386" y="2"/>
                  </a:moveTo>
                  <a:lnTo>
                    <a:pt x="384" y="2"/>
                  </a:lnTo>
                  <a:lnTo>
                    <a:pt x="375" y="2"/>
                  </a:lnTo>
                  <a:lnTo>
                    <a:pt x="362" y="0"/>
                  </a:lnTo>
                  <a:lnTo>
                    <a:pt x="347" y="0"/>
                  </a:lnTo>
                  <a:lnTo>
                    <a:pt x="325" y="0"/>
                  </a:lnTo>
                  <a:lnTo>
                    <a:pt x="301" y="2"/>
                  </a:lnTo>
                  <a:lnTo>
                    <a:pt x="275" y="4"/>
                  </a:lnTo>
                  <a:lnTo>
                    <a:pt x="246" y="6"/>
                  </a:lnTo>
                  <a:lnTo>
                    <a:pt x="216" y="11"/>
                  </a:lnTo>
                  <a:lnTo>
                    <a:pt x="185" y="17"/>
                  </a:lnTo>
                  <a:lnTo>
                    <a:pt x="153" y="26"/>
                  </a:lnTo>
                  <a:lnTo>
                    <a:pt x="122" y="37"/>
                  </a:lnTo>
                  <a:lnTo>
                    <a:pt x="89" y="48"/>
                  </a:lnTo>
                  <a:lnTo>
                    <a:pt x="59" y="65"/>
                  </a:lnTo>
                  <a:lnTo>
                    <a:pt x="28" y="82"/>
                  </a:lnTo>
                  <a:lnTo>
                    <a:pt x="0" y="104"/>
                  </a:lnTo>
                  <a:lnTo>
                    <a:pt x="397" y="146"/>
                  </a:lnTo>
                  <a:lnTo>
                    <a:pt x="397" y="89"/>
                  </a:lnTo>
                  <a:lnTo>
                    <a:pt x="392" y="43"/>
                  </a:lnTo>
                  <a:lnTo>
                    <a:pt x="388" y="13"/>
                  </a:lnTo>
                  <a:lnTo>
                    <a:pt x="386" y="2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790"/>
            <p:cNvSpPr>
              <a:spLocks/>
            </p:cNvSpPr>
            <p:nvPr/>
          </p:nvSpPr>
          <p:spPr bwMode="auto">
            <a:xfrm>
              <a:off x="1020" y="1028"/>
              <a:ext cx="497" cy="356"/>
            </a:xfrm>
            <a:custGeom>
              <a:avLst/>
              <a:gdLst>
                <a:gd name="T0" fmla="*/ 427 w 497"/>
                <a:gd name="T1" fmla="*/ 159 h 356"/>
                <a:gd name="T2" fmla="*/ 401 w 497"/>
                <a:gd name="T3" fmla="*/ 131 h 356"/>
                <a:gd name="T4" fmla="*/ 373 w 497"/>
                <a:gd name="T5" fmla="*/ 105 h 356"/>
                <a:gd name="T6" fmla="*/ 342 w 497"/>
                <a:gd name="T7" fmla="*/ 83 h 356"/>
                <a:gd name="T8" fmla="*/ 310 w 497"/>
                <a:gd name="T9" fmla="*/ 66 h 356"/>
                <a:gd name="T10" fmla="*/ 277 w 497"/>
                <a:gd name="T11" fmla="*/ 50 h 356"/>
                <a:gd name="T12" fmla="*/ 244 w 497"/>
                <a:gd name="T13" fmla="*/ 37 h 356"/>
                <a:gd name="T14" fmla="*/ 209 w 497"/>
                <a:gd name="T15" fmla="*/ 27 h 356"/>
                <a:gd name="T16" fmla="*/ 177 w 497"/>
                <a:gd name="T17" fmla="*/ 18 h 356"/>
                <a:gd name="T18" fmla="*/ 146 w 497"/>
                <a:gd name="T19" fmla="*/ 11 h 356"/>
                <a:gd name="T20" fmla="*/ 118 w 497"/>
                <a:gd name="T21" fmla="*/ 7 h 356"/>
                <a:gd name="T22" fmla="*/ 89 w 497"/>
                <a:gd name="T23" fmla="*/ 5 h 356"/>
                <a:gd name="T24" fmla="*/ 68 w 497"/>
                <a:gd name="T25" fmla="*/ 3 h 356"/>
                <a:gd name="T26" fmla="*/ 48 w 497"/>
                <a:gd name="T27" fmla="*/ 0 h 356"/>
                <a:gd name="T28" fmla="*/ 35 w 497"/>
                <a:gd name="T29" fmla="*/ 0 h 356"/>
                <a:gd name="T30" fmla="*/ 24 w 497"/>
                <a:gd name="T31" fmla="*/ 0 h 356"/>
                <a:gd name="T32" fmla="*/ 22 w 497"/>
                <a:gd name="T33" fmla="*/ 0 h 356"/>
                <a:gd name="T34" fmla="*/ 15 w 497"/>
                <a:gd name="T35" fmla="*/ 27 h 356"/>
                <a:gd name="T36" fmla="*/ 4 w 497"/>
                <a:gd name="T37" fmla="*/ 96 h 356"/>
                <a:gd name="T38" fmla="*/ 0 w 497"/>
                <a:gd name="T39" fmla="*/ 194 h 356"/>
                <a:gd name="T40" fmla="*/ 15 w 497"/>
                <a:gd name="T41" fmla="*/ 303 h 356"/>
                <a:gd name="T42" fmla="*/ 497 w 497"/>
                <a:gd name="T43" fmla="*/ 356 h 356"/>
                <a:gd name="T44" fmla="*/ 495 w 497"/>
                <a:gd name="T45" fmla="*/ 329 h 356"/>
                <a:gd name="T46" fmla="*/ 490 w 497"/>
                <a:gd name="T47" fmla="*/ 305 h 356"/>
                <a:gd name="T48" fmla="*/ 484 w 497"/>
                <a:gd name="T49" fmla="*/ 279 h 356"/>
                <a:gd name="T50" fmla="*/ 475 w 497"/>
                <a:gd name="T51" fmla="*/ 253 h 356"/>
                <a:gd name="T52" fmla="*/ 466 w 497"/>
                <a:gd name="T53" fmla="*/ 229 h 356"/>
                <a:gd name="T54" fmla="*/ 456 w 497"/>
                <a:gd name="T55" fmla="*/ 205 h 356"/>
                <a:gd name="T56" fmla="*/ 443 w 497"/>
                <a:gd name="T57" fmla="*/ 181 h 356"/>
                <a:gd name="T58" fmla="*/ 427 w 497"/>
                <a:gd name="T59" fmla="*/ 159 h 3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7"/>
                <a:gd name="T91" fmla="*/ 0 h 356"/>
                <a:gd name="T92" fmla="*/ 497 w 497"/>
                <a:gd name="T93" fmla="*/ 356 h 3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7" h="356">
                  <a:moveTo>
                    <a:pt x="427" y="159"/>
                  </a:moveTo>
                  <a:lnTo>
                    <a:pt x="401" y="131"/>
                  </a:lnTo>
                  <a:lnTo>
                    <a:pt x="373" y="105"/>
                  </a:lnTo>
                  <a:lnTo>
                    <a:pt x="342" y="83"/>
                  </a:lnTo>
                  <a:lnTo>
                    <a:pt x="310" y="66"/>
                  </a:lnTo>
                  <a:lnTo>
                    <a:pt x="277" y="50"/>
                  </a:lnTo>
                  <a:lnTo>
                    <a:pt x="244" y="37"/>
                  </a:lnTo>
                  <a:lnTo>
                    <a:pt x="209" y="27"/>
                  </a:lnTo>
                  <a:lnTo>
                    <a:pt x="177" y="18"/>
                  </a:lnTo>
                  <a:lnTo>
                    <a:pt x="146" y="11"/>
                  </a:lnTo>
                  <a:lnTo>
                    <a:pt x="118" y="7"/>
                  </a:lnTo>
                  <a:lnTo>
                    <a:pt x="89" y="5"/>
                  </a:lnTo>
                  <a:lnTo>
                    <a:pt x="68" y="3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27"/>
                  </a:lnTo>
                  <a:lnTo>
                    <a:pt x="4" y="96"/>
                  </a:lnTo>
                  <a:lnTo>
                    <a:pt x="0" y="194"/>
                  </a:lnTo>
                  <a:lnTo>
                    <a:pt x="15" y="303"/>
                  </a:lnTo>
                  <a:lnTo>
                    <a:pt x="497" y="356"/>
                  </a:lnTo>
                  <a:lnTo>
                    <a:pt x="495" y="329"/>
                  </a:lnTo>
                  <a:lnTo>
                    <a:pt x="490" y="305"/>
                  </a:lnTo>
                  <a:lnTo>
                    <a:pt x="484" y="279"/>
                  </a:lnTo>
                  <a:lnTo>
                    <a:pt x="475" y="253"/>
                  </a:lnTo>
                  <a:lnTo>
                    <a:pt x="466" y="229"/>
                  </a:lnTo>
                  <a:lnTo>
                    <a:pt x="456" y="205"/>
                  </a:lnTo>
                  <a:lnTo>
                    <a:pt x="443" y="181"/>
                  </a:lnTo>
                  <a:lnTo>
                    <a:pt x="427" y="159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791"/>
            <p:cNvSpPr>
              <a:spLocks/>
            </p:cNvSpPr>
            <p:nvPr/>
          </p:nvSpPr>
          <p:spPr bwMode="auto">
            <a:xfrm>
              <a:off x="0" y="2094"/>
              <a:ext cx="368" cy="434"/>
            </a:xfrm>
            <a:custGeom>
              <a:avLst/>
              <a:gdLst>
                <a:gd name="T0" fmla="*/ 0 w 368"/>
                <a:gd name="T1" fmla="*/ 196 h 434"/>
                <a:gd name="T2" fmla="*/ 2 w 368"/>
                <a:gd name="T3" fmla="*/ 198 h 434"/>
                <a:gd name="T4" fmla="*/ 7 w 368"/>
                <a:gd name="T5" fmla="*/ 207 h 434"/>
                <a:gd name="T6" fmla="*/ 15 w 368"/>
                <a:gd name="T7" fmla="*/ 218 h 434"/>
                <a:gd name="T8" fmla="*/ 28 w 368"/>
                <a:gd name="T9" fmla="*/ 231 h 434"/>
                <a:gd name="T10" fmla="*/ 44 w 368"/>
                <a:gd name="T11" fmla="*/ 248 h 434"/>
                <a:gd name="T12" fmla="*/ 61 w 368"/>
                <a:gd name="T13" fmla="*/ 268 h 434"/>
                <a:gd name="T14" fmla="*/ 83 w 368"/>
                <a:gd name="T15" fmla="*/ 290 h 434"/>
                <a:gd name="T16" fmla="*/ 105 w 368"/>
                <a:gd name="T17" fmla="*/ 312 h 434"/>
                <a:gd name="T18" fmla="*/ 131 w 368"/>
                <a:gd name="T19" fmla="*/ 333 h 434"/>
                <a:gd name="T20" fmla="*/ 159 w 368"/>
                <a:gd name="T21" fmla="*/ 355 h 434"/>
                <a:gd name="T22" fmla="*/ 190 w 368"/>
                <a:gd name="T23" fmla="*/ 375 h 434"/>
                <a:gd name="T24" fmla="*/ 222 w 368"/>
                <a:gd name="T25" fmla="*/ 392 h 434"/>
                <a:gd name="T26" fmla="*/ 255 w 368"/>
                <a:gd name="T27" fmla="*/ 407 h 434"/>
                <a:gd name="T28" fmla="*/ 292 w 368"/>
                <a:gd name="T29" fmla="*/ 421 h 434"/>
                <a:gd name="T30" fmla="*/ 327 w 368"/>
                <a:gd name="T31" fmla="*/ 429 h 434"/>
                <a:gd name="T32" fmla="*/ 366 w 368"/>
                <a:gd name="T33" fmla="*/ 434 h 434"/>
                <a:gd name="T34" fmla="*/ 366 w 368"/>
                <a:gd name="T35" fmla="*/ 434 h 434"/>
                <a:gd name="T36" fmla="*/ 368 w 368"/>
                <a:gd name="T37" fmla="*/ 434 h 434"/>
                <a:gd name="T38" fmla="*/ 368 w 368"/>
                <a:gd name="T39" fmla="*/ 434 h 434"/>
                <a:gd name="T40" fmla="*/ 368 w 368"/>
                <a:gd name="T41" fmla="*/ 434 h 434"/>
                <a:gd name="T42" fmla="*/ 290 w 368"/>
                <a:gd name="T43" fmla="*/ 0 h 434"/>
                <a:gd name="T44" fmla="*/ 231 w 368"/>
                <a:gd name="T45" fmla="*/ 20 h 434"/>
                <a:gd name="T46" fmla="*/ 177 w 368"/>
                <a:gd name="T47" fmla="*/ 48 h 434"/>
                <a:gd name="T48" fmla="*/ 126 w 368"/>
                <a:gd name="T49" fmla="*/ 81 h 434"/>
                <a:gd name="T50" fmla="*/ 83 w 368"/>
                <a:gd name="T51" fmla="*/ 113 h 434"/>
                <a:gd name="T52" fmla="*/ 48 w 368"/>
                <a:gd name="T53" fmla="*/ 146 h 434"/>
                <a:gd name="T54" fmla="*/ 22 w 368"/>
                <a:gd name="T55" fmla="*/ 172 h 434"/>
                <a:gd name="T56" fmla="*/ 7 w 368"/>
                <a:gd name="T57" fmla="*/ 190 h 434"/>
                <a:gd name="T58" fmla="*/ 0 w 368"/>
                <a:gd name="T59" fmla="*/ 196 h 43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68"/>
                <a:gd name="T91" fmla="*/ 0 h 434"/>
                <a:gd name="T92" fmla="*/ 368 w 368"/>
                <a:gd name="T93" fmla="*/ 434 h 43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68" h="434">
                  <a:moveTo>
                    <a:pt x="0" y="196"/>
                  </a:moveTo>
                  <a:lnTo>
                    <a:pt x="2" y="198"/>
                  </a:lnTo>
                  <a:lnTo>
                    <a:pt x="7" y="207"/>
                  </a:lnTo>
                  <a:lnTo>
                    <a:pt x="15" y="218"/>
                  </a:lnTo>
                  <a:lnTo>
                    <a:pt x="28" y="231"/>
                  </a:lnTo>
                  <a:lnTo>
                    <a:pt x="44" y="248"/>
                  </a:lnTo>
                  <a:lnTo>
                    <a:pt x="61" y="268"/>
                  </a:lnTo>
                  <a:lnTo>
                    <a:pt x="83" y="290"/>
                  </a:lnTo>
                  <a:lnTo>
                    <a:pt x="105" y="312"/>
                  </a:lnTo>
                  <a:lnTo>
                    <a:pt x="131" y="333"/>
                  </a:lnTo>
                  <a:lnTo>
                    <a:pt x="159" y="355"/>
                  </a:lnTo>
                  <a:lnTo>
                    <a:pt x="190" y="375"/>
                  </a:lnTo>
                  <a:lnTo>
                    <a:pt x="222" y="392"/>
                  </a:lnTo>
                  <a:lnTo>
                    <a:pt x="255" y="407"/>
                  </a:lnTo>
                  <a:lnTo>
                    <a:pt x="292" y="421"/>
                  </a:lnTo>
                  <a:lnTo>
                    <a:pt x="327" y="429"/>
                  </a:lnTo>
                  <a:lnTo>
                    <a:pt x="366" y="434"/>
                  </a:lnTo>
                  <a:lnTo>
                    <a:pt x="368" y="434"/>
                  </a:lnTo>
                  <a:lnTo>
                    <a:pt x="290" y="0"/>
                  </a:lnTo>
                  <a:lnTo>
                    <a:pt x="231" y="20"/>
                  </a:lnTo>
                  <a:lnTo>
                    <a:pt x="177" y="48"/>
                  </a:lnTo>
                  <a:lnTo>
                    <a:pt x="126" y="81"/>
                  </a:lnTo>
                  <a:lnTo>
                    <a:pt x="83" y="113"/>
                  </a:lnTo>
                  <a:lnTo>
                    <a:pt x="48" y="146"/>
                  </a:lnTo>
                  <a:lnTo>
                    <a:pt x="22" y="172"/>
                  </a:lnTo>
                  <a:lnTo>
                    <a:pt x="7" y="19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792"/>
            <p:cNvSpPr>
              <a:spLocks/>
            </p:cNvSpPr>
            <p:nvPr/>
          </p:nvSpPr>
          <p:spPr bwMode="auto">
            <a:xfrm>
              <a:off x="2101" y="2419"/>
              <a:ext cx="273" cy="255"/>
            </a:xfrm>
            <a:custGeom>
              <a:avLst/>
              <a:gdLst>
                <a:gd name="T0" fmla="*/ 273 w 273"/>
                <a:gd name="T1" fmla="*/ 126 h 255"/>
                <a:gd name="T2" fmla="*/ 270 w 273"/>
                <a:gd name="T3" fmla="*/ 100 h 255"/>
                <a:gd name="T4" fmla="*/ 262 w 273"/>
                <a:gd name="T5" fmla="*/ 76 h 255"/>
                <a:gd name="T6" fmla="*/ 249 w 273"/>
                <a:gd name="T7" fmla="*/ 56 h 255"/>
                <a:gd name="T8" fmla="*/ 233 w 273"/>
                <a:gd name="T9" fmla="*/ 37 h 255"/>
                <a:gd name="T10" fmla="*/ 212 w 273"/>
                <a:gd name="T11" fmla="*/ 21 h 255"/>
                <a:gd name="T12" fmla="*/ 190 w 273"/>
                <a:gd name="T13" fmla="*/ 11 h 255"/>
                <a:gd name="T14" fmla="*/ 164 w 273"/>
                <a:gd name="T15" fmla="*/ 2 h 255"/>
                <a:gd name="T16" fmla="*/ 135 w 273"/>
                <a:gd name="T17" fmla="*/ 0 h 255"/>
                <a:gd name="T18" fmla="*/ 107 w 273"/>
                <a:gd name="T19" fmla="*/ 2 h 255"/>
                <a:gd name="T20" fmla="*/ 83 w 273"/>
                <a:gd name="T21" fmla="*/ 11 h 255"/>
                <a:gd name="T22" fmla="*/ 59 w 273"/>
                <a:gd name="T23" fmla="*/ 21 h 255"/>
                <a:gd name="T24" fmla="*/ 39 w 273"/>
                <a:gd name="T25" fmla="*/ 37 h 255"/>
                <a:gd name="T26" fmla="*/ 22 w 273"/>
                <a:gd name="T27" fmla="*/ 56 h 255"/>
                <a:gd name="T28" fmla="*/ 11 w 273"/>
                <a:gd name="T29" fmla="*/ 76 h 255"/>
                <a:gd name="T30" fmla="*/ 2 w 273"/>
                <a:gd name="T31" fmla="*/ 100 h 255"/>
                <a:gd name="T32" fmla="*/ 0 w 273"/>
                <a:gd name="T33" fmla="*/ 126 h 255"/>
                <a:gd name="T34" fmla="*/ 2 w 273"/>
                <a:gd name="T35" fmla="*/ 152 h 255"/>
                <a:gd name="T36" fmla="*/ 11 w 273"/>
                <a:gd name="T37" fmla="*/ 176 h 255"/>
                <a:gd name="T38" fmla="*/ 22 w 273"/>
                <a:gd name="T39" fmla="*/ 198 h 255"/>
                <a:gd name="T40" fmla="*/ 39 w 273"/>
                <a:gd name="T41" fmla="*/ 218 h 255"/>
                <a:gd name="T42" fmla="*/ 59 w 273"/>
                <a:gd name="T43" fmla="*/ 233 h 255"/>
                <a:gd name="T44" fmla="*/ 83 w 273"/>
                <a:gd name="T45" fmla="*/ 244 h 255"/>
                <a:gd name="T46" fmla="*/ 107 w 273"/>
                <a:gd name="T47" fmla="*/ 252 h 255"/>
                <a:gd name="T48" fmla="*/ 135 w 273"/>
                <a:gd name="T49" fmla="*/ 255 h 255"/>
                <a:gd name="T50" fmla="*/ 164 w 273"/>
                <a:gd name="T51" fmla="*/ 252 h 255"/>
                <a:gd name="T52" fmla="*/ 190 w 273"/>
                <a:gd name="T53" fmla="*/ 244 h 255"/>
                <a:gd name="T54" fmla="*/ 212 w 273"/>
                <a:gd name="T55" fmla="*/ 233 h 255"/>
                <a:gd name="T56" fmla="*/ 233 w 273"/>
                <a:gd name="T57" fmla="*/ 218 h 255"/>
                <a:gd name="T58" fmla="*/ 249 w 273"/>
                <a:gd name="T59" fmla="*/ 198 h 255"/>
                <a:gd name="T60" fmla="*/ 262 w 273"/>
                <a:gd name="T61" fmla="*/ 176 h 255"/>
                <a:gd name="T62" fmla="*/ 270 w 273"/>
                <a:gd name="T63" fmla="*/ 152 h 255"/>
                <a:gd name="T64" fmla="*/ 273 w 273"/>
                <a:gd name="T65" fmla="*/ 126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5"/>
                <a:gd name="T101" fmla="*/ 273 w 273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5">
                  <a:moveTo>
                    <a:pt x="273" y="126"/>
                  </a:moveTo>
                  <a:lnTo>
                    <a:pt x="270" y="100"/>
                  </a:lnTo>
                  <a:lnTo>
                    <a:pt x="262" y="76"/>
                  </a:lnTo>
                  <a:lnTo>
                    <a:pt x="249" y="56"/>
                  </a:lnTo>
                  <a:lnTo>
                    <a:pt x="233" y="37"/>
                  </a:lnTo>
                  <a:lnTo>
                    <a:pt x="212" y="21"/>
                  </a:lnTo>
                  <a:lnTo>
                    <a:pt x="190" y="11"/>
                  </a:lnTo>
                  <a:lnTo>
                    <a:pt x="164" y="2"/>
                  </a:lnTo>
                  <a:lnTo>
                    <a:pt x="135" y="0"/>
                  </a:lnTo>
                  <a:lnTo>
                    <a:pt x="107" y="2"/>
                  </a:lnTo>
                  <a:lnTo>
                    <a:pt x="83" y="11"/>
                  </a:lnTo>
                  <a:lnTo>
                    <a:pt x="59" y="21"/>
                  </a:lnTo>
                  <a:lnTo>
                    <a:pt x="39" y="37"/>
                  </a:lnTo>
                  <a:lnTo>
                    <a:pt x="22" y="56"/>
                  </a:lnTo>
                  <a:lnTo>
                    <a:pt x="11" y="76"/>
                  </a:lnTo>
                  <a:lnTo>
                    <a:pt x="2" y="100"/>
                  </a:lnTo>
                  <a:lnTo>
                    <a:pt x="0" y="126"/>
                  </a:lnTo>
                  <a:lnTo>
                    <a:pt x="2" y="152"/>
                  </a:lnTo>
                  <a:lnTo>
                    <a:pt x="11" y="176"/>
                  </a:lnTo>
                  <a:lnTo>
                    <a:pt x="22" y="198"/>
                  </a:lnTo>
                  <a:lnTo>
                    <a:pt x="39" y="218"/>
                  </a:lnTo>
                  <a:lnTo>
                    <a:pt x="59" y="233"/>
                  </a:lnTo>
                  <a:lnTo>
                    <a:pt x="83" y="244"/>
                  </a:lnTo>
                  <a:lnTo>
                    <a:pt x="107" y="252"/>
                  </a:lnTo>
                  <a:lnTo>
                    <a:pt x="135" y="255"/>
                  </a:lnTo>
                  <a:lnTo>
                    <a:pt x="164" y="252"/>
                  </a:lnTo>
                  <a:lnTo>
                    <a:pt x="190" y="244"/>
                  </a:lnTo>
                  <a:lnTo>
                    <a:pt x="212" y="233"/>
                  </a:lnTo>
                  <a:lnTo>
                    <a:pt x="233" y="218"/>
                  </a:lnTo>
                  <a:lnTo>
                    <a:pt x="249" y="198"/>
                  </a:lnTo>
                  <a:lnTo>
                    <a:pt x="262" y="176"/>
                  </a:lnTo>
                  <a:lnTo>
                    <a:pt x="270" y="152"/>
                  </a:lnTo>
                  <a:lnTo>
                    <a:pt x="273" y="12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793"/>
            <p:cNvSpPr>
              <a:spLocks/>
            </p:cNvSpPr>
            <p:nvPr/>
          </p:nvSpPr>
          <p:spPr bwMode="auto">
            <a:xfrm>
              <a:off x="270" y="2870"/>
              <a:ext cx="175" cy="106"/>
            </a:xfrm>
            <a:custGeom>
              <a:avLst/>
              <a:gdLst>
                <a:gd name="T0" fmla="*/ 0 w 175"/>
                <a:gd name="T1" fmla="*/ 80 h 106"/>
                <a:gd name="T2" fmla="*/ 26 w 175"/>
                <a:gd name="T3" fmla="*/ 93 h 106"/>
                <a:gd name="T4" fmla="*/ 50 w 175"/>
                <a:gd name="T5" fmla="*/ 102 h 106"/>
                <a:gd name="T6" fmla="*/ 74 w 175"/>
                <a:gd name="T7" fmla="*/ 106 h 106"/>
                <a:gd name="T8" fmla="*/ 98 w 175"/>
                <a:gd name="T9" fmla="*/ 106 h 106"/>
                <a:gd name="T10" fmla="*/ 118 w 175"/>
                <a:gd name="T11" fmla="*/ 102 h 106"/>
                <a:gd name="T12" fmla="*/ 140 w 175"/>
                <a:gd name="T13" fmla="*/ 93 h 106"/>
                <a:gd name="T14" fmla="*/ 157 w 175"/>
                <a:gd name="T15" fmla="*/ 85 h 106"/>
                <a:gd name="T16" fmla="*/ 175 w 175"/>
                <a:gd name="T17" fmla="*/ 74 h 106"/>
                <a:gd name="T18" fmla="*/ 162 w 175"/>
                <a:gd name="T19" fmla="*/ 0 h 106"/>
                <a:gd name="T20" fmla="*/ 125 w 175"/>
                <a:gd name="T21" fmla="*/ 6 h 106"/>
                <a:gd name="T22" fmla="*/ 94 w 175"/>
                <a:gd name="T23" fmla="*/ 15 h 106"/>
                <a:gd name="T24" fmla="*/ 66 w 175"/>
                <a:gd name="T25" fmla="*/ 28 h 106"/>
                <a:gd name="T26" fmla="*/ 42 w 175"/>
                <a:gd name="T27" fmla="*/ 43 h 106"/>
                <a:gd name="T28" fmla="*/ 24 w 175"/>
                <a:gd name="T29" fmla="*/ 56 h 106"/>
                <a:gd name="T30" fmla="*/ 11 w 175"/>
                <a:gd name="T31" fmla="*/ 69 h 106"/>
                <a:gd name="T32" fmla="*/ 2 w 175"/>
                <a:gd name="T33" fmla="*/ 78 h 106"/>
                <a:gd name="T34" fmla="*/ 0 w 175"/>
                <a:gd name="T35" fmla="*/ 8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5"/>
                <a:gd name="T55" fmla="*/ 0 h 106"/>
                <a:gd name="T56" fmla="*/ 175 w 17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5" h="106">
                  <a:moveTo>
                    <a:pt x="0" y="80"/>
                  </a:moveTo>
                  <a:lnTo>
                    <a:pt x="26" y="93"/>
                  </a:lnTo>
                  <a:lnTo>
                    <a:pt x="50" y="102"/>
                  </a:lnTo>
                  <a:lnTo>
                    <a:pt x="74" y="106"/>
                  </a:lnTo>
                  <a:lnTo>
                    <a:pt x="98" y="106"/>
                  </a:lnTo>
                  <a:lnTo>
                    <a:pt x="118" y="102"/>
                  </a:lnTo>
                  <a:lnTo>
                    <a:pt x="140" y="93"/>
                  </a:lnTo>
                  <a:lnTo>
                    <a:pt x="157" y="85"/>
                  </a:lnTo>
                  <a:lnTo>
                    <a:pt x="175" y="74"/>
                  </a:lnTo>
                  <a:lnTo>
                    <a:pt x="162" y="0"/>
                  </a:lnTo>
                  <a:lnTo>
                    <a:pt x="125" y="6"/>
                  </a:lnTo>
                  <a:lnTo>
                    <a:pt x="94" y="15"/>
                  </a:lnTo>
                  <a:lnTo>
                    <a:pt x="66" y="28"/>
                  </a:lnTo>
                  <a:lnTo>
                    <a:pt x="42" y="43"/>
                  </a:lnTo>
                  <a:lnTo>
                    <a:pt x="24" y="56"/>
                  </a:lnTo>
                  <a:lnTo>
                    <a:pt x="11" y="69"/>
                  </a:lnTo>
                  <a:lnTo>
                    <a:pt x="2" y="78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794"/>
            <p:cNvSpPr>
              <a:spLocks/>
            </p:cNvSpPr>
            <p:nvPr/>
          </p:nvSpPr>
          <p:spPr bwMode="auto">
            <a:xfrm>
              <a:off x="299" y="2615"/>
              <a:ext cx="106" cy="115"/>
            </a:xfrm>
            <a:custGeom>
              <a:avLst/>
              <a:gdLst>
                <a:gd name="T0" fmla="*/ 0 w 106"/>
                <a:gd name="T1" fmla="*/ 0 h 115"/>
                <a:gd name="T2" fmla="*/ 6 w 106"/>
                <a:gd name="T3" fmla="*/ 26 h 115"/>
                <a:gd name="T4" fmla="*/ 17 w 106"/>
                <a:gd name="T5" fmla="*/ 46 h 115"/>
                <a:gd name="T6" fmla="*/ 28 w 106"/>
                <a:gd name="T7" fmla="*/ 65 h 115"/>
                <a:gd name="T8" fmla="*/ 41 w 106"/>
                <a:gd name="T9" fmla="*/ 80 h 115"/>
                <a:gd name="T10" fmla="*/ 56 w 106"/>
                <a:gd name="T11" fmla="*/ 93 h 115"/>
                <a:gd name="T12" fmla="*/ 72 w 106"/>
                <a:gd name="T13" fmla="*/ 102 h 115"/>
                <a:gd name="T14" fmla="*/ 89 w 106"/>
                <a:gd name="T15" fmla="*/ 111 h 115"/>
                <a:gd name="T16" fmla="*/ 106 w 106"/>
                <a:gd name="T17" fmla="*/ 115 h 115"/>
                <a:gd name="T18" fmla="*/ 89 w 106"/>
                <a:gd name="T19" fmla="*/ 13 h 115"/>
                <a:gd name="T20" fmla="*/ 72 w 106"/>
                <a:gd name="T21" fmla="*/ 8 h 115"/>
                <a:gd name="T22" fmla="*/ 54 w 106"/>
                <a:gd name="T23" fmla="*/ 4 h 115"/>
                <a:gd name="T24" fmla="*/ 39 w 106"/>
                <a:gd name="T25" fmla="*/ 2 h 115"/>
                <a:gd name="T26" fmla="*/ 26 w 106"/>
                <a:gd name="T27" fmla="*/ 0 h 115"/>
                <a:gd name="T28" fmla="*/ 15 w 106"/>
                <a:gd name="T29" fmla="*/ 0 h 115"/>
                <a:gd name="T30" fmla="*/ 6 w 106"/>
                <a:gd name="T31" fmla="*/ 0 h 115"/>
                <a:gd name="T32" fmla="*/ 2 w 106"/>
                <a:gd name="T33" fmla="*/ 0 h 115"/>
                <a:gd name="T34" fmla="*/ 0 w 106"/>
                <a:gd name="T35" fmla="*/ 0 h 1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6"/>
                <a:gd name="T55" fmla="*/ 0 h 115"/>
                <a:gd name="T56" fmla="*/ 106 w 106"/>
                <a:gd name="T57" fmla="*/ 115 h 1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6" h="115">
                  <a:moveTo>
                    <a:pt x="0" y="0"/>
                  </a:moveTo>
                  <a:lnTo>
                    <a:pt x="6" y="26"/>
                  </a:lnTo>
                  <a:lnTo>
                    <a:pt x="17" y="46"/>
                  </a:lnTo>
                  <a:lnTo>
                    <a:pt x="28" y="65"/>
                  </a:lnTo>
                  <a:lnTo>
                    <a:pt x="41" y="80"/>
                  </a:lnTo>
                  <a:lnTo>
                    <a:pt x="56" y="93"/>
                  </a:lnTo>
                  <a:lnTo>
                    <a:pt x="72" y="102"/>
                  </a:lnTo>
                  <a:lnTo>
                    <a:pt x="89" y="111"/>
                  </a:lnTo>
                  <a:lnTo>
                    <a:pt x="106" y="115"/>
                  </a:lnTo>
                  <a:lnTo>
                    <a:pt x="89" y="13"/>
                  </a:lnTo>
                  <a:lnTo>
                    <a:pt x="72" y="8"/>
                  </a:lnTo>
                  <a:lnTo>
                    <a:pt x="54" y="4"/>
                  </a:lnTo>
                  <a:lnTo>
                    <a:pt x="39" y="2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795"/>
            <p:cNvSpPr>
              <a:spLocks/>
            </p:cNvSpPr>
            <p:nvPr/>
          </p:nvSpPr>
          <p:spPr bwMode="auto">
            <a:xfrm>
              <a:off x="486" y="3035"/>
              <a:ext cx="122" cy="168"/>
            </a:xfrm>
            <a:custGeom>
              <a:avLst/>
              <a:gdLst>
                <a:gd name="T0" fmla="*/ 0 w 122"/>
                <a:gd name="T1" fmla="*/ 140 h 168"/>
                <a:gd name="T2" fmla="*/ 7 w 122"/>
                <a:gd name="T3" fmla="*/ 168 h 168"/>
                <a:gd name="T4" fmla="*/ 41 w 122"/>
                <a:gd name="T5" fmla="*/ 157 h 168"/>
                <a:gd name="T6" fmla="*/ 68 w 122"/>
                <a:gd name="T7" fmla="*/ 140 h 168"/>
                <a:gd name="T8" fmla="*/ 87 w 122"/>
                <a:gd name="T9" fmla="*/ 118 h 168"/>
                <a:gd name="T10" fmla="*/ 102 w 122"/>
                <a:gd name="T11" fmla="*/ 96 h 168"/>
                <a:gd name="T12" fmla="*/ 113 w 122"/>
                <a:gd name="T13" fmla="*/ 70 h 168"/>
                <a:gd name="T14" fmla="*/ 120 w 122"/>
                <a:gd name="T15" fmla="*/ 46 h 168"/>
                <a:gd name="T16" fmla="*/ 122 w 122"/>
                <a:gd name="T17" fmla="*/ 22 h 168"/>
                <a:gd name="T18" fmla="*/ 122 w 122"/>
                <a:gd name="T19" fmla="*/ 0 h 168"/>
                <a:gd name="T20" fmla="*/ 111 w 122"/>
                <a:gd name="T21" fmla="*/ 2 h 168"/>
                <a:gd name="T22" fmla="*/ 100 w 122"/>
                <a:gd name="T23" fmla="*/ 5 h 168"/>
                <a:gd name="T24" fmla="*/ 89 w 122"/>
                <a:gd name="T25" fmla="*/ 9 h 168"/>
                <a:gd name="T26" fmla="*/ 81 w 122"/>
                <a:gd name="T27" fmla="*/ 11 h 168"/>
                <a:gd name="T28" fmla="*/ 70 w 122"/>
                <a:gd name="T29" fmla="*/ 16 h 168"/>
                <a:gd name="T30" fmla="*/ 59 w 122"/>
                <a:gd name="T31" fmla="*/ 20 h 168"/>
                <a:gd name="T32" fmla="*/ 50 w 122"/>
                <a:gd name="T33" fmla="*/ 24 h 168"/>
                <a:gd name="T34" fmla="*/ 39 w 122"/>
                <a:gd name="T35" fmla="*/ 29 h 168"/>
                <a:gd name="T36" fmla="*/ 22 w 122"/>
                <a:gd name="T37" fmla="*/ 59 h 168"/>
                <a:gd name="T38" fmla="*/ 11 w 122"/>
                <a:gd name="T39" fmla="*/ 90 h 168"/>
                <a:gd name="T40" fmla="*/ 2 w 122"/>
                <a:gd name="T41" fmla="*/ 118 h 168"/>
                <a:gd name="T42" fmla="*/ 0 w 122"/>
                <a:gd name="T43" fmla="*/ 140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2"/>
                <a:gd name="T67" fmla="*/ 0 h 168"/>
                <a:gd name="T68" fmla="*/ 122 w 122"/>
                <a:gd name="T69" fmla="*/ 168 h 1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2" h="168">
                  <a:moveTo>
                    <a:pt x="0" y="140"/>
                  </a:moveTo>
                  <a:lnTo>
                    <a:pt x="7" y="168"/>
                  </a:lnTo>
                  <a:lnTo>
                    <a:pt x="41" y="157"/>
                  </a:lnTo>
                  <a:lnTo>
                    <a:pt x="68" y="140"/>
                  </a:lnTo>
                  <a:lnTo>
                    <a:pt x="87" y="118"/>
                  </a:lnTo>
                  <a:lnTo>
                    <a:pt x="102" y="96"/>
                  </a:lnTo>
                  <a:lnTo>
                    <a:pt x="113" y="70"/>
                  </a:lnTo>
                  <a:lnTo>
                    <a:pt x="120" y="46"/>
                  </a:lnTo>
                  <a:lnTo>
                    <a:pt x="122" y="22"/>
                  </a:lnTo>
                  <a:lnTo>
                    <a:pt x="122" y="0"/>
                  </a:lnTo>
                  <a:lnTo>
                    <a:pt x="111" y="2"/>
                  </a:lnTo>
                  <a:lnTo>
                    <a:pt x="100" y="5"/>
                  </a:lnTo>
                  <a:lnTo>
                    <a:pt x="89" y="9"/>
                  </a:lnTo>
                  <a:lnTo>
                    <a:pt x="81" y="11"/>
                  </a:lnTo>
                  <a:lnTo>
                    <a:pt x="70" y="16"/>
                  </a:lnTo>
                  <a:lnTo>
                    <a:pt x="59" y="20"/>
                  </a:lnTo>
                  <a:lnTo>
                    <a:pt x="50" y="24"/>
                  </a:lnTo>
                  <a:lnTo>
                    <a:pt x="39" y="29"/>
                  </a:lnTo>
                  <a:lnTo>
                    <a:pt x="22" y="59"/>
                  </a:lnTo>
                  <a:lnTo>
                    <a:pt x="11" y="90"/>
                  </a:lnTo>
                  <a:lnTo>
                    <a:pt x="2" y="118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796"/>
            <p:cNvSpPr>
              <a:spLocks/>
            </p:cNvSpPr>
            <p:nvPr/>
          </p:nvSpPr>
          <p:spPr bwMode="auto">
            <a:xfrm>
              <a:off x="1938" y="1479"/>
              <a:ext cx="120" cy="131"/>
            </a:xfrm>
            <a:custGeom>
              <a:avLst/>
              <a:gdLst>
                <a:gd name="T0" fmla="*/ 15 w 120"/>
                <a:gd name="T1" fmla="*/ 57 h 131"/>
                <a:gd name="T2" fmla="*/ 11 w 120"/>
                <a:gd name="T3" fmla="*/ 68 h 131"/>
                <a:gd name="T4" fmla="*/ 8 w 120"/>
                <a:gd name="T5" fmla="*/ 77 h 131"/>
                <a:gd name="T6" fmla="*/ 4 w 120"/>
                <a:gd name="T7" fmla="*/ 88 h 131"/>
                <a:gd name="T8" fmla="*/ 0 w 120"/>
                <a:gd name="T9" fmla="*/ 98 h 131"/>
                <a:gd name="T10" fmla="*/ 8 w 120"/>
                <a:gd name="T11" fmla="*/ 103 h 131"/>
                <a:gd name="T12" fmla="*/ 17 w 120"/>
                <a:gd name="T13" fmla="*/ 105 h 131"/>
                <a:gd name="T14" fmla="*/ 26 w 120"/>
                <a:gd name="T15" fmla="*/ 109 h 131"/>
                <a:gd name="T16" fmla="*/ 35 w 120"/>
                <a:gd name="T17" fmla="*/ 114 h 131"/>
                <a:gd name="T18" fmla="*/ 41 w 120"/>
                <a:gd name="T19" fmla="*/ 118 h 131"/>
                <a:gd name="T20" fmla="*/ 50 w 120"/>
                <a:gd name="T21" fmla="*/ 122 h 131"/>
                <a:gd name="T22" fmla="*/ 59 w 120"/>
                <a:gd name="T23" fmla="*/ 127 h 131"/>
                <a:gd name="T24" fmla="*/ 67 w 120"/>
                <a:gd name="T25" fmla="*/ 131 h 131"/>
                <a:gd name="T26" fmla="*/ 96 w 120"/>
                <a:gd name="T27" fmla="*/ 88 h 131"/>
                <a:gd name="T28" fmla="*/ 111 w 120"/>
                <a:gd name="T29" fmla="*/ 46 h 131"/>
                <a:gd name="T30" fmla="*/ 117 w 120"/>
                <a:gd name="T31" fmla="*/ 14 h 131"/>
                <a:gd name="T32" fmla="*/ 120 w 120"/>
                <a:gd name="T33" fmla="*/ 0 h 131"/>
                <a:gd name="T34" fmla="*/ 104 w 120"/>
                <a:gd name="T35" fmla="*/ 5 h 131"/>
                <a:gd name="T36" fmla="*/ 89 w 120"/>
                <a:gd name="T37" fmla="*/ 11 h 131"/>
                <a:gd name="T38" fmla="*/ 74 w 120"/>
                <a:gd name="T39" fmla="*/ 18 h 131"/>
                <a:gd name="T40" fmla="*/ 61 w 120"/>
                <a:gd name="T41" fmla="*/ 24 h 131"/>
                <a:gd name="T42" fmla="*/ 48 w 120"/>
                <a:gd name="T43" fmla="*/ 33 h 131"/>
                <a:gd name="T44" fmla="*/ 37 w 120"/>
                <a:gd name="T45" fmla="*/ 40 h 131"/>
                <a:gd name="T46" fmla="*/ 26 w 120"/>
                <a:gd name="T47" fmla="*/ 48 h 131"/>
                <a:gd name="T48" fmla="*/ 15 w 120"/>
                <a:gd name="T49" fmla="*/ 57 h 1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"/>
                <a:gd name="T76" fmla="*/ 0 h 131"/>
                <a:gd name="T77" fmla="*/ 120 w 120"/>
                <a:gd name="T78" fmla="*/ 131 h 1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" h="131">
                  <a:moveTo>
                    <a:pt x="15" y="57"/>
                  </a:moveTo>
                  <a:lnTo>
                    <a:pt x="11" y="68"/>
                  </a:lnTo>
                  <a:lnTo>
                    <a:pt x="8" y="77"/>
                  </a:lnTo>
                  <a:lnTo>
                    <a:pt x="4" y="88"/>
                  </a:lnTo>
                  <a:lnTo>
                    <a:pt x="0" y="98"/>
                  </a:lnTo>
                  <a:lnTo>
                    <a:pt x="8" y="103"/>
                  </a:lnTo>
                  <a:lnTo>
                    <a:pt x="17" y="105"/>
                  </a:lnTo>
                  <a:lnTo>
                    <a:pt x="26" y="109"/>
                  </a:lnTo>
                  <a:lnTo>
                    <a:pt x="35" y="114"/>
                  </a:lnTo>
                  <a:lnTo>
                    <a:pt x="41" y="118"/>
                  </a:lnTo>
                  <a:lnTo>
                    <a:pt x="50" y="122"/>
                  </a:lnTo>
                  <a:lnTo>
                    <a:pt x="59" y="127"/>
                  </a:lnTo>
                  <a:lnTo>
                    <a:pt x="67" y="131"/>
                  </a:lnTo>
                  <a:lnTo>
                    <a:pt x="96" y="88"/>
                  </a:lnTo>
                  <a:lnTo>
                    <a:pt x="111" y="46"/>
                  </a:lnTo>
                  <a:lnTo>
                    <a:pt x="117" y="14"/>
                  </a:lnTo>
                  <a:lnTo>
                    <a:pt x="120" y="0"/>
                  </a:lnTo>
                  <a:lnTo>
                    <a:pt x="104" y="5"/>
                  </a:lnTo>
                  <a:lnTo>
                    <a:pt x="89" y="11"/>
                  </a:lnTo>
                  <a:lnTo>
                    <a:pt x="74" y="18"/>
                  </a:lnTo>
                  <a:lnTo>
                    <a:pt x="61" y="24"/>
                  </a:lnTo>
                  <a:lnTo>
                    <a:pt x="48" y="33"/>
                  </a:lnTo>
                  <a:lnTo>
                    <a:pt x="37" y="40"/>
                  </a:lnTo>
                  <a:lnTo>
                    <a:pt x="26" y="48"/>
                  </a:lnTo>
                  <a:lnTo>
                    <a:pt x="15" y="57"/>
                  </a:lnTo>
                  <a:close/>
                </a:path>
              </a:pathLst>
            </a:custGeom>
            <a:solidFill>
              <a:srgbClr val="FF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797"/>
            <p:cNvSpPr>
              <a:spLocks/>
            </p:cNvSpPr>
            <p:nvPr/>
          </p:nvSpPr>
          <p:spPr bwMode="auto">
            <a:xfrm>
              <a:off x="1770" y="3380"/>
              <a:ext cx="109" cy="172"/>
            </a:xfrm>
            <a:custGeom>
              <a:avLst/>
              <a:gdLst>
                <a:gd name="T0" fmla="*/ 65 w 109"/>
                <a:gd name="T1" fmla="*/ 133 h 172"/>
                <a:gd name="T2" fmla="*/ 67 w 109"/>
                <a:gd name="T3" fmla="*/ 139 h 172"/>
                <a:gd name="T4" fmla="*/ 67 w 109"/>
                <a:gd name="T5" fmla="*/ 146 h 172"/>
                <a:gd name="T6" fmla="*/ 67 w 109"/>
                <a:gd name="T7" fmla="*/ 152 h 172"/>
                <a:gd name="T8" fmla="*/ 70 w 109"/>
                <a:gd name="T9" fmla="*/ 159 h 172"/>
                <a:gd name="T10" fmla="*/ 85 w 109"/>
                <a:gd name="T11" fmla="*/ 165 h 172"/>
                <a:gd name="T12" fmla="*/ 98 w 109"/>
                <a:gd name="T13" fmla="*/ 170 h 172"/>
                <a:gd name="T14" fmla="*/ 107 w 109"/>
                <a:gd name="T15" fmla="*/ 172 h 172"/>
                <a:gd name="T16" fmla="*/ 109 w 109"/>
                <a:gd name="T17" fmla="*/ 172 h 172"/>
                <a:gd name="T18" fmla="*/ 102 w 109"/>
                <a:gd name="T19" fmla="*/ 139 h 172"/>
                <a:gd name="T20" fmla="*/ 94 w 109"/>
                <a:gd name="T21" fmla="*/ 111 h 172"/>
                <a:gd name="T22" fmla="*/ 80 w 109"/>
                <a:gd name="T23" fmla="*/ 85 h 172"/>
                <a:gd name="T24" fmla="*/ 67 w 109"/>
                <a:gd name="T25" fmla="*/ 61 h 172"/>
                <a:gd name="T26" fmla="*/ 52 w 109"/>
                <a:gd name="T27" fmla="*/ 41 h 172"/>
                <a:gd name="T28" fmla="*/ 35 w 109"/>
                <a:gd name="T29" fmla="*/ 24 h 172"/>
                <a:gd name="T30" fmla="*/ 19 w 109"/>
                <a:gd name="T31" fmla="*/ 10 h 172"/>
                <a:gd name="T32" fmla="*/ 4 w 109"/>
                <a:gd name="T33" fmla="*/ 0 h 172"/>
                <a:gd name="T34" fmla="*/ 2 w 109"/>
                <a:gd name="T35" fmla="*/ 0 h 172"/>
                <a:gd name="T36" fmla="*/ 2 w 109"/>
                <a:gd name="T37" fmla="*/ 0 h 172"/>
                <a:gd name="T38" fmla="*/ 0 w 109"/>
                <a:gd name="T39" fmla="*/ 0 h 172"/>
                <a:gd name="T40" fmla="*/ 0 w 109"/>
                <a:gd name="T41" fmla="*/ 0 h 172"/>
                <a:gd name="T42" fmla="*/ 11 w 109"/>
                <a:gd name="T43" fmla="*/ 15 h 172"/>
                <a:gd name="T44" fmla="*/ 19 w 109"/>
                <a:gd name="T45" fmla="*/ 30 h 172"/>
                <a:gd name="T46" fmla="*/ 30 w 109"/>
                <a:gd name="T47" fmla="*/ 45 h 172"/>
                <a:gd name="T48" fmla="*/ 39 w 109"/>
                <a:gd name="T49" fmla="*/ 63 h 172"/>
                <a:gd name="T50" fmla="*/ 46 w 109"/>
                <a:gd name="T51" fmla="*/ 78 h 172"/>
                <a:gd name="T52" fmla="*/ 54 w 109"/>
                <a:gd name="T53" fmla="*/ 95 h 172"/>
                <a:gd name="T54" fmla="*/ 61 w 109"/>
                <a:gd name="T55" fmla="*/ 115 h 172"/>
                <a:gd name="T56" fmla="*/ 65 w 109"/>
                <a:gd name="T57" fmla="*/ 133 h 1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9"/>
                <a:gd name="T88" fmla="*/ 0 h 172"/>
                <a:gd name="T89" fmla="*/ 109 w 109"/>
                <a:gd name="T90" fmla="*/ 172 h 17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9" h="172">
                  <a:moveTo>
                    <a:pt x="65" y="133"/>
                  </a:moveTo>
                  <a:lnTo>
                    <a:pt x="67" y="139"/>
                  </a:lnTo>
                  <a:lnTo>
                    <a:pt x="67" y="146"/>
                  </a:lnTo>
                  <a:lnTo>
                    <a:pt x="67" y="152"/>
                  </a:lnTo>
                  <a:lnTo>
                    <a:pt x="70" y="159"/>
                  </a:lnTo>
                  <a:lnTo>
                    <a:pt x="85" y="165"/>
                  </a:lnTo>
                  <a:lnTo>
                    <a:pt x="98" y="170"/>
                  </a:lnTo>
                  <a:lnTo>
                    <a:pt x="107" y="172"/>
                  </a:lnTo>
                  <a:lnTo>
                    <a:pt x="109" y="172"/>
                  </a:lnTo>
                  <a:lnTo>
                    <a:pt x="102" y="139"/>
                  </a:lnTo>
                  <a:lnTo>
                    <a:pt x="94" y="111"/>
                  </a:lnTo>
                  <a:lnTo>
                    <a:pt x="80" y="85"/>
                  </a:lnTo>
                  <a:lnTo>
                    <a:pt x="67" y="61"/>
                  </a:lnTo>
                  <a:lnTo>
                    <a:pt x="52" y="41"/>
                  </a:lnTo>
                  <a:lnTo>
                    <a:pt x="35" y="24"/>
                  </a:lnTo>
                  <a:lnTo>
                    <a:pt x="19" y="1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19" y="30"/>
                  </a:lnTo>
                  <a:lnTo>
                    <a:pt x="30" y="45"/>
                  </a:lnTo>
                  <a:lnTo>
                    <a:pt x="39" y="63"/>
                  </a:lnTo>
                  <a:lnTo>
                    <a:pt x="46" y="78"/>
                  </a:lnTo>
                  <a:lnTo>
                    <a:pt x="54" y="95"/>
                  </a:lnTo>
                  <a:lnTo>
                    <a:pt x="61" y="115"/>
                  </a:lnTo>
                  <a:lnTo>
                    <a:pt x="65" y="133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798"/>
            <p:cNvSpPr>
              <a:spLocks/>
            </p:cNvSpPr>
            <p:nvPr/>
          </p:nvSpPr>
          <p:spPr bwMode="auto">
            <a:xfrm>
              <a:off x="1314" y="3414"/>
              <a:ext cx="96" cy="81"/>
            </a:xfrm>
            <a:custGeom>
              <a:avLst/>
              <a:gdLst>
                <a:gd name="T0" fmla="*/ 0 w 96"/>
                <a:gd name="T1" fmla="*/ 81 h 81"/>
                <a:gd name="T2" fmla="*/ 18 w 96"/>
                <a:gd name="T3" fmla="*/ 77 h 81"/>
                <a:gd name="T4" fmla="*/ 31 w 96"/>
                <a:gd name="T5" fmla="*/ 70 h 81"/>
                <a:gd name="T6" fmla="*/ 46 w 96"/>
                <a:gd name="T7" fmla="*/ 61 h 81"/>
                <a:gd name="T8" fmla="*/ 59 w 96"/>
                <a:gd name="T9" fmla="*/ 53 h 81"/>
                <a:gd name="T10" fmla="*/ 70 w 96"/>
                <a:gd name="T11" fmla="*/ 42 h 81"/>
                <a:gd name="T12" fmla="*/ 79 w 96"/>
                <a:gd name="T13" fmla="*/ 31 h 81"/>
                <a:gd name="T14" fmla="*/ 87 w 96"/>
                <a:gd name="T15" fmla="*/ 20 h 81"/>
                <a:gd name="T16" fmla="*/ 96 w 96"/>
                <a:gd name="T17" fmla="*/ 7 h 81"/>
                <a:gd name="T18" fmla="*/ 85 w 96"/>
                <a:gd name="T19" fmla="*/ 7 h 81"/>
                <a:gd name="T20" fmla="*/ 74 w 96"/>
                <a:gd name="T21" fmla="*/ 7 h 81"/>
                <a:gd name="T22" fmla="*/ 64 w 96"/>
                <a:gd name="T23" fmla="*/ 7 h 81"/>
                <a:gd name="T24" fmla="*/ 55 w 96"/>
                <a:gd name="T25" fmla="*/ 5 h 81"/>
                <a:gd name="T26" fmla="*/ 44 w 96"/>
                <a:gd name="T27" fmla="*/ 5 h 81"/>
                <a:gd name="T28" fmla="*/ 33 w 96"/>
                <a:gd name="T29" fmla="*/ 3 h 81"/>
                <a:gd name="T30" fmla="*/ 24 w 96"/>
                <a:gd name="T31" fmla="*/ 3 h 81"/>
                <a:gd name="T32" fmla="*/ 13 w 96"/>
                <a:gd name="T33" fmla="*/ 0 h 81"/>
                <a:gd name="T34" fmla="*/ 11 w 96"/>
                <a:gd name="T35" fmla="*/ 20 h 81"/>
                <a:gd name="T36" fmla="*/ 9 w 96"/>
                <a:gd name="T37" fmla="*/ 40 h 81"/>
                <a:gd name="T38" fmla="*/ 5 w 96"/>
                <a:gd name="T39" fmla="*/ 61 h 81"/>
                <a:gd name="T40" fmla="*/ 0 w 96"/>
                <a:gd name="T41" fmla="*/ 81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81"/>
                <a:gd name="T65" fmla="*/ 96 w 96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81">
                  <a:moveTo>
                    <a:pt x="0" y="81"/>
                  </a:moveTo>
                  <a:lnTo>
                    <a:pt x="18" y="77"/>
                  </a:lnTo>
                  <a:lnTo>
                    <a:pt x="31" y="70"/>
                  </a:lnTo>
                  <a:lnTo>
                    <a:pt x="46" y="61"/>
                  </a:lnTo>
                  <a:lnTo>
                    <a:pt x="59" y="53"/>
                  </a:lnTo>
                  <a:lnTo>
                    <a:pt x="70" y="42"/>
                  </a:lnTo>
                  <a:lnTo>
                    <a:pt x="79" y="31"/>
                  </a:lnTo>
                  <a:lnTo>
                    <a:pt x="87" y="20"/>
                  </a:lnTo>
                  <a:lnTo>
                    <a:pt x="96" y="7"/>
                  </a:lnTo>
                  <a:lnTo>
                    <a:pt x="85" y="7"/>
                  </a:lnTo>
                  <a:lnTo>
                    <a:pt x="74" y="7"/>
                  </a:lnTo>
                  <a:lnTo>
                    <a:pt x="64" y="7"/>
                  </a:lnTo>
                  <a:lnTo>
                    <a:pt x="55" y="5"/>
                  </a:lnTo>
                  <a:lnTo>
                    <a:pt x="44" y="5"/>
                  </a:lnTo>
                  <a:lnTo>
                    <a:pt x="33" y="3"/>
                  </a:lnTo>
                  <a:lnTo>
                    <a:pt x="24" y="3"/>
                  </a:lnTo>
                  <a:lnTo>
                    <a:pt x="13" y="0"/>
                  </a:lnTo>
                  <a:lnTo>
                    <a:pt x="11" y="20"/>
                  </a:lnTo>
                  <a:lnTo>
                    <a:pt x="9" y="40"/>
                  </a:lnTo>
                  <a:lnTo>
                    <a:pt x="5" y="6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799"/>
            <p:cNvSpPr>
              <a:spLocks/>
            </p:cNvSpPr>
            <p:nvPr/>
          </p:nvSpPr>
          <p:spPr bwMode="auto">
            <a:xfrm>
              <a:off x="1310" y="2070"/>
              <a:ext cx="96" cy="246"/>
            </a:xfrm>
            <a:custGeom>
              <a:avLst/>
              <a:gdLst>
                <a:gd name="T0" fmla="*/ 76 w 96"/>
                <a:gd name="T1" fmla="*/ 246 h 246"/>
                <a:gd name="T2" fmla="*/ 91 w 96"/>
                <a:gd name="T3" fmla="*/ 194 h 246"/>
                <a:gd name="T4" fmla="*/ 96 w 96"/>
                <a:gd name="T5" fmla="*/ 148 h 246"/>
                <a:gd name="T6" fmla="*/ 91 w 96"/>
                <a:gd name="T7" fmla="*/ 107 h 246"/>
                <a:gd name="T8" fmla="*/ 81 w 96"/>
                <a:gd name="T9" fmla="*/ 70 h 246"/>
                <a:gd name="T10" fmla="*/ 68 w 96"/>
                <a:gd name="T11" fmla="*/ 41 h 246"/>
                <a:gd name="T12" fmla="*/ 54 w 96"/>
                <a:gd name="T13" fmla="*/ 20 h 246"/>
                <a:gd name="T14" fmla="*/ 46 w 96"/>
                <a:gd name="T15" fmla="*/ 4 h 246"/>
                <a:gd name="T16" fmla="*/ 41 w 96"/>
                <a:gd name="T17" fmla="*/ 0 h 246"/>
                <a:gd name="T18" fmla="*/ 11 w 96"/>
                <a:gd name="T19" fmla="*/ 46 h 246"/>
                <a:gd name="T20" fmla="*/ 0 w 96"/>
                <a:gd name="T21" fmla="*/ 89 h 246"/>
                <a:gd name="T22" fmla="*/ 4 w 96"/>
                <a:gd name="T23" fmla="*/ 131 h 246"/>
                <a:gd name="T24" fmla="*/ 17 w 96"/>
                <a:gd name="T25" fmla="*/ 168 h 246"/>
                <a:gd name="T26" fmla="*/ 37 w 96"/>
                <a:gd name="T27" fmla="*/ 200 h 246"/>
                <a:gd name="T28" fmla="*/ 54 w 96"/>
                <a:gd name="T29" fmla="*/ 224 h 246"/>
                <a:gd name="T30" fmla="*/ 70 w 96"/>
                <a:gd name="T31" fmla="*/ 240 h 246"/>
                <a:gd name="T32" fmla="*/ 76 w 96"/>
                <a:gd name="T33" fmla="*/ 246 h 2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246"/>
                <a:gd name="T53" fmla="*/ 96 w 96"/>
                <a:gd name="T54" fmla="*/ 246 h 2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246">
                  <a:moveTo>
                    <a:pt x="76" y="246"/>
                  </a:moveTo>
                  <a:lnTo>
                    <a:pt x="91" y="194"/>
                  </a:lnTo>
                  <a:lnTo>
                    <a:pt x="96" y="148"/>
                  </a:lnTo>
                  <a:lnTo>
                    <a:pt x="91" y="107"/>
                  </a:lnTo>
                  <a:lnTo>
                    <a:pt x="81" y="70"/>
                  </a:lnTo>
                  <a:lnTo>
                    <a:pt x="68" y="41"/>
                  </a:lnTo>
                  <a:lnTo>
                    <a:pt x="54" y="20"/>
                  </a:lnTo>
                  <a:lnTo>
                    <a:pt x="46" y="4"/>
                  </a:lnTo>
                  <a:lnTo>
                    <a:pt x="41" y="0"/>
                  </a:lnTo>
                  <a:lnTo>
                    <a:pt x="11" y="46"/>
                  </a:lnTo>
                  <a:lnTo>
                    <a:pt x="0" y="89"/>
                  </a:lnTo>
                  <a:lnTo>
                    <a:pt x="4" y="131"/>
                  </a:lnTo>
                  <a:lnTo>
                    <a:pt x="17" y="168"/>
                  </a:lnTo>
                  <a:lnTo>
                    <a:pt x="37" y="200"/>
                  </a:lnTo>
                  <a:lnTo>
                    <a:pt x="54" y="224"/>
                  </a:lnTo>
                  <a:lnTo>
                    <a:pt x="70" y="240"/>
                  </a:lnTo>
                  <a:lnTo>
                    <a:pt x="76" y="246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800"/>
            <p:cNvSpPr>
              <a:spLocks/>
            </p:cNvSpPr>
            <p:nvPr/>
          </p:nvSpPr>
          <p:spPr bwMode="auto">
            <a:xfrm>
              <a:off x="1432" y="2684"/>
              <a:ext cx="94" cy="247"/>
            </a:xfrm>
            <a:custGeom>
              <a:avLst/>
              <a:gdLst>
                <a:gd name="T0" fmla="*/ 76 w 94"/>
                <a:gd name="T1" fmla="*/ 247 h 247"/>
                <a:gd name="T2" fmla="*/ 92 w 94"/>
                <a:gd name="T3" fmla="*/ 194 h 247"/>
                <a:gd name="T4" fmla="*/ 94 w 94"/>
                <a:gd name="T5" fmla="*/ 149 h 247"/>
                <a:gd name="T6" fmla="*/ 89 w 94"/>
                <a:gd name="T7" fmla="*/ 107 h 247"/>
                <a:gd name="T8" fmla="*/ 81 w 94"/>
                <a:gd name="T9" fmla="*/ 70 h 247"/>
                <a:gd name="T10" fmla="*/ 68 w 94"/>
                <a:gd name="T11" fmla="*/ 42 h 247"/>
                <a:gd name="T12" fmla="*/ 54 w 94"/>
                <a:gd name="T13" fmla="*/ 20 h 247"/>
                <a:gd name="T14" fmla="*/ 46 w 94"/>
                <a:gd name="T15" fmla="*/ 5 h 247"/>
                <a:gd name="T16" fmla="*/ 41 w 94"/>
                <a:gd name="T17" fmla="*/ 0 h 247"/>
                <a:gd name="T18" fmla="*/ 11 w 94"/>
                <a:gd name="T19" fmla="*/ 46 h 247"/>
                <a:gd name="T20" fmla="*/ 0 w 94"/>
                <a:gd name="T21" fmla="*/ 90 h 247"/>
                <a:gd name="T22" fmla="*/ 4 w 94"/>
                <a:gd name="T23" fmla="*/ 131 h 247"/>
                <a:gd name="T24" fmla="*/ 17 w 94"/>
                <a:gd name="T25" fmla="*/ 168 h 247"/>
                <a:gd name="T26" fmla="*/ 37 w 94"/>
                <a:gd name="T27" fmla="*/ 201 h 247"/>
                <a:gd name="T28" fmla="*/ 54 w 94"/>
                <a:gd name="T29" fmla="*/ 225 h 247"/>
                <a:gd name="T30" fmla="*/ 70 w 94"/>
                <a:gd name="T31" fmla="*/ 240 h 247"/>
                <a:gd name="T32" fmla="*/ 76 w 94"/>
                <a:gd name="T33" fmla="*/ 247 h 2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247"/>
                <a:gd name="T53" fmla="*/ 94 w 94"/>
                <a:gd name="T54" fmla="*/ 247 h 2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247">
                  <a:moveTo>
                    <a:pt x="76" y="247"/>
                  </a:moveTo>
                  <a:lnTo>
                    <a:pt x="92" y="194"/>
                  </a:lnTo>
                  <a:lnTo>
                    <a:pt x="94" y="149"/>
                  </a:lnTo>
                  <a:lnTo>
                    <a:pt x="89" y="107"/>
                  </a:lnTo>
                  <a:lnTo>
                    <a:pt x="81" y="70"/>
                  </a:lnTo>
                  <a:lnTo>
                    <a:pt x="68" y="42"/>
                  </a:lnTo>
                  <a:lnTo>
                    <a:pt x="54" y="20"/>
                  </a:lnTo>
                  <a:lnTo>
                    <a:pt x="46" y="5"/>
                  </a:lnTo>
                  <a:lnTo>
                    <a:pt x="41" y="0"/>
                  </a:lnTo>
                  <a:lnTo>
                    <a:pt x="11" y="46"/>
                  </a:lnTo>
                  <a:lnTo>
                    <a:pt x="0" y="90"/>
                  </a:lnTo>
                  <a:lnTo>
                    <a:pt x="4" y="131"/>
                  </a:lnTo>
                  <a:lnTo>
                    <a:pt x="17" y="168"/>
                  </a:lnTo>
                  <a:lnTo>
                    <a:pt x="37" y="201"/>
                  </a:lnTo>
                  <a:lnTo>
                    <a:pt x="54" y="225"/>
                  </a:lnTo>
                  <a:lnTo>
                    <a:pt x="70" y="240"/>
                  </a:lnTo>
                  <a:lnTo>
                    <a:pt x="76" y="247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801"/>
            <p:cNvSpPr>
              <a:spLocks/>
            </p:cNvSpPr>
            <p:nvPr/>
          </p:nvSpPr>
          <p:spPr bwMode="auto">
            <a:xfrm>
              <a:off x="985" y="2515"/>
              <a:ext cx="249" cy="93"/>
            </a:xfrm>
            <a:custGeom>
              <a:avLst/>
              <a:gdLst>
                <a:gd name="T0" fmla="*/ 249 w 249"/>
                <a:gd name="T1" fmla="*/ 19 h 93"/>
                <a:gd name="T2" fmla="*/ 196 w 249"/>
                <a:gd name="T3" fmla="*/ 4 h 93"/>
                <a:gd name="T4" fmla="*/ 151 w 249"/>
                <a:gd name="T5" fmla="*/ 0 h 93"/>
                <a:gd name="T6" fmla="*/ 107 w 249"/>
                <a:gd name="T7" fmla="*/ 4 h 93"/>
                <a:gd name="T8" fmla="*/ 72 w 249"/>
                <a:gd name="T9" fmla="*/ 13 h 93"/>
                <a:gd name="T10" fmla="*/ 42 w 249"/>
                <a:gd name="T11" fmla="*/ 26 h 93"/>
                <a:gd name="T12" fmla="*/ 20 w 249"/>
                <a:gd name="T13" fmla="*/ 39 h 93"/>
                <a:gd name="T14" fmla="*/ 5 w 249"/>
                <a:gd name="T15" fmla="*/ 47 h 93"/>
                <a:gd name="T16" fmla="*/ 0 w 249"/>
                <a:gd name="T17" fmla="*/ 52 h 93"/>
                <a:gd name="T18" fmla="*/ 46 w 249"/>
                <a:gd name="T19" fmla="*/ 82 h 93"/>
                <a:gd name="T20" fmla="*/ 90 w 249"/>
                <a:gd name="T21" fmla="*/ 93 h 93"/>
                <a:gd name="T22" fmla="*/ 131 w 249"/>
                <a:gd name="T23" fmla="*/ 91 h 93"/>
                <a:gd name="T24" fmla="*/ 170 w 249"/>
                <a:gd name="T25" fmla="*/ 78 h 93"/>
                <a:gd name="T26" fmla="*/ 201 w 249"/>
                <a:gd name="T27" fmla="*/ 58 h 93"/>
                <a:gd name="T28" fmla="*/ 227 w 249"/>
                <a:gd name="T29" fmla="*/ 41 h 93"/>
                <a:gd name="T30" fmla="*/ 242 w 249"/>
                <a:gd name="T31" fmla="*/ 26 h 93"/>
                <a:gd name="T32" fmla="*/ 249 w 249"/>
                <a:gd name="T33" fmla="*/ 19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93"/>
                <a:gd name="T53" fmla="*/ 249 w 249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93">
                  <a:moveTo>
                    <a:pt x="249" y="19"/>
                  </a:moveTo>
                  <a:lnTo>
                    <a:pt x="196" y="4"/>
                  </a:lnTo>
                  <a:lnTo>
                    <a:pt x="151" y="0"/>
                  </a:lnTo>
                  <a:lnTo>
                    <a:pt x="107" y="4"/>
                  </a:lnTo>
                  <a:lnTo>
                    <a:pt x="72" y="13"/>
                  </a:lnTo>
                  <a:lnTo>
                    <a:pt x="42" y="26"/>
                  </a:lnTo>
                  <a:lnTo>
                    <a:pt x="20" y="39"/>
                  </a:lnTo>
                  <a:lnTo>
                    <a:pt x="5" y="47"/>
                  </a:lnTo>
                  <a:lnTo>
                    <a:pt x="0" y="52"/>
                  </a:lnTo>
                  <a:lnTo>
                    <a:pt x="46" y="82"/>
                  </a:lnTo>
                  <a:lnTo>
                    <a:pt x="90" y="93"/>
                  </a:lnTo>
                  <a:lnTo>
                    <a:pt x="131" y="91"/>
                  </a:lnTo>
                  <a:lnTo>
                    <a:pt x="170" y="78"/>
                  </a:lnTo>
                  <a:lnTo>
                    <a:pt x="201" y="58"/>
                  </a:lnTo>
                  <a:lnTo>
                    <a:pt x="227" y="41"/>
                  </a:lnTo>
                  <a:lnTo>
                    <a:pt x="242" y="26"/>
                  </a:lnTo>
                  <a:lnTo>
                    <a:pt x="249" y="19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802"/>
            <p:cNvSpPr>
              <a:spLocks/>
            </p:cNvSpPr>
            <p:nvPr/>
          </p:nvSpPr>
          <p:spPr bwMode="auto">
            <a:xfrm>
              <a:off x="1600" y="2395"/>
              <a:ext cx="248" cy="93"/>
            </a:xfrm>
            <a:custGeom>
              <a:avLst/>
              <a:gdLst>
                <a:gd name="T0" fmla="*/ 248 w 248"/>
                <a:gd name="T1" fmla="*/ 17 h 93"/>
                <a:gd name="T2" fmla="*/ 196 w 248"/>
                <a:gd name="T3" fmla="*/ 2 h 93"/>
                <a:gd name="T4" fmla="*/ 150 w 248"/>
                <a:gd name="T5" fmla="*/ 0 h 93"/>
                <a:gd name="T6" fmla="*/ 107 w 248"/>
                <a:gd name="T7" fmla="*/ 4 h 93"/>
                <a:gd name="T8" fmla="*/ 72 w 248"/>
                <a:gd name="T9" fmla="*/ 13 h 93"/>
                <a:gd name="T10" fmla="*/ 41 w 248"/>
                <a:gd name="T11" fmla="*/ 26 h 93"/>
                <a:gd name="T12" fmla="*/ 19 w 248"/>
                <a:gd name="T13" fmla="*/ 39 h 93"/>
                <a:gd name="T14" fmla="*/ 4 w 248"/>
                <a:gd name="T15" fmla="*/ 48 h 93"/>
                <a:gd name="T16" fmla="*/ 0 w 248"/>
                <a:gd name="T17" fmla="*/ 52 h 93"/>
                <a:gd name="T18" fmla="*/ 46 w 248"/>
                <a:gd name="T19" fmla="*/ 82 h 93"/>
                <a:gd name="T20" fmla="*/ 89 w 248"/>
                <a:gd name="T21" fmla="*/ 93 h 93"/>
                <a:gd name="T22" fmla="*/ 131 w 248"/>
                <a:gd name="T23" fmla="*/ 89 h 93"/>
                <a:gd name="T24" fmla="*/ 170 w 248"/>
                <a:gd name="T25" fmla="*/ 76 h 93"/>
                <a:gd name="T26" fmla="*/ 200 w 248"/>
                <a:gd name="T27" fmla="*/ 56 h 93"/>
                <a:gd name="T28" fmla="*/ 227 w 248"/>
                <a:gd name="T29" fmla="*/ 39 h 93"/>
                <a:gd name="T30" fmla="*/ 242 w 248"/>
                <a:gd name="T31" fmla="*/ 24 h 93"/>
                <a:gd name="T32" fmla="*/ 248 w 248"/>
                <a:gd name="T33" fmla="*/ 1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8"/>
                <a:gd name="T52" fmla="*/ 0 h 93"/>
                <a:gd name="T53" fmla="*/ 248 w 248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8" h="93">
                  <a:moveTo>
                    <a:pt x="248" y="17"/>
                  </a:moveTo>
                  <a:lnTo>
                    <a:pt x="196" y="2"/>
                  </a:lnTo>
                  <a:lnTo>
                    <a:pt x="150" y="0"/>
                  </a:lnTo>
                  <a:lnTo>
                    <a:pt x="107" y="4"/>
                  </a:lnTo>
                  <a:lnTo>
                    <a:pt x="72" y="13"/>
                  </a:lnTo>
                  <a:lnTo>
                    <a:pt x="41" y="26"/>
                  </a:lnTo>
                  <a:lnTo>
                    <a:pt x="19" y="39"/>
                  </a:lnTo>
                  <a:lnTo>
                    <a:pt x="4" y="48"/>
                  </a:lnTo>
                  <a:lnTo>
                    <a:pt x="0" y="52"/>
                  </a:lnTo>
                  <a:lnTo>
                    <a:pt x="46" y="82"/>
                  </a:lnTo>
                  <a:lnTo>
                    <a:pt x="89" y="93"/>
                  </a:lnTo>
                  <a:lnTo>
                    <a:pt x="131" y="89"/>
                  </a:lnTo>
                  <a:lnTo>
                    <a:pt x="170" y="76"/>
                  </a:lnTo>
                  <a:lnTo>
                    <a:pt x="200" y="56"/>
                  </a:lnTo>
                  <a:lnTo>
                    <a:pt x="227" y="39"/>
                  </a:lnTo>
                  <a:lnTo>
                    <a:pt x="242" y="24"/>
                  </a:lnTo>
                  <a:lnTo>
                    <a:pt x="248" y="17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803"/>
            <p:cNvSpPr>
              <a:spLocks/>
            </p:cNvSpPr>
            <p:nvPr/>
          </p:nvSpPr>
          <p:spPr bwMode="auto">
            <a:xfrm>
              <a:off x="1090" y="2262"/>
              <a:ext cx="174" cy="130"/>
            </a:xfrm>
            <a:custGeom>
              <a:avLst/>
              <a:gdLst>
                <a:gd name="T0" fmla="*/ 174 w 174"/>
                <a:gd name="T1" fmla="*/ 130 h 130"/>
                <a:gd name="T2" fmla="*/ 161 w 174"/>
                <a:gd name="T3" fmla="*/ 104 h 130"/>
                <a:gd name="T4" fmla="*/ 148 w 174"/>
                <a:gd name="T5" fmla="*/ 83 h 130"/>
                <a:gd name="T6" fmla="*/ 133 w 174"/>
                <a:gd name="T7" fmla="*/ 61 h 130"/>
                <a:gd name="T8" fmla="*/ 115 w 174"/>
                <a:gd name="T9" fmla="*/ 45 h 130"/>
                <a:gd name="T10" fmla="*/ 98 w 174"/>
                <a:gd name="T11" fmla="*/ 30 h 130"/>
                <a:gd name="T12" fmla="*/ 80 w 174"/>
                <a:gd name="T13" fmla="*/ 17 h 130"/>
                <a:gd name="T14" fmla="*/ 63 w 174"/>
                <a:gd name="T15" fmla="*/ 8 h 130"/>
                <a:gd name="T16" fmla="*/ 46 w 174"/>
                <a:gd name="T17" fmla="*/ 0 h 130"/>
                <a:gd name="T18" fmla="*/ 35 w 174"/>
                <a:gd name="T19" fmla="*/ 15 h 130"/>
                <a:gd name="T20" fmla="*/ 24 w 174"/>
                <a:gd name="T21" fmla="*/ 30 h 130"/>
                <a:gd name="T22" fmla="*/ 11 w 174"/>
                <a:gd name="T23" fmla="*/ 45 h 130"/>
                <a:gd name="T24" fmla="*/ 0 w 174"/>
                <a:gd name="T25" fmla="*/ 61 h 130"/>
                <a:gd name="T26" fmla="*/ 24 w 174"/>
                <a:gd name="T27" fmla="*/ 87 h 130"/>
                <a:gd name="T28" fmla="*/ 50 w 174"/>
                <a:gd name="T29" fmla="*/ 104 h 130"/>
                <a:gd name="T30" fmla="*/ 78 w 174"/>
                <a:gd name="T31" fmla="*/ 117 h 130"/>
                <a:gd name="T32" fmla="*/ 107 w 174"/>
                <a:gd name="T33" fmla="*/ 124 h 130"/>
                <a:gd name="T34" fmla="*/ 133 w 174"/>
                <a:gd name="T35" fmla="*/ 128 h 130"/>
                <a:gd name="T36" fmla="*/ 155 w 174"/>
                <a:gd name="T37" fmla="*/ 130 h 130"/>
                <a:gd name="T38" fmla="*/ 170 w 174"/>
                <a:gd name="T39" fmla="*/ 130 h 130"/>
                <a:gd name="T40" fmla="*/ 174 w 174"/>
                <a:gd name="T41" fmla="*/ 130 h 1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4"/>
                <a:gd name="T64" fmla="*/ 0 h 130"/>
                <a:gd name="T65" fmla="*/ 174 w 174"/>
                <a:gd name="T66" fmla="*/ 130 h 1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4" h="130">
                  <a:moveTo>
                    <a:pt x="174" y="130"/>
                  </a:moveTo>
                  <a:lnTo>
                    <a:pt x="161" y="104"/>
                  </a:lnTo>
                  <a:lnTo>
                    <a:pt x="148" y="83"/>
                  </a:lnTo>
                  <a:lnTo>
                    <a:pt x="133" y="61"/>
                  </a:lnTo>
                  <a:lnTo>
                    <a:pt x="115" y="45"/>
                  </a:lnTo>
                  <a:lnTo>
                    <a:pt x="98" y="30"/>
                  </a:lnTo>
                  <a:lnTo>
                    <a:pt x="80" y="17"/>
                  </a:lnTo>
                  <a:lnTo>
                    <a:pt x="63" y="8"/>
                  </a:lnTo>
                  <a:lnTo>
                    <a:pt x="46" y="0"/>
                  </a:lnTo>
                  <a:lnTo>
                    <a:pt x="35" y="15"/>
                  </a:lnTo>
                  <a:lnTo>
                    <a:pt x="24" y="30"/>
                  </a:lnTo>
                  <a:lnTo>
                    <a:pt x="11" y="45"/>
                  </a:lnTo>
                  <a:lnTo>
                    <a:pt x="0" y="61"/>
                  </a:lnTo>
                  <a:lnTo>
                    <a:pt x="24" y="87"/>
                  </a:lnTo>
                  <a:lnTo>
                    <a:pt x="50" y="104"/>
                  </a:lnTo>
                  <a:lnTo>
                    <a:pt x="78" y="117"/>
                  </a:lnTo>
                  <a:lnTo>
                    <a:pt x="107" y="124"/>
                  </a:lnTo>
                  <a:lnTo>
                    <a:pt x="133" y="128"/>
                  </a:lnTo>
                  <a:lnTo>
                    <a:pt x="155" y="130"/>
                  </a:lnTo>
                  <a:lnTo>
                    <a:pt x="170" y="130"/>
                  </a:lnTo>
                  <a:lnTo>
                    <a:pt x="174" y="13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804"/>
            <p:cNvSpPr>
              <a:spLocks/>
            </p:cNvSpPr>
            <p:nvPr/>
          </p:nvSpPr>
          <p:spPr bwMode="auto">
            <a:xfrm>
              <a:off x="1585" y="2591"/>
              <a:ext cx="200" cy="150"/>
            </a:xfrm>
            <a:custGeom>
              <a:avLst/>
              <a:gdLst>
                <a:gd name="T0" fmla="*/ 200 w 200"/>
                <a:gd name="T1" fmla="*/ 150 h 150"/>
                <a:gd name="T2" fmla="*/ 174 w 200"/>
                <a:gd name="T3" fmla="*/ 104 h 150"/>
                <a:gd name="T4" fmla="*/ 143 w 200"/>
                <a:gd name="T5" fmla="*/ 67 h 150"/>
                <a:gd name="T6" fmla="*/ 111 w 200"/>
                <a:gd name="T7" fmla="*/ 41 h 150"/>
                <a:gd name="T8" fmla="*/ 78 w 200"/>
                <a:gd name="T9" fmla="*/ 22 h 150"/>
                <a:gd name="T10" fmla="*/ 48 w 200"/>
                <a:gd name="T11" fmla="*/ 11 h 150"/>
                <a:gd name="T12" fmla="*/ 24 w 200"/>
                <a:gd name="T13" fmla="*/ 4 h 150"/>
                <a:gd name="T14" fmla="*/ 6 w 200"/>
                <a:gd name="T15" fmla="*/ 0 h 150"/>
                <a:gd name="T16" fmla="*/ 0 w 200"/>
                <a:gd name="T17" fmla="*/ 0 h 150"/>
                <a:gd name="T18" fmla="*/ 10 w 200"/>
                <a:gd name="T19" fmla="*/ 52 h 150"/>
                <a:gd name="T20" fmla="*/ 34 w 200"/>
                <a:gd name="T21" fmla="*/ 91 h 150"/>
                <a:gd name="T22" fmla="*/ 67 w 200"/>
                <a:gd name="T23" fmla="*/ 120 h 150"/>
                <a:gd name="T24" fmla="*/ 104 w 200"/>
                <a:gd name="T25" fmla="*/ 137 h 150"/>
                <a:gd name="T26" fmla="*/ 139 w 200"/>
                <a:gd name="T27" fmla="*/ 146 h 150"/>
                <a:gd name="T28" fmla="*/ 170 w 200"/>
                <a:gd name="T29" fmla="*/ 150 h 150"/>
                <a:gd name="T30" fmla="*/ 191 w 200"/>
                <a:gd name="T31" fmla="*/ 150 h 150"/>
                <a:gd name="T32" fmla="*/ 200 w 200"/>
                <a:gd name="T33" fmla="*/ 150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"/>
                <a:gd name="T52" fmla="*/ 0 h 150"/>
                <a:gd name="T53" fmla="*/ 200 w 200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" h="150">
                  <a:moveTo>
                    <a:pt x="200" y="150"/>
                  </a:moveTo>
                  <a:lnTo>
                    <a:pt x="174" y="104"/>
                  </a:lnTo>
                  <a:lnTo>
                    <a:pt x="143" y="67"/>
                  </a:lnTo>
                  <a:lnTo>
                    <a:pt x="111" y="41"/>
                  </a:lnTo>
                  <a:lnTo>
                    <a:pt x="78" y="22"/>
                  </a:lnTo>
                  <a:lnTo>
                    <a:pt x="48" y="11"/>
                  </a:lnTo>
                  <a:lnTo>
                    <a:pt x="24" y="4"/>
                  </a:lnTo>
                  <a:lnTo>
                    <a:pt x="6" y="0"/>
                  </a:lnTo>
                  <a:lnTo>
                    <a:pt x="0" y="0"/>
                  </a:lnTo>
                  <a:lnTo>
                    <a:pt x="10" y="52"/>
                  </a:lnTo>
                  <a:lnTo>
                    <a:pt x="34" y="91"/>
                  </a:lnTo>
                  <a:lnTo>
                    <a:pt x="67" y="120"/>
                  </a:lnTo>
                  <a:lnTo>
                    <a:pt x="104" y="137"/>
                  </a:lnTo>
                  <a:lnTo>
                    <a:pt x="139" y="146"/>
                  </a:lnTo>
                  <a:lnTo>
                    <a:pt x="170" y="150"/>
                  </a:lnTo>
                  <a:lnTo>
                    <a:pt x="191" y="150"/>
                  </a:lnTo>
                  <a:lnTo>
                    <a:pt x="200" y="15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805"/>
            <p:cNvSpPr>
              <a:spLocks/>
            </p:cNvSpPr>
            <p:nvPr/>
          </p:nvSpPr>
          <p:spPr bwMode="auto">
            <a:xfrm>
              <a:off x="1157" y="2654"/>
              <a:ext cx="153" cy="200"/>
            </a:xfrm>
            <a:custGeom>
              <a:avLst/>
              <a:gdLst>
                <a:gd name="T0" fmla="*/ 0 w 153"/>
                <a:gd name="T1" fmla="*/ 200 h 200"/>
                <a:gd name="T2" fmla="*/ 55 w 153"/>
                <a:gd name="T3" fmla="*/ 190 h 200"/>
                <a:gd name="T4" fmla="*/ 94 w 153"/>
                <a:gd name="T5" fmla="*/ 166 h 200"/>
                <a:gd name="T6" fmla="*/ 120 w 153"/>
                <a:gd name="T7" fmla="*/ 133 h 200"/>
                <a:gd name="T8" fmla="*/ 138 w 153"/>
                <a:gd name="T9" fmla="*/ 96 h 200"/>
                <a:gd name="T10" fmla="*/ 149 w 153"/>
                <a:gd name="T11" fmla="*/ 61 h 200"/>
                <a:gd name="T12" fmla="*/ 153 w 153"/>
                <a:gd name="T13" fmla="*/ 30 h 200"/>
                <a:gd name="T14" fmla="*/ 153 w 153"/>
                <a:gd name="T15" fmla="*/ 9 h 200"/>
                <a:gd name="T16" fmla="*/ 153 w 153"/>
                <a:gd name="T17" fmla="*/ 0 h 200"/>
                <a:gd name="T18" fmla="*/ 105 w 153"/>
                <a:gd name="T19" fmla="*/ 26 h 200"/>
                <a:gd name="T20" fmla="*/ 70 w 153"/>
                <a:gd name="T21" fmla="*/ 57 h 200"/>
                <a:gd name="T22" fmla="*/ 42 w 153"/>
                <a:gd name="T23" fmla="*/ 89 h 200"/>
                <a:gd name="T24" fmla="*/ 24 w 153"/>
                <a:gd name="T25" fmla="*/ 122 h 200"/>
                <a:gd name="T26" fmla="*/ 11 w 153"/>
                <a:gd name="T27" fmla="*/ 153 h 200"/>
                <a:gd name="T28" fmla="*/ 5 w 153"/>
                <a:gd name="T29" fmla="*/ 179 h 200"/>
                <a:gd name="T30" fmla="*/ 0 w 153"/>
                <a:gd name="T31" fmla="*/ 194 h 200"/>
                <a:gd name="T32" fmla="*/ 0 w 153"/>
                <a:gd name="T33" fmla="*/ 200 h 2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3"/>
                <a:gd name="T52" fmla="*/ 0 h 200"/>
                <a:gd name="T53" fmla="*/ 153 w 153"/>
                <a:gd name="T54" fmla="*/ 200 h 2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3" h="200">
                  <a:moveTo>
                    <a:pt x="0" y="200"/>
                  </a:moveTo>
                  <a:lnTo>
                    <a:pt x="55" y="190"/>
                  </a:lnTo>
                  <a:lnTo>
                    <a:pt x="94" y="166"/>
                  </a:lnTo>
                  <a:lnTo>
                    <a:pt x="120" y="133"/>
                  </a:lnTo>
                  <a:lnTo>
                    <a:pt x="138" y="96"/>
                  </a:lnTo>
                  <a:lnTo>
                    <a:pt x="149" y="61"/>
                  </a:lnTo>
                  <a:lnTo>
                    <a:pt x="153" y="30"/>
                  </a:lnTo>
                  <a:lnTo>
                    <a:pt x="153" y="9"/>
                  </a:lnTo>
                  <a:lnTo>
                    <a:pt x="153" y="0"/>
                  </a:lnTo>
                  <a:lnTo>
                    <a:pt x="105" y="26"/>
                  </a:lnTo>
                  <a:lnTo>
                    <a:pt x="70" y="57"/>
                  </a:lnTo>
                  <a:lnTo>
                    <a:pt x="42" y="89"/>
                  </a:lnTo>
                  <a:lnTo>
                    <a:pt x="24" y="122"/>
                  </a:lnTo>
                  <a:lnTo>
                    <a:pt x="11" y="153"/>
                  </a:lnTo>
                  <a:lnTo>
                    <a:pt x="5" y="179"/>
                  </a:lnTo>
                  <a:lnTo>
                    <a:pt x="0" y="194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Freeform 806"/>
            <p:cNvSpPr>
              <a:spLocks/>
            </p:cNvSpPr>
            <p:nvPr/>
          </p:nvSpPr>
          <p:spPr bwMode="auto">
            <a:xfrm>
              <a:off x="1508" y="2135"/>
              <a:ext cx="151" cy="199"/>
            </a:xfrm>
            <a:custGeom>
              <a:avLst/>
              <a:gdLst>
                <a:gd name="T0" fmla="*/ 0 w 151"/>
                <a:gd name="T1" fmla="*/ 199 h 199"/>
                <a:gd name="T2" fmla="*/ 53 w 151"/>
                <a:gd name="T3" fmla="*/ 188 h 199"/>
                <a:gd name="T4" fmla="*/ 92 w 151"/>
                <a:gd name="T5" fmla="*/ 166 h 199"/>
                <a:gd name="T6" fmla="*/ 118 w 151"/>
                <a:gd name="T7" fmla="*/ 133 h 199"/>
                <a:gd name="T8" fmla="*/ 135 w 151"/>
                <a:gd name="T9" fmla="*/ 96 h 199"/>
                <a:gd name="T10" fmla="*/ 146 w 151"/>
                <a:gd name="T11" fmla="*/ 61 h 199"/>
                <a:gd name="T12" fmla="*/ 151 w 151"/>
                <a:gd name="T13" fmla="*/ 31 h 199"/>
                <a:gd name="T14" fmla="*/ 151 w 151"/>
                <a:gd name="T15" fmla="*/ 9 h 199"/>
                <a:gd name="T16" fmla="*/ 151 w 151"/>
                <a:gd name="T17" fmla="*/ 0 h 199"/>
                <a:gd name="T18" fmla="*/ 103 w 151"/>
                <a:gd name="T19" fmla="*/ 26 h 199"/>
                <a:gd name="T20" fmla="*/ 68 w 151"/>
                <a:gd name="T21" fmla="*/ 57 h 199"/>
                <a:gd name="T22" fmla="*/ 42 w 151"/>
                <a:gd name="T23" fmla="*/ 90 h 199"/>
                <a:gd name="T24" fmla="*/ 22 w 151"/>
                <a:gd name="T25" fmla="*/ 122 h 199"/>
                <a:gd name="T26" fmla="*/ 11 w 151"/>
                <a:gd name="T27" fmla="*/ 151 h 199"/>
                <a:gd name="T28" fmla="*/ 5 w 151"/>
                <a:gd name="T29" fmla="*/ 177 h 199"/>
                <a:gd name="T30" fmla="*/ 0 w 151"/>
                <a:gd name="T31" fmla="*/ 192 h 199"/>
                <a:gd name="T32" fmla="*/ 0 w 151"/>
                <a:gd name="T33" fmla="*/ 199 h 1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1"/>
                <a:gd name="T52" fmla="*/ 0 h 199"/>
                <a:gd name="T53" fmla="*/ 151 w 151"/>
                <a:gd name="T54" fmla="*/ 199 h 19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1" h="199">
                  <a:moveTo>
                    <a:pt x="0" y="199"/>
                  </a:moveTo>
                  <a:lnTo>
                    <a:pt x="53" y="188"/>
                  </a:lnTo>
                  <a:lnTo>
                    <a:pt x="92" y="166"/>
                  </a:lnTo>
                  <a:lnTo>
                    <a:pt x="118" y="133"/>
                  </a:lnTo>
                  <a:lnTo>
                    <a:pt x="135" y="96"/>
                  </a:lnTo>
                  <a:lnTo>
                    <a:pt x="146" y="61"/>
                  </a:lnTo>
                  <a:lnTo>
                    <a:pt x="151" y="31"/>
                  </a:lnTo>
                  <a:lnTo>
                    <a:pt x="151" y="9"/>
                  </a:lnTo>
                  <a:lnTo>
                    <a:pt x="151" y="0"/>
                  </a:lnTo>
                  <a:lnTo>
                    <a:pt x="103" y="26"/>
                  </a:lnTo>
                  <a:lnTo>
                    <a:pt x="68" y="57"/>
                  </a:lnTo>
                  <a:lnTo>
                    <a:pt x="42" y="90"/>
                  </a:lnTo>
                  <a:lnTo>
                    <a:pt x="22" y="122"/>
                  </a:lnTo>
                  <a:lnTo>
                    <a:pt x="11" y="151"/>
                  </a:lnTo>
                  <a:lnTo>
                    <a:pt x="5" y="177"/>
                  </a:lnTo>
                  <a:lnTo>
                    <a:pt x="0" y="192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EDC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1" name="WordArt 163" descr="ц1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1524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Majestic"/>
              </a:rPr>
              <a:t>Конкурс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sp>
        <p:nvSpPr>
          <p:cNvPr id="2052" name="WordArt 164" descr="ц1"/>
          <p:cNvSpPr>
            <a:spLocks noChangeArrowheads="1" noChangeShapeType="1" noTextEdit="1"/>
          </p:cNvSpPr>
          <p:nvPr/>
        </p:nvSpPr>
        <p:spPr bwMode="auto">
          <a:xfrm>
            <a:off x="2133600" y="228600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Majestic"/>
              </a:rPr>
              <a:t>"Учитель года 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sp>
        <p:nvSpPr>
          <p:cNvPr id="2053" name="WordArt 165" descr="ц1"/>
          <p:cNvSpPr>
            <a:spLocks noChangeArrowheads="1" noChangeShapeType="1" noTextEdit="1"/>
          </p:cNvSpPr>
          <p:nvPr/>
        </p:nvSpPr>
        <p:spPr bwMode="auto">
          <a:xfrm>
            <a:off x="4572000" y="228600"/>
            <a:ext cx="396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Majestic"/>
              </a:rPr>
              <a:t>Цимлянского района - 2014"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sp>
        <p:nvSpPr>
          <p:cNvPr id="2054" name="WordArt 166" descr="ц1"/>
          <p:cNvSpPr>
            <a:spLocks noChangeArrowheads="1" noChangeShapeType="1" noTextEdit="1"/>
          </p:cNvSpPr>
          <p:nvPr/>
        </p:nvSpPr>
        <p:spPr bwMode="auto">
          <a:xfrm>
            <a:off x="3352800" y="762000"/>
            <a:ext cx="4038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Majestic"/>
              </a:rPr>
              <a:t>"Воспитатель года"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sp>
        <p:nvSpPr>
          <p:cNvPr id="2055" name="WordArt 167" descr="66655235_animir11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297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28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Majestic"/>
              </a:rPr>
              <a:t>Номинация:</a:t>
            </a:r>
            <a:endParaRPr lang="en-US" sz="28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sp>
        <p:nvSpPr>
          <p:cNvPr id="9385" name="WordArt 169"/>
          <p:cNvSpPr>
            <a:spLocks noChangeArrowheads="1" noChangeShapeType="1" noTextEdit="1"/>
          </p:cNvSpPr>
          <p:nvPr/>
        </p:nvSpPr>
        <p:spPr bwMode="auto">
          <a:xfrm>
            <a:off x="2438400" y="2590800"/>
            <a:ext cx="5867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Victoriana"/>
              </a:rPr>
              <a:t>Опыт работы</a:t>
            </a:r>
            <a:endParaRPr lang="en-US" sz="3600" b="1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9933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Victoriana"/>
            </a:endParaRPr>
          </a:p>
        </p:txBody>
      </p:sp>
      <p:pic>
        <p:nvPicPr>
          <p:cNvPr id="2057" name="Picture 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"/>
            <a:ext cx="1371600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87" name="WordArt 171" descr="39599844_b3b71e6e04a2"/>
          <p:cNvSpPr>
            <a:spLocks noChangeArrowheads="1" noChangeShapeType="1" noTextEdit="1"/>
          </p:cNvSpPr>
          <p:nvPr/>
        </p:nvSpPr>
        <p:spPr bwMode="auto">
          <a:xfrm>
            <a:off x="2286000" y="4191000"/>
            <a:ext cx="6629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8663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Stylo"/>
              </a:rPr>
              <a:t>Ильинской </a:t>
            </a:r>
          </a:p>
          <a:p>
            <a:pPr algn="ctr"/>
            <a:r>
              <a:rPr lang="az-Cyrl-AZ" sz="3600" kern="10">
                <a:ln w="9525" algn="ctr">
                  <a:solidFill>
                    <a:srgbClr val="8663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Stylo"/>
              </a:rPr>
              <a:t>Ольги Владимировны</a:t>
            </a:r>
            <a:endParaRPr lang="en-US" sz="3600" kern="10">
              <a:ln w="9525" algn="ctr">
                <a:solidFill>
                  <a:srgbClr val="8663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latin typeface="Stylo"/>
            </a:endParaRPr>
          </a:p>
        </p:txBody>
      </p:sp>
      <p:sp>
        <p:nvSpPr>
          <p:cNvPr id="9388" name="WordArt 172" descr="39599844_b3b71e6e04a2"/>
          <p:cNvSpPr>
            <a:spLocks noChangeArrowheads="1" noChangeShapeType="1" noTextEdit="1"/>
          </p:cNvSpPr>
          <p:nvPr/>
        </p:nvSpPr>
        <p:spPr bwMode="auto">
          <a:xfrm>
            <a:off x="3581400" y="3505200"/>
            <a:ext cx="38862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2400" kern="10">
                <a:ln w="9525" algn="ctr">
                  <a:solidFill>
                    <a:srgbClr val="3333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Stylo"/>
              </a:rPr>
              <a:t>воспитателя</a:t>
            </a:r>
            <a:endParaRPr lang="en-US" sz="2400" kern="10">
              <a:ln w="9525" algn="ctr">
                <a:solidFill>
                  <a:srgbClr val="3333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latin typeface="Stylo"/>
            </a:endParaRPr>
          </a:p>
        </p:txBody>
      </p:sp>
      <p:sp>
        <p:nvSpPr>
          <p:cNvPr id="9390" name="WordArt 174"/>
          <p:cNvSpPr>
            <a:spLocks noChangeArrowheads="1" noChangeShapeType="1" noTextEdit="1"/>
          </p:cNvSpPr>
          <p:nvPr/>
        </p:nvSpPr>
        <p:spPr bwMode="auto">
          <a:xfrm>
            <a:off x="1295400" y="6019800"/>
            <a:ext cx="7467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44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ictoriana"/>
              </a:rPr>
              <a:t>МБДОУ д/с №9 "Казачок"</a:t>
            </a:r>
            <a:endParaRPr lang="en-US" sz="44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FF0066"/>
              </a:solidFill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r="51060" b="79094"/>
          <a:stretch>
            <a:fillRect/>
          </a:stretch>
        </p:blipFill>
        <p:spPr bwMode="auto">
          <a:xfrm>
            <a:off x="381000" y="3276600"/>
            <a:ext cx="8763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MC90034909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524000"/>
            <a:ext cx="1419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762000" y="3810000"/>
            <a:ext cx="67056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u="sng">
                <a:solidFill>
                  <a:schemeClr val="accent2"/>
                </a:solidFill>
              </a:rPr>
              <a:t>Организационный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Цель:</a:t>
            </a:r>
            <a:r>
              <a:rPr lang="ru-RU" altLang="ru-RU" sz="1800" b="1"/>
              <a:t> создание организационных условий, обеспечивающих реализацию проекта.</a:t>
            </a:r>
            <a:r>
              <a:rPr lang="ru-RU" altLang="ru-RU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Включает: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составление плана работы, подготовка развивающей среды, определение уровня сформированности знаний и сенсорных способностей детей, уровня овладения навыками экспериментирования.</a:t>
            </a:r>
          </a:p>
        </p:txBody>
      </p:sp>
      <p:sp>
        <p:nvSpPr>
          <p:cNvPr id="14" name="Номер слайда 13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969F9C6-23DE-4334-9222-B614246ACB8A}" type="slidenum">
              <a:rPr lang="ru-RU" altLang="en-US" sz="1200">
                <a:solidFill>
                  <a:srgbClr val="000000"/>
                </a:solidFill>
              </a:rPr>
              <a:pPr algn="r" eaLnBrk="1" hangingPunct="1"/>
              <a:t>10</a:t>
            </a:fld>
            <a:endParaRPr lang="ru-RU" altLang="en-US" sz="1200">
              <a:solidFill>
                <a:srgbClr val="000000"/>
              </a:solidFill>
            </a:endParaRPr>
          </a:p>
        </p:txBody>
      </p:sp>
      <p:sp>
        <p:nvSpPr>
          <p:cNvPr id="20499" name="WordArt 19" descr="ц1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678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Этапы работы: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sp>
        <p:nvSpPr>
          <p:cNvPr id="20500" name="WordArt 20" descr="ц1"/>
          <p:cNvSpPr>
            <a:spLocks noChangeArrowheads="1" noChangeShapeType="1" noTextEdit="1"/>
          </p:cNvSpPr>
          <p:nvPr/>
        </p:nvSpPr>
        <p:spPr bwMode="auto">
          <a:xfrm>
            <a:off x="1752600" y="838200"/>
            <a:ext cx="708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над проектом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pic>
        <p:nvPicPr>
          <p:cNvPr id="11272" name="Picture 21" descr="backgrounds_100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2" descr="backgrounds_100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112963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i="1" smtClean="0">
                <a:solidFill>
                  <a:srgbClr val="CD2571"/>
                </a:solidFill>
              </a:rPr>
              <a:t>Анализ уровня заинтересованности родителей </a:t>
            </a:r>
            <a:br>
              <a:rPr lang="ru-RU" altLang="ru-RU" sz="2400" b="1" i="1" smtClean="0">
                <a:solidFill>
                  <a:srgbClr val="CD2571"/>
                </a:solidFill>
              </a:rPr>
            </a:br>
            <a:r>
              <a:rPr lang="ru-RU" altLang="ru-RU" sz="2400" b="1" i="1" smtClean="0">
                <a:solidFill>
                  <a:srgbClr val="CD2571"/>
                </a:solidFill>
              </a:rPr>
              <a:t>проблемой экспериментирования</a:t>
            </a:r>
            <a:r>
              <a:rPr lang="ru-RU" altLang="ru-RU" sz="2400" i="1" smtClean="0">
                <a:solidFill>
                  <a:srgbClr val="CD2571"/>
                </a:solidFill>
              </a:rPr>
              <a:t/>
            </a:r>
            <a:br>
              <a:rPr lang="ru-RU" altLang="ru-RU" sz="2400" i="1" smtClean="0">
                <a:solidFill>
                  <a:srgbClr val="CD2571"/>
                </a:solidFill>
              </a:rPr>
            </a:br>
            <a:r>
              <a:rPr lang="ru-RU" altLang="ru-RU" sz="2400" i="1" smtClean="0">
                <a:solidFill>
                  <a:srgbClr val="CD2571"/>
                </a:solidFill>
              </a:rPr>
              <a:t>в 2010-2011 уч.году</a:t>
            </a:r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469900" y="1901825"/>
          <a:ext cx="8293100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Диаграмма" r:id="rId3" imgW="6848570" imgH="3429000" progId="MSGraph.Chart.8">
                  <p:embed followColorScheme="full"/>
                </p:oleObj>
              </mc:Choice>
              <mc:Fallback>
                <p:oleObj name="Диаграмма" r:id="rId3" imgW="6848570" imgH="34290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901825"/>
                        <a:ext cx="8293100" cy="415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OleChart spid="389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66"/>
                </a:solidFill>
                <a:latin typeface="Arbat" pitchFamily="2" charset="0"/>
              </a:rPr>
              <a:t>График предпочтений воспитанниками  видов деятельности во второй младшей группе </a:t>
            </a:r>
            <a:br>
              <a:rPr lang="ru-RU" altLang="ru-RU" sz="2400" b="1" smtClean="0">
                <a:solidFill>
                  <a:srgbClr val="FF0066"/>
                </a:solidFill>
                <a:latin typeface="Arbat" pitchFamily="2" charset="0"/>
              </a:rPr>
            </a:br>
            <a:r>
              <a:rPr lang="ru-RU" altLang="ru-RU" sz="1800" smtClean="0"/>
              <a:t>в 2010-2011 уч.год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533400" y="1371600"/>
          <a:ext cx="789622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Диаграмма" r:id="rId3" imgW="8229600" imgH="4533995" progId="MSGraph.Chart.8">
                  <p:embed followColorScheme="full"/>
                </p:oleObj>
              </mc:Choice>
              <mc:Fallback>
                <p:oleObj name="Диаграмма" r:id="rId3" imgW="8229600" imgH="453399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7896225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685800" y="5715000"/>
            <a:ext cx="7173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1 место—игровой уголок, 2 место - уголок изодеятельности,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3 место - чтение книг, 4 место - экспериментирование; 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8100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41%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2438400" y="22098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13%</a:t>
            </a: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2438400" y="42672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29%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17526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17%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OleChart spid="40963" grpId="0"/>
      <p:bldP spid="40964" grpId="0"/>
      <p:bldP spid="40966" grpId="0"/>
      <p:bldP spid="40967" grpId="0"/>
      <p:bldP spid="40968" grpId="0"/>
      <p:bldP spid="409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3333FF"/>
                </a:solidFill>
              </a:rPr>
              <a:t>Сводный мониторинг уровня развития опытно - экспериментальной деятельности детей во второй младшей группе </a:t>
            </a:r>
            <a:br>
              <a:rPr lang="ru-RU" altLang="ru-RU" sz="2400" b="1" smtClean="0">
                <a:solidFill>
                  <a:srgbClr val="3333FF"/>
                </a:solidFill>
              </a:rPr>
            </a:br>
            <a:r>
              <a:rPr lang="ru-RU" altLang="ru-RU" sz="1600" smtClean="0">
                <a:solidFill>
                  <a:srgbClr val="3333FF"/>
                </a:solidFill>
              </a:rPr>
              <a:t>в 2010-2011 уч.год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343400" y="2438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33%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048000" y="20574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37%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828800" y="2667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30%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685800" y="1447800"/>
          <a:ext cx="789622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Диаграмма" r:id="rId3" imgW="8229600" imgH="4533995" progId="MSGraph.Chart.8">
                  <p:embed followColorScheme="full"/>
                </p:oleObj>
              </mc:Choice>
              <mc:Fallback>
                <p:oleObj name="Диаграмма" r:id="rId3" imgW="8229600" imgH="453399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47800"/>
                        <a:ext cx="7896225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1" grpId="0"/>
      <p:bldP spid="39942" grpId="0"/>
      <p:bldP spid="39943" grpId="0"/>
      <p:bldOleChart spid="399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b="79919"/>
          <a:stretch>
            <a:fillRect/>
          </a:stretch>
        </p:blipFill>
        <p:spPr bwMode="auto">
          <a:xfrm>
            <a:off x="0" y="3200400"/>
            <a:ext cx="87630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MC90034909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524000"/>
            <a:ext cx="16160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838200" y="3733800"/>
            <a:ext cx="60960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chemeClr val="accent2"/>
                </a:solidFill>
              </a:rPr>
              <a:t>2. Основной</a:t>
            </a:r>
            <a:r>
              <a:rPr lang="ru-RU" altLang="ru-RU" sz="2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60036"/>
                </a:solidFill>
              </a:rPr>
              <a:t>Цель:</a:t>
            </a:r>
            <a:r>
              <a:rPr lang="ru-RU" altLang="ru-RU" sz="1800" b="1"/>
              <a:t> </a:t>
            </a:r>
            <a:r>
              <a:rPr lang="ru-RU" altLang="ru-RU" sz="1800" b="1" i="1"/>
              <a:t>проведение работы с детьми, с педагогами, родителями.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u="sng">
                <a:solidFill>
                  <a:srgbClr val="860036"/>
                </a:solidFill>
              </a:rPr>
              <a:t>Включает </a:t>
            </a:r>
            <a:r>
              <a:rPr lang="ru-RU" altLang="ru-RU" sz="1800" b="1" i="1"/>
              <a:t>проведение работы с детьми в совместной деятельности с воспитателем; консультативно – педагогическую работу с педагогами, родителями: консультации, анкетирование, беседы, собрания, привлечение родителей к выполнению домашних заданий.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i="1"/>
          </a:p>
        </p:txBody>
      </p:sp>
      <p:sp>
        <p:nvSpPr>
          <p:cNvPr id="14" name="Номер слайда 13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FF9F829-6DED-413F-B17D-06CD8E504EBC}" type="slidenum">
              <a:rPr lang="ru-RU" altLang="en-US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ru-RU" altLang="en-US" sz="1200">
              <a:solidFill>
                <a:srgbClr val="000000"/>
              </a:solidFill>
            </a:endParaRPr>
          </a:p>
        </p:txBody>
      </p:sp>
      <p:sp>
        <p:nvSpPr>
          <p:cNvPr id="41993" name="WordArt 9" descr="ц1"/>
          <p:cNvSpPr>
            <a:spLocks noChangeArrowheads="1" noChangeShapeType="1" noTextEdit="1"/>
          </p:cNvSpPr>
          <p:nvPr/>
        </p:nvSpPr>
        <p:spPr bwMode="auto">
          <a:xfrm>
            <a:off x="1066800" y="228600"/>
            <a:ext cx="6324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Этапы работы: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sp>
        <p:nvSpPr>
          <p:cNvPr id="41994" name="WordArt 10" descr="ц1"/>
          <p:cNvSpPr>
            <a:spLocks noChangeArrowheads="1" noChangeShapeType="1" noTextEdit="1"/>
          </p:cNvSpPr>
          <p:nvPr/>
        </p:nvSpPr>
        <p:spPr bwMode="auto">
          <a:xfrm>
            <a:off x="1752600" y="838200"/>
            <a:ext cx="708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над проектом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pic>
        <p:nvPicPr>
          <p:cNvPr id="15368" name="Picture 11" descr="backgrounds_100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147796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backgrounds_100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0"/>
            <a:ext cx="147796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ChangeArrowheads="1"/>
          </p:cNvSpPr>
          <p:nvPr/>
        </p:nvSpPr>
        <p:spPr bwMode="auto">
          <a:xfrm rot="10800000">
            <a:off x="0" y="0"/>
            <a:ext cx="9144000" cy="714375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16388" name="Text Box 24"/>
          <p:cNvSpPr txBox="1"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8FFA7"/>
              </a:gs>
            </a:gsLst>
            <a:lin ang="5400000" scaled="1"/>
          </a:gradFill>
          <a:ln w="12700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alibri" panose="020F0502020204030204" pitchFamily="34" charset="0"/>
              </a:rPr>
              <a:t> </a:t>
            </a: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16389" name="Rectangle 28"/>
          <p:cNvSpPr>
            <a:spLocks noChangeArrowheads="1"/>
          </p:cNvSpPr>
          <p:nvPr/>
        </p:nvSpPr>
        <p:spPr bwMode="auto">
          <a:xfrm>
            <a:off x="7467600" y="152400"/>
            <a:ext cx="1676400" cy="6858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b="1" i="1">
              <a:solidFill>
                <a:srgbClr val="EAF50B"/>
              </a:solidFill>
              <a:latin typeface="Calibri" panose="020F0502020204030204" pitchFamily="34" charset="0"/>
            </a:endParaRPr>
          </a:p>
        </p:txBody>
      </p:sp>
      <p:sp>
        <p:nvSpPr>
          <p:cNvPr id="16390" name="AutoShape 11"/>
          <p:cNvSpPr>
            <a:spLocks noChangeArrowheads="1"/>
          </p:cNvSpPr>
          <p:nvPr/>
        </p:nvSpPr>
        <p:spPr bwMode="gray">
          <a:xfrm>
            <a:off x="381000" y="228600"/>
            <a:ext cx="8610600" cy="13716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F2F2F2"/>
              </a:gs>
              <a:gs pos="100000">
                <a:srgbClr val="DDDDDD"/>
              </a:gs>
            </a:gsLst>
            <a:lin ang="27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4039" name="WordArt 7"/>
          <p:cNvSpPr>
            <a:spLocks noChangeArrowheads="1" noChangeShapeType="1" noTextEdit="1"/>
          </p:cNvSpPr>
          <p:nvPr/>
        </p:nvSpPr>
        <p:spPr bwMode="auto">
          <a:xfrm>
            <a:off x="3200400" y="228600"/>
            <a:ext cx="28194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44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ictoriana"/>
              </a:rPr>
              <a:t>Принципы</a:t>
            </a:r>
            <a:endParaRPr lang="en-US" sz="44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FF0066"/>
              </a:solidFill>
              <a:latin typeface="Victoriana"/>
            </a:endParaRPr>
          </a:p>
        </p:txBody>
      </p:sp>
      <p:grpSp>
        <p:nvGrpSpPr>
          <p:cNvPr id="16392" name="Group 3"/>
          <p:cNvGrpSpPr>
            <a:grpSpLocks/>
          </p:cNvGrpSpPr>
          <p:nvPr/>
        </p:nvGrpSpPr>
        <p:grpSpPr bwMode="auto">
          <a:xfrm>
            <a:off x="457200" y="3200400"/>
            <a:ext cx="2743200" cy="2514600"/>
            <a:chOff x="720" y="1299"/>
            <a:chExt cx="1367" cy="2539"/>
          </a:xfrm>
        </p:grpSpPr>
        <p:sp>
          <p:nvSpPr>
            <p:cNvPr id="44041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42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43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5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44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5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45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46" name="AutoShape 9"/>
            <p:cNvSpPr>
              <a:spLocks noChangeArrowheads="1"/>
            </p:cNvSpPr>
            <p:nvPr/>
          </p:nvSpPr>
          <p:spPr bwMode="gray">
            <a:xfrm>
              <a:off x="752" y="3304"/>
              <a:ext cx="1305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grpSp>
          <p:nvGrpSpPr>
            <p:cNvPr id="16449" name="Group 10"/>
            <p:cNvGrpSpPr>
              <a:grpSpLocks/>
            </p:cNvGrpSpPr>
            <p:nvPr/>
          </p:nvGrpSpPr>
          <p:grpSpPr bwMode="auto">
            <a:xfrm>
              <a:off x="1190" y="1299"/>
              <a:ext cx="404" cy="392"/>
              <a:chOff x="1291" y="587"/>
              <a:chExt cx="666" cy="647"/>
            </a:xfrm>
          </p:grpSpPr>
          <p:sp>
            <p:nvSpPr>
              <p:cNvPr id="44048" name="Oval 11"/>
              <p:cNvSpPr>
                <a:spLocks noChangeArrowheads="1"/>
              </p:cNvSpPr>
              <p:nvPr/>
            </p:nvSpPr>
            <p:spPr bwMode="gray">
              <a:xfrm>
                <a:off x="1291" y="666"/>
                <a:ext cx="666" cy="50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49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50" name="Oval 13"/>
              <p:cNvSpPr>
                <a:spLocks noChangeArrowheads="1"/>
              </p:cNvSpPr>
              <p:nvPr/>
            </p:nvSpPr>
            <p:spPr bwMode="gray">
              <a:xfrm>
                <a:off x="1304" y="592"/>
                <a:ext cx="631" cy="63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51" name="Oval 14"/>
              <p:cNvSpPr>
                <a:spLocks noChangeArrowheads="1"/>
              </p:cNvSpPr>
              <p:nvPr/>
            </p:nvSpPr>
            <p:spPr bwMode="gray">
              <a:xfrm>
                <a:off x="1310" y="598"/>
                <a:ext cx="601" cy="59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52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bat" pitchFamily="2" charset="0"/>
                </a:endParaRPr>
              </a:p>
            </p:txBody>
          </p:sp>
        </p:grpSp>
        <p:sp>
          <p:nvSpPr>
            <p:cNvPr id="44053" name="Text Box 16"/>
            <p:cNvSpPr txBox="1">
              <a:spLocks noChangeArrowheads="1"/>
            </p:cNvSpPr>
            <p:nvPr/>
          </p:nvSpPr>
          <p:spPr bwMode="gray">
            <a:xfrm>
              <a:off x="1263" y="1353"/>
              <a:ext cx="24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altLang="ru-RU" sz="24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1645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 b="1" i="1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860036"/>
                  </a:solidFill>
                </a:rPr>
                <a:t>Принцип развития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860036"/>
                  </a:solidFill>
                </a:rPr>
                <a:t>от простого к сложному</a:t>
              </a:r>
              <a:r>
                <a:rPr lang="ru-RU" altLang="ru-RU" sz="1800"/>
                <a:t> </a:t>
              </a:r>
            </a:p>
          </p:txBody>
        </p:sp>
      </p:grpSp>
      <p:sp>
        <p:nvSpPr>
          <p:cNvPr id="44055" name="Freeform 23"/>
          <p:cNvSpPr>
            <a:spLocks/>
          </p:cNvSpPr>
          <p:nvPr/>
        </p:nvSpPr>
        <p:spPr bwMode="gray">
          <a:xfrm rot="-2377592">
            <a:off x="1219200" y="2133600"/>
            <a:ext cx="1905000" cy="83820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4056" name="Freeform 24"/>
          <p:cNvSpPr>
            <a:spLocks/>
          </p:cNvSpPr>
          <p:nvPr/>
        </p:nvSpPr>
        <p:spPr bwMode="gray">
          <a:xfrm rot="3874583" flipH="1">
            <a:off x="5695156" y="2740819"/>
            <a:ext cx="2744788" cy="7620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87FD9B"/>
              </a:gs>
              <a:gs pos="100000">
                <a:srgbClr val="3E754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7" name="WordArt 25"/>
          <p:cNvSpPr>
            <a:spLocks noChangeArrowheads="1" noChangeShapeType="1" noTextEdit="1"/>
          </p:cNvSpPr>
          <p:nvPr/>
        </p:nvSpPr>
        <p:spPr bwMode="auto">
          <a:xfrm>
            <a:off x="381000" y="914400"/>
            <a:ext cx="86106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44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ictoriana"/>
              </a:rPr>
              <a:t>экспериментальной деятельности:</a:t>
            </a:r>
            <a:endParaRPr lang="en-US" sz="44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FF0066"/>
              </a:solidFill>
              <a:latin typeface="Victoriana"/>
            </a:endParaRPr>
          </a:p>
        </p:txBody>
      </p:sp>
      <p:grpSp>
        <p:nvGrpSpPr>
          <p:cNvPr id="16396" name="Group 32"/>
          <p:cNvGrpSpPr>
            <a:grpSpLocks/>
          </p:cNvGrpSpPr>
          <p:nvPr/>
        </p:nvGrpSpPr>
        <p:grpSpPr bwMode="auto">
          <a:xfrm>
            <a:off x="5105400" y="4267200"/>
            <a:ext cx="4038600" cy="2286000"/>
            <a:chOff x="3692" y="1299"/>
            <a:chExt cx="1367" cy="2539"/>
          </a:xfrm>
        </p:grpSpPr>
        <p:sp>
          <p:nvSpPr>
            <p:cNvPr id="44059" name="AutoShape 33"/>
            <p:cNvSpPr>
              <a:spLocks noChangeArrowheads="1"/>
            </p:cNvSpPr>
            <p:nvPr/>
          </p:nvSpPr>
          <p:spPr bwMode="gray">
            <a:xfrm>
              <a:off x="3696" y="1489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60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7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61" name="AutoShape 35"/>
            <p:cNvSpPr>
              <a:spLocks noChangeArrowheads="1"/>
            </p:cNvSpPr>
            <p:nvPr/>
          </p:nvSpPr>
          <p:spPr bwMode="gray">
            <a:xfrm>
              <a:off x="3728" y="2794"/>
              <a:ext cx="1304" cy="4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62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grpSp>
          <p:nvGrpSpPr>
            <p:cNvPr id="16433" name="Group 37"/>
            <p:cNvGrpSpPr>
              <a:grpSpLocks/>
            </p:cNvGrpSpPr>
            <p:nvPr/>
          </p:nvGrpSpPr>
          <p:grpSpPr bwMode="auto">
            <a:xfrm>
              <a:off x="4166" y="1299"/>
              <a:ext cx="404" cy="392"/>
              <a:chOff x="1291" y="587"/>
              <a:chExt cx="666" cy="647"/>
            </a:xfrm>
          </p:grpSpPr>
          <p:sp>
            <p:nvSpPr>
              <p:cNvPr id="44064" name="Oval 38"/>
              <p:cNvSpPr>
                <a:spLocks noChangeArrowheads="1"/>
              </p:cNvSpPr>
              <p:nvPr/>
            </p:nvSpPr>
            <p:spPr bwMode="gray">
              <a:xfrm>
                <a:off x="1291" y="666"/>
                <a:ext cx="666" cy="501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65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6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66" name="Oval 40"/>
              <p:cNvSpPr>
                <a:spLocks noChangeArrowheads="1"/>
              </p:cNvSpPr>
              <p:nvPr/>
            </p:nvSpPr>
            <p:spPr bwMode="gray">
              <a:xfrm>
                <a:off x="1304" y="590"/>
                <a:ext cx="631" cy="6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67" name="Oval 41"/>
              <p:cNvSpPr>
                <a:spLocks noChangeArrowheads="1"/>
              </p:cNvSpPr>
              <p:nvPr/>
            </p:nvSpPr>
            <p:spPr bwMode="gray">
              <a:xfrm>
                <a:off x="1311" y="596"/>
                <a:ext cx="600" cy="59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bat" pitchFamily="2" charset="0"/>
                </a:endParaRPr>
              </a:p>
            </p:txBody>
          </p:sp>
          <p:sp>
            <p:nvSpPr>
              <p:cNvPr id="44068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anchor="ctr"/>
              <a:lstStyle/>
              <a:p>
                <a:pPr algn="ctr">
                  <a:defRPr/>
                </a:pPr>
                <a:endParaRPr lang="ru-RU" altLang="ru-RU">
                  <a:solidFill>
                    <a:srgbClr val="000000"/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ru-RU" altLang="ru-RU" sz="4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bat" pitchFamily="2" charset="0"/>
                </a:endParaRPr>
              </a:p>
            </p:txBody>
          </p:sp>
        </p:grpSp>
        <p:sp>
          <p:nvSpPr>
            <p:cNvPr id="44069" name="Text Box 43"/>
            <p:cNvSpPr txBox="1">
              <a:spLocks noChangeArrowheads="1"/>
            </p:cNvSpPr>
            <p:nvPr/>
          </p:nvSpPr>
          <p:spPr bwMode="gray">
            <a:xfrm>
              <a:off x="4234" y="1354"/>
              <a:ext cx="25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ru-RU" altLang="ru-RU" sz="240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16435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b="1" i="1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i="1">
                  <a:solidFill>
                    <a:srgbClr val="93256E"/>
                  </a:solidFill>
                </a:rPr>
                <a:t>Принцип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i="1">
                  <a:solidFill>
                    <a:srgbClr val="93256E"/>
                  </a:solidFill>
                </a:rPr>
                <a:t>сезонности, последовательности</a:t>
              </a:r>
              <a:r>
                <a:rPr lang="ru-RU" altLang="ru-RU" sz="2000">
                  <a:solidFill>
                    <a:srgbClr val="93256E"/>
                  </a:solidFill>
                </a:rPr>
                <a:t> </a:t>
              </a:r>
            </a:p>
          </p:txBody>
        </p:sp>
        <p:sp>
          <p:nvSpPr>
            <p:cNvPr id="44071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72" name="AutoShape 46"/>
            <p:cNvSpPr>
              <a:spLocks noChangeArrowheads="1"/>
            </p:cNvSpPr>
            <p:nvPr/>
          </p:nvSpPr>
          <p:spPr bwMode="gray">
            <a:xfrm>
              <a:off x="3720" y="3306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</p:grpSp>
      <p:grpSp>
        <p:nvGrpSpPr>
          <p:cNvPr id="16397" name="Group 18"/>
          <p:cNvGrpSpPr>
            <a:grpSpLocks/>
          </p:cNvGrpSpPr>
          <p:nvPr/>
        </p:nvGrpSpPr>
        <p:grpSpPr bwMode="auto">
          <a:xfrm>
            <a:off x="3200400" y="1752600"/>
            <a:ext cx="2819400" cy="2895600"/>
            <a:chOff x="2208" y="1299"/>
            <a:chExt cx="1365" cy="2539"/>
          </a:xfrm>
        </p:grpSpPr>
        <p:sp>
          <p:nvSpPr>
            <p:cNvPr id="44074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75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5"/>
            </a:xfrm>
            <a:prstGeom prst="roundRect">
              <a:avLst>
                <a:gd name="adj" fmla="val 16667"/>
              </a:avLst>
            </a:prstGeom>
            <a:solidFill>
              <a:srgbClr val="FFD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76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D1E8"/>
                </a:gs>
                <a:gs pos="50000">
                  <a:schemeClr val="bg1"/>
                </a:gs>
                <a:gs pos="100000">
                  <a:srgbClr val="FFD1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77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D1E8">
                    <a:alpha val="99001"/>
                  </a:srgbClr>
                </a:gs>
                <a:gs pos="50000">
                  <a:schemeClr val="bg1"/>
                </a:gs>
                <a:gs pos="100000">
                  <a:srgbClr val="FFD1E8">
                    <a:alpha val="99001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78" name="Oval 23"/>
            <p:cNvSpPr>
              <a:spLocks noChangeArrowheads="1"/>
            </p:cNvSpPr>
            <p:nvPr/>
          </p:nvSpPr>
          <p:spPr bwMode="gray">
            <a:xfrm>
              <a:off x="2678" y="1346"/>
              <a:ext cx="404" cy="302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79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3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80" name="Oval 25"/>
            <p:cNvSpPr>
              <a:spLocks noChangeArrowheads="1"/>
            </p:cNvSpPr>
            <p:nvPr/>
          </p:nvSpPr>
          <p:spPr bwMode="gray">
            <a:xfrm>
              <a:off x="2686" y="1300"/>
              <a:ext cx="383" cy="3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81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82" name="Oval 27"/>
            <p:cNvSpPr>
              <a:spLocks noChangeArrowheads="1"/>
            </p:cNvSpPr>
            <p:nvPr/>
          </p:nvSpPr>
          <p:spPr bwMode="gray">
            <a:xfrm>
              <a:off x="2712" y="1314"/>
              <a:ext cx="323" cy="29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83" name="Text Box 28"/>
            <p:cNvSpPr txBox="1">
              <a:spLocks noChangeArrowheads="1"/>
            </p:cNvSpPr>
            <p:nvPr/>
          </p:nvSpPr>
          <p:spPr bwMode="gray">
            <a:xfrm>
              <a:off x="2747" y="1355"/>
              <a:ext cx="25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altLang="ru-RU" sz="24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16426" name="Text Box 29"/>
            <p:cNvSpPr txBox="1">
              <a:spLocks noChangeArrowheads="1"/>
            </p:cNvSpPr>
            <p:nvPr/>
          </p:nvSpPr>
          <p:spPr bwMode="gray">
            <a:xfrm>
              <a:off x="2255" y="1776"/>
              <a:ext cx="1297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 b="1" i="1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i="1">
                  <a:solidFill>
                    <a:srgbClr val="93256E"/>
                  </a:solidFill>
                </a:rPr>
                <a:t>Принцип доступности материала, достоверности</a:t>
              </a:r>
              <a:r>
                <a:rPr lang="ru-RU" altLang="ru-RU" sz="2000">
                  <a:solidFill>
                    <a:srgbClr val="93256E"/>
                  </a:solidFill>
                </a:rPr>
                <a:t> </a:t>
              </a:r>
            </a:p>
          </p:txBody>
        </p:sp>
        <p:sp>
          <p:nvSpPr>
            <p:cNvPr id="44085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86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</p:grpSp>
      <p:grpSp>
        <p:nvGrpSpPr>
          <p:cNvPr id="16398" name="Group 18"/>
          <p:cNvGrpSpPr>
            <a:grpSpLocks/>
          </p:cNvGrpSpPr>
          <p:nvPr/>
        </p:nvGrpSpPr>
        <p:grpSpPr bwMode="auto">
          <a:xfrm>
            <a:off x="2286000" y="4800600"/>
            <a:ext cx="2819400" cy="2057400"/>
            <a:chOff x="2208" y="1299"/>
            <a:chExt cx="1365" cy="2539"/>
          </a:xfrm>
        </p:grpSpPr>
        <p:sp>
          <p:nvSpPr>
            <p:cNvPr id="44088" name="AutoShape 19"/>
            <p:cNvSpPr>
              <a:spLocks noChangeArrowheads="1"/>
            </p:cNvSpPr>
            <p:nvPr/>
          </p:nvSpPr>
          <p:spPr bwMode="gray">
            <a:xfrm>
              <a:off x="2208" y="1489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89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5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0" name="AutoShape 21"/>
            <p:cNvSpPr>
              <a:spLocks noChangeArrowheads="1"/>
            </p:cNvSpPr>
            <p:nvPr/>
          </p:nvSpPr>
          <p:spPr bwMode="gray">
            <a:xfrm>
              <a:off x="2240" y="2796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1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2" name="Oval 23"/>
            <p:cNvSpPr>
              <a:spLocks noChangeArrowheads="1"/>
            </p:cNvSpPr>
            <p:nvPr/>
          </p:nvSpPr>
          <p:spPr bwMode="gray">
            <a:xfrm>
              <a:off x="2678" y="1348"/>
              <a:ext cx="404" cy="302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3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4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5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6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097" name="Text Box 28"/>
            <p:cNvSpPr txBox="1">
              <a:spLocks noChangeArrowheads="1"/>
            </p:cNvSpPr>
            <p:nvPr/>
          </p:nvSpPr>
          <p:spPr bwMode="gray">
            <a:xfrm>
              <a:off x="2747" y="1354"/>
              <a:ext cx="2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ru-RU" altLang="ru-RU" sz="24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16411" name="Text Box 29"/>
            <p:cNvSpPr txBox="1">
              <a:spLocks noChangeArrowheads="1"/>
            </p:cNvSpPr>
            <p:nvPr/>
          </p:nvSpPr>
          <p:spPr bwMode="gray">
            <a:xfrm>
              <a:off x="2255" y="1776"/>
              <a:ext cx="1297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 b="1" i="1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i="1">
                  <a:solidFill>
                    <a:srgbClr val="93256E"/>
                  </a:solidFill>
                </a:rPr>
                <a:t>Принцип системности</a:t>
              </a:r>
              <a:r>
                <a:rPr lang="ru-RU" altLang="ru-RU" sz="2000" b="1">
                  <a:solidFill>
                    <a:srgbClr val="93256E"/>
                  </a:solidFill>
                </a:rPr>
                <a:t>.</a:t>
              </a:r>
              <a:r>
                <a:rPr lang="ru-RU" altLang="ru-RU" sz="2000">
                  <a:solidFill>
                    <a:srgbClr val="93256E"/>
                  </a:solidFill>
                </a:rPr>
                <a:t> </a:t>
              </a:r>
            </a:p>
          </p:txBody>
        </p:sp>
        <p:sp>
          <p:nvSpPr>
            <p:cNvPr id="44099" name="AutoShape 30"/>
            <p:cNvSpPr>
              <a:spLocks noChangeArrowheads="1"/>
            </p:cNvSpPr>
            <p:nvPr/>
          </p:nvSpPr>
          <p:spPr bwMode="gray">
            <a:xfrm>
              <a:off x="2210" y="3289"/>
              <a:ext cx="1363" cy="549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  <p:sp>
          <p:nvSpPr>
            <p:cNvPr id="44100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altLang="ru-RU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endParaRPr lang="ru-RU" altLang="ru-RU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endParaRPr>
            </a:p>
          </p:txBody>
        </p:sp>
      </p:grpSp>
      <p:sp>
        <p:nvSpPr>
          <p:cNvPr id="44101" name="Freeform 69"/>
          <p:cNvSpPr>
            <a:spLocks/>
          </p:cNvSpPr>
          <p:nvPr/>
        </p:nvSpPr>
        <p:spPr bwMode="gray">
          <a:xfrm rot="5598743" flipH="1">
            <a:off x="3505200" y="4191000"/>
            <a:ext cx="762000" cy="6096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32BFCE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2" name="Freeform 70"/>
          <p:cNvSpPr>
            <a:spLocks/>
          </p:cNvSpPr>
          <p:nvPr/>
        </p:nvSpPr>
        <p:spPr bwMode="gray">
          <a:xfrm rot="5598743" flipH="1">
            <a:off x="4648200" y="1752600"/>
            <a:ext cx="762000" cy="6096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32BFCE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 descr="ц1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845820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Majestic"/>
              </a:rPr>
              <a:t>Условия в предметно-развивающей среде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1219200" y="5410200"/>
            <a:ext cx="7162800" cy="1447800"/>
          </a:xfrm>
          <a:prstGeom prst="roundRect">
            <a:avLst>
              <a:gd name="adj" fmla="val 16667"/>
            </a:avLst>
          </a:prstGeom>
          <a:solidFill>
            <a:srgbClr val="D04858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25400" dir="14699927" algn="t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alt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2400" b="1" i="1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Скажи мне – я забуду, </a:t>
            </a:r>
            <a:br>
              <a:rPr lang="ru-RU" altLang="ru-RU" sz="2400" b="1" i="1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altLang="ru-RU" sz="2400" b="1" i="1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покажи мне – я запомню, </a:t>
            </a:r>
            <a:br>
              <a:rPr lang="ru-RU" altLang="ru-RU" sz="2400" b="1" i="1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altLang="ru-RU" sz="2400" b="1" i="1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сделай со мной вместе – я пойму!</a:t>
            </a:r>
            <a:br>
              <a:rPr lang="ru-RU" altLang="ru-RU" sz="2400" b="1" i="1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altLang="ru-RU" sz="2400" b="1" i="1">
              <a:solidFill>
                <a:srgbClr val="47FFD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7412" name="Picture 4" descr="P10909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555">
            <a:off x="5638800" y="2438400"/>
            <a:ext cx="3505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1"/>
          <a:stretch>
            <a:fillRect/>
          </a:stretch>
        </p:blipFill>
        <p:spPr bwMode="auto">
          <a:xfrm>
            <a:off x="3352800" y="1143000"/>
            <a:ext cx="23812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7" descr="P11000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3272">
            <a:off x="0" y="243840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 descr="ц1"/>
          <p:cNvSpPr>
            <a:spLocks noChangeArrowheads="1" noChangeShapeType="1" noTextEdit="1"/>
          </p:cNvSpPr>
          <p:nvPr/>
        </p:nvSpPr>
        <p:spPr bwMode="auto">
          <a:xfrm>
            <a:off x="304800" y="0"/>
            <a:ext cx="8458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72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Majestic"/>
              </a:rPr>
              <a:t>Условия в предметно-развивающей среде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Majestic"/>
            </a:endParaRPr>
          </a:p>
        </p:txBody>
      </p:sp>
      <p:pic>
        <p:nvPicPr>
          <p:cNvPr id="18435" name="Picture 5" descr="P1090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570">
            <a:off x="381000" y="1524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db823433aa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75"/>
            <a:ext cx="50260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107950" y="5913438"/>
            <a:ext cx="4935538" cy="838200"/>
          </a:xfrm>
          <a:prstGeom prst="roundRect">
            <a:avLst>
              <a:gd name="adj" fmla="val 16667"/>
            </a:avLst>
          </a:prstGeom>
          <a:solidFill>
            <a:srgbClr val="D04858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25400" dir="14699927" algn="t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Уголок экспериментирования в группе</a:t>
            </a:r>
            <a:r>
              <a:rPr lang="ru-RU" altLang="ru-RU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1843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825500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733">
            <a:off x="5313363" y="4005263"/>
            <a:ext cx="3433762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4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4859">
            <a:off x="7281863" y="4143375"/>
            <a:ext cx="68103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41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1111250"/>
            <a:ext cx="5635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2160588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257300"/>
            <a:ext cx="15621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71600" y="-171450"/>
            <a:ext cx="67278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i="1">
                <a:solidFill>
                  <a:srgbClr val="F73BA6"/>
                </a:solidFill>
                <a:cs typeface="msmincho" charset="0"/>
              </a:rPr>
              <a:t>Мини – лаборатория.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1000" y="1905000"/>
            <a:ext cx="7572375" cy="39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marL="338138" indent="-334963" defTabSz="449263" eaLnBrk="0" hangingPunct="0">
              <a:spcBef>
                <a:spcPct val="20000"/>
              </a:spcBef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00"/>
              </a:spcBef>
              <a:buFontTx/>
              <a:buNone/>
            </a:pPr>
            <a:r>
              <a:rPr lang="ru-RU" altLang="ru-RU" sz="1600" b="1">
                <a:solidFill>
                  <a:srgbClr val="F73BA6"/>
                </a:solidFill>
                <a:cs typeface="msmincho" charset="0"/>
              </a:rPr>
              <a:t>Основное оборудование лаборатории: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приборы – «помощники»: лабораторная посуда, весы, объекты живой и неживой природы, ёмкости для игр с водой разного объёма и формы;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природный материал: камешки, глина, песок, ракушки, птичьи перья, спил и листья деревьев, мох, семена  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утилизированный материал: проволока, кусочки кожи, меха, ткани, пробки;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разные виды бумаги;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красители: гуашь, акварельные краски;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медицинские материалы: пипетки, колбы, мерные ложки, резиновые груши, шприцы (без игл);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прочие материалы: зеркала, воздушные шары, масло, мука, соль, сахар, цветные и прозрачные стёкла, сито, свечи.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FontTx/>
              <a:buNone/>
            </a:pPr>
            <a:r>
              <a:rPr lang="ru-RU" altLang="ru-RU" sz="1600" b="1" i="1">
                <a:solidFill>
                  <a:srgbClr val="F73B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Дополнительное оборудование: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>
                <a:srgbClr val="2F1311"/>
              </a:buClr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1600" b="1" i="1">
                <a:solidFill>
                  <a:srgbClr val="005C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smincho" charset="0"/>
              </a:rPr>
              <a:t>детские халаты, клеенчатые фартуки, полотенца, контейнеры для хранения сыпучих и мелких предметов.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FontTx/>
              <a:buNone/>
            </a:pPr>
            <a:endParaRPr lang="ru-RU" altLang="ru-RU" sz="1600" b="1" i="1">
              <a:solidFill>
                <a:srgbClr val="005C44"/>
              </a:solidFill>
              <a:effectLst>
                <a:outerShdw blurRad="38100" dist="38100" dir="2700000" algn="tl">
                  <a:srgbClr val="C0C0C0"/>
                </a:outerShdw>
              </a:effectLst>
              <a:cs typeface="msmincho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81000" y="762000"/>
            <a:ext cx="8458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73BA6"/>
                </a:solidFill>
                <a:latin typeface="Verdana" panose="020B0604030504040204" pitchFamily="34" charset="0"/>
                <a:cs typeface="msmincho" charset="0"/>
              </a:rPr>
              <a:t>Задачи:</a:t>
            </a:r>
            <a:r>
              <a:rPr lang="ru-RU" altLang="ru-RU" sz="1600" b="1">
                <a:solidFill>
                  <a:srgbClr val="FFFF00"/>
                </a:solidFill>
                <a:latin typeface="Verdana" panose="020B0604030504040204" pitchFamily="34" charset="0"/>
                <a:cs typeface="msmincho" charset="0"/>
              </a:rPr>
              <a:t> </a:t>
            </a:r>
            <a:r>
              <a:rPr lang="ru-RU" altLang="ru-RU" sz="1600" b="1" i="1">
                <a:solidFill>
                  <a:srgbClr val="134E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msmincho" charset="0"/>
              </a:rPr>
              <a:t>развитие первичных естественнонаучных представлений, наблюдательности, любознательности, активности, мыслительных  операций (анализ, сравнение, обобщение, классификация, наблюдение);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>
                <a:solidFill>
                  <a:srgbClr val="134E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msmincho" charset="0"/>
              </a:rPr>
              <a:t>формирование умений комплексно обследовать предмет.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3352800"/>
            <a:ext cx="128428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WordArt 6" descr="805229597"/>
          <p:cNvSpPr>
            <a:spLocks noChangeArrowheads="1" noChangeShapeType="1" noTextEdit="1"/>
          </p:cNvSpPr>
          <p:nvPr/>
        </p:nvSpPr>
        <p:spPr bwMode="auto">
          <a:xfrm>
            <a:off x="381000" y="61722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Kuritza"/>
              </a:rPr>
              <a:t>"Почемучка"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latin typeface="Kuritz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P10909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6338"/>
            <a:ext cx="41910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1090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291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P10909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629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P10909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46482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P1090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28600"/>
            <a:ext cx="473233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51" name="Text Box 15" descr="horiz2"/>
          <p:cNvSpPr txBox="1">
            <a:spLocks noChangeArrowheads="1"/>
          </p:cNvSpPr>
          <p:nvPr/>
        </p:nvSpPr>
        <p:spPr bwMode="auto">
          <a:xfrm>
            <a:off x="457200" y="4800600"/>
            <a:ext cx="8686800" cy="609600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41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3200" b="1" smtClean="0">
                <a:solidFill>
                  <a:srgbClr val="FFFF0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sp>
        <p:nvSpPr>
          <p:cNvPr id="3075" name="Text Box 24"/>
          <p:cNvSpPr txBox="1"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8FFA7"/>
              </a:gs>
            </a:gsLst>
            <a:lin ang="5400000" scaled="1"/>
          </a:gradFill>
          <a:ln w="12700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alibri" panose="020F0502020204030204" pitchFamily="34" charset="0"/>
              </a:rPr>
              <a:t> </a:t>
            </a: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457200" y="1066800"/>
            <a:ext cx="8686800" cy="36576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0" y="4876800"/>
            <a:ext cx="9144000" cy="19812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685800" y="5029200"/>
            <a:ext cx="4953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Hobo Std"/>
              </a:rPr>
              <a:t> База реализации проекта:</a:t>
            </a:r>
            <a:endParaRPr lang="en-US" sz="3600" b="1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3333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Hobo Std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33400" y="5410200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C00CC"/>
                </a:solidFill>
                <a:latin typeface="Arbat" pitchFamily="2" charset="0"/>
              </a:rPr>
              <a:t>Муниципальное бюджетное дошкольное образовательное учреждение Центр развития ребенка – детский сад первой категории №9 «Казачок»</a:t>
            </a:r>
          </a:p>
        </p:txBody>
      </p:sp>
      <p:sp>
        <p:nvSpPr>
          <p:cNvPr id="251930" name="Text Box 26"/>
          <p:cNvSpPr txBox="1"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rgbClr val="006600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1841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ru-RU" altLang="ru-RU" sz="2000" b="1" smtClean="0">
              <a:solidFill>
                <a:srgbClr val="FFFF0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irch Std" pitchFamily="50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57200" y="1600200"/>
            <a:ext cx="83820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  <a:latin typeface="Arbat" pitchFamily="2" charset="0"/>
              </a:rPr>
              <a:t>Вид проекта</a:t>
            </a:r>
            <a:r>
              <a:rPr lang="ru-RU" altLang="ru-RU" sz="2400" b="1" u="sng">
                <a:solidFill>
                  <a:srgbClr val="9A3130"/>
                </a:solidFill>
                <a:latin typeface="Arbat" pitchFamily="2" charset="0"/>
              </a:rPr>
              <a:t>:</a:t>
            </a:r>
            <a:r>
              <a:rPr lang="ru-RU" altLang="ru-RU" sz="2400" b="1">
                <a:solidFill>
                  <a:srgbClr val="9A3130"/>
                </a:solidFill>
                <a:latin typeface="Arbat" pitchFamily="2" charset="0"/>
              </a:rPr>
              <a:t>  </a:t>
            </a:r>
            <a:r>
              <a:rPr lang="ru-RU" altLang="ru-RU" sz="2400" b="1">
                <a:latin typeface="Arbat" pitchFamily="2" charset="0"/>
              </a:rPr>
              <a:t>педагогический </a:t>
            </a:r>
            <a:br>
              <a:rPr lang="ru-RU" altLang="ru-RU" sz="2400" b="1">
                <a:latin typeface="Arbat" pitchFamily="2" charset="0"/>
              </a:rPr>
            </a:br>
            <a:r>
              <a:rPr lang="ru-RU" altLang="ru-RU" sz="2400" b="1">
                <a:solidFill>
                  <a:srgbClr val="FF0066"/>
                </a:solidFill>
                <a:latin typeface="Arbat" pitchFamily="2" charset="0"/>
              </a:rPr>
              <a:t>Разработчик проекта:</a:t>
            </a:r>
            <a:r>
              <a:rPr lang="ru-RU" altLang="ru-RU" sz="2400" b="1">
                <a:latin typeface="Arbat" pitchFamily="2" charset="0"/>
              </a:rPr>
              <a:t> Ильинская Ольга Владимировна, воспитатель МБДОУ д/с №9 «Казачок»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  <a:latin typeface="Arbat" pitchFamily="2" charset="0"/>
              </a:rPr>
              <a:t>Руководитель проекта:</a:t>
            </a:r>
            <a:r>
              <a:rPr lang="ru-RU" altLang="ru-RU" sz="2400" b="1">
                <a:solidFill>
                  <a:srgbClr val="FF0000"/>
                </a:solidFill>
                <a:latin typeface="Arbat" pitchFamily="2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bat" pitchFamily="2" charset="0"/>
              </a:rPr>
              <a:t>Маленькая Надежда Александровна – заведующий МБДОУ д/с №9 «Казачок»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  <a:latin typeface="Arbat" pitchFamily="2" charset="0"/>
              </a:rPr>
              <a:t>Срок реализации</a:t>
            </a:r>
            <a:r>
              <a:rPr lang="ru-RU" altLang="ru-RU" sz="2400" b="1">
                <a:solidFill>
                  <a:srgbClr val="FF0000"/>
                </a:solidFill>
                <a:latin typeface="Arbat" pitchFamily="2" charset="0"/>
              </a:rPr>
              <a:t> </a:t>
            </a:r>
            <a:r>
              <a:rPr lang="ru-RU" altLang="ru-RU" sz="2400" b="1">
                <a:latin typeface="Arbat" pitchFamily="2" charset="0"/>
              </a:rPr>
              <a:t>долгосрочный (2010-2013)</a:t>
            </a:r>
            <a:endParaRPr lang="ru-RU" altLang="ru-RU" sz="2400" b="1">
              <a:solidFill>
                <a:schemeClr val="tx2"/>
              </a:solidFill>
              <a:latin typeface="Arbat" pitchFamily="2" charset="0"/>
            </a:endParaRPr>
          </a:p>
        </p:txBody>
      </p:sp>
      <p:sp>
        <p:nvSpPr>
          <p:cNvPr id="2" name="Text Box 15" descr="horiz2"/>
          <p:cNvSpPr txBox="1">
            <a:spLocks noChangeArrowheads="1"/>
          </p:cNvSpPr>
          <p:nvPr/>
        </p:nvSpPr>
        <p:spPr bwMode="auto">
          <a:xfrm>
            <a:off x="457200" y="0"/>
            <a:ext cx="8686800" cy="381000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41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3200" b="1" smtClean="0">
                <a:solidFill>
                  <a:srgbClr val="FFFF0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pic>
        <p:nvPicPr>
          <p:cNvPr id="3083" name="Picture 25" descr="Новый рисунок (3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381000" y="228600"/>
            <a:ext cx="8001000" cy="12192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ru-RU" altLang="ru-RU" b="1" i="1" u="sng">
                <a:solidFill>
                  <a:srgbClr val="0000CC"/>
                </a:solidFill>
              </a:rPr>
              <a:t>Проект: «Развитие познавательной активности дошкольников в процессе детского экспериментирования»</a:t>
            </a:r>
            <a:r>
              <a:rPr lang="ru-RU" altLang="ru-RU" b="1" i="1">
                <a:solidFill>
                  <a:srgbClr val="0000CC"/>
                </a:solidFill>
                <a:latin typeface="Calibri" panose="020F0502020204030204" pitchFamily="34" charset="0"/>
              </a:rPr>
              <a:t>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3" grpId="0"/>
      <p:bldP spid="61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620000" cy="563562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66"/>
                </a:solidFill>
              </a:rPr>
              <a:t>Направления опытно-экспериментальной деятельности :</a:t>
            </a:r>
            <a:r>
              <a:rPr lang="ru-RU" altLang="ru-RU" sz="4000" smtClean="0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8674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rgbClr val="3333FF"/>
                </a:solidFill>
              </a:rPr>
              <a:t>Живая природа:</a:t>
            </a:r>
            <a:r>
              <a:rPr lang="ru-RU" altLang="ru-RU" sz="2000" smtClean="0"/>
              <a:t> характерные особенности сезонов разных природно-климатических зон, многообразие живых организмов и их приспособленность к окружающей среде.</a:t>
            </a:r>
            <a:endParaRPr lang="ru-RU" altLang="ru-RU" sz="20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rgbClr val="3333FF"/>
                </a:solidFill>
              </a:rPr>
              <a:t>Неживая природа</a:t>
            </a:r>
            <a:r>
              <a:rPr lang="ru-RU" altLang="ru-RU" sz="2000" b="1" smtClean="0"/>
              <a:t>:</a:t>
            </a:r>
            <a:r>
              <a:rPr lang="ru-RU" altLang="ru-RU" sz="2000" smtClean="0"/>
              <a:t> воздух, почва, вода, магниты, звук, свет.</a:t>
            </a:r>
            <a:endParaRPr lang="ru-RU" altLang="ru-RU" sz="20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rgbClr val="3333FF"/>
                </a:solidFill>
              </a:rPr>
              <a:t>Человек:</a:t>
            </a:r>
            <a:r>
              <a:rPr lang="ru-RU" altLang="ru-RU" sz="2000" smtClean="0"/>
              <a:t> функционирование организма, рукотворный мир, материалы и их свойства.</a:t>
            </a:r>
          </a:p>
        </p:txBody>
      </p:sp>
      <p:pic>
        <p:nvPicPr>
          <p:cNvPr id="26628" name="Picture 4" descr="P1020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219200"/>
            <a:ext cx="2870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10205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P110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38550"/>
            <a:ext cx="4038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324600" cy="487362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folHlink"/>
                </a:solidFill>
              </a:rPr>
              <a:t>Живая природа</a:t>
            </a:r>
            <a:r>
              <a:rPr lang="ru-RU" altLang="ru-RU" sz="4000" smtClean="0"/>
              <a:t> </a:t>
            </a:r>
          </a:p>
        </p:txBody>
      </p:sp>
      <p:pic>
        <p:nvPicPr>
          <p:cNvPr id="47108" name="Picture 4" descr="Новый рисунок (47)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4688" r="9767" b="7813"/>
          <a:stretch>
            <a:fillRect/>
          </a:stretch>
        </p:blipFill>
        <p:spPr>
          <a:xfrm>
            <a:off x="1447800" y="914400"/>
            <a:ext cx="455295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4" name="Picture 10" descr="DSC019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53340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DSC01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3"/>
          <p:cNvSpPr>
            <a:spLocks noGrp="1" noChangeArrowheads="1"/>
          </p:cNvSpPr>
          <p:nvPr>
            <p:ph idx="1"/>
          </p:nvPr>
        </p:nvSpPr>
        <p:spPr>
          <a:xfrm>
            <a:off x="838200" y="6065838"/>
            <a:ext cx="1752600" cy="79216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609600"/>
            <a:ext cx="3810000" cy="533400"/>
          </a:xfrm>
        </p:spPr>
        <p:txBody>
          <a:bodyPr/>
          <a:lstStyle/>
          <a:p>
            <a:pPr eaLnBrk="1" hangingPunct="1"/>
            <a:r>
              <a:rPr lang="ru-RU" altLang="ru-RU" sz="3200" b="1" i="1" smtClean="0">
                <a:solidFill>
                  <a:srgbClr val="3333FF"/>
                </a:solidFill>
              </a:rPr>
              <a:t>Неживая природа</a:t>
            </a:r>
            <a:r>
              <a:rPr lang="ru-RU" altLang="ru-RU" sz="4000" smtClean="0"/>
              <a:t> </a:t>
            </a:r>
          </a:p>
        </p:txBody>
      </p:sp>
      <p:pic>
        <p:nvPicPr>
          <p:cNvPr id="48132" name="Picture 4" descr="P111015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4114800" cy="308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5" descr="P1110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3488"/>
            <a:ext cx="41148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P1110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P11100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1116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P11100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7244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5334000" y="5943600"/>
            <a:ext cx="3810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3333FF"/>
                </a:solidFill>
              </a:rPr>
              <a:t>Неживая природа</a:t>
            </a:r>
            <a:r>
              <a:rPr lang="ru-RU" altLang="ru-RU" sz="40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8140" name="Picture 12" descr="P11101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7818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0" presetClass="exit" presetSubtype="0" accel="10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0" presetClass="exit" presetSubtype="0" ac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0" presetClass="exit" presetSubtype="0" ac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55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0" grpId="1"/>
      <p:bldP spid="48139" grpId="0"/>
      <p:bldP spid="481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181600" cy="609600"/>
          </a:xfrm>
        </p:spPr>
        <p:txBody>
          <a:bodyPr/>
          <a:lstStyle/>
          <a:p>
            <a:pPr eaLnBrk="1" hangingPunct="1"/>
            <a:r>
              <a:rPr lang="ru-RU" altLang="ru-RU" sz="4000" b="1" i="1" smtClean="0">
                <a:solidFill>
                  <a:srgbClr val="3333FF"/>
                </a:solidFill>
              </a:rPr>
              <a:t>Неживая</a:t>
            </a:r>
            <a:r>
              <a:rPr lang="ru-RU" altLang="ru-RU" sz="4000" b="1" smtClean="0">
                <a:solidFill>
                  <a:srgbClr val="3333FF"/>
                </a:solidFill>
              </a:rPr>
              <a:t> </a:t>
            </a:r>
            <a:r>
              <a:rPr lang="ru-RU" altLang="ru-RU" sz="4000" b="1" i="1" smtClean="0">
                <a:solidFill>
                  <a:srgbClr val="3333FF"/>
                </a:solidFill>
              </a:rPr>
              <a:t>природа</a:t>
            </a:r>
            <a:r>
              <a:rPr lang="ru-RU" altLang="ru-RU" sz="4000" smtClean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24579" name="Picture 10" descr="DSC03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1" descr="P11100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433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095750"/>
            <a:ext cx="36830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14" descr="P11101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7"/>
          <a:stretch>
            <a:fillRect/>
          </a:stretch>
        </p:blipFill>
        <p:spPr bwMode="auto">
          <a:xfrm>
            <a:off x="457200" y="762000"/>
            <a:ext cx="54102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563563"/>
          </a:xfrm>
        </p:spPr>
        <p:txBody>
          <a:bodyPr/>
          <a:lstStyle/>
          <a:p>
            <a:pPr eaLnBrk="1" hangingPunct="1"/>
            <a:r>
              <a:rPr lang="ru-RU" altLang="ru-RU" sz="4000" b="1" i="1" smtClean="0">
                <a:solidFill>
                  <a:srgbClr val="CD2571"/>
                </a:solidFill>
              </a:rPr>
              <a:t>Предметное окружение</a:t>
            </a:r>
            <a:r>
              <a:rPr lang="ru-RU" altLang="ru-RU" sz="4000" i="1" smtClean="0"/>
              <a:t> </a:t>
            </a:r>
          </a:p>
        </p:txBody>
      </p:sp>
      <p:pic>
        <p:nvPicPr>
          <p:cNvPr id="25603" name="Picture 4" descr="P1090990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116388"/>
            <a:ext cx="3657600" cy="2741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9" descr="P10205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267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477000" cy="563563"/>
          </a:xfrm>
        </p:spPr>
        <p:txBody>
          <a:bodyPr/>
          <a:lstStyle/>
          <a:p>
            <a:pPr eaLnBrk="1" hangingPunct="1"/>
            <a:r>
              <a:rPr lang="ru-RU" altLang="ru-RU" sz="4000" b="1" i="1" smtClean="0">
                <a:solidFill>
                  <a:srgbClr val="CD2571"/>
                </a:solidFill>
              </a:rPr>
              <a:t>Предметное окружение</a:t>
            </a:r>
          </a:p>
        </p:txBody>
      </p:sp>
      <p:pic>
        <p:nvPicPr>
          <p:cNvPr id="26627" name="Picture 6" descr="P1110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7788"/>
            <a:ext cx="39624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P110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8862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P10205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1"/>
          <a:stretch>
            <a:fillRect/>
          </a:stretch>
        </p:blipFill>
        <p:spPr bwMode="auto">
          <a:xfrm>
            <a:off x="6037263" y="3733800"/>
            <a:ext cx="31067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P1100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37338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children_begun%20(1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2" descr="children_begun%20(22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9779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6868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Целеполагание.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Выдвижение гипотез.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Проверка предположения.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Если предположение подтвердилось: формулирование выводов (как получилось)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accent2"/>
                </a:solidFill>
              </a:rPr>
              <a:t>Если предположение не подтвердилось: возникновение новой гипотезы, реализация ее в действии, подтверждение новой гипотезы, формулировка вывода (как получилось).   </a:t>
            </a:r>
          </a:p>
        </p:txBody>
      </p:sp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8382000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детского экспериментирования:</a:t>
            </a:r>
            <a:endParaRPr lang="en-US" sz="3600" kern="10">
              <a:ln w="9525" algn="ctr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40413"/>
            <a:ext cx="198120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6" descr="0_51aeb_3bb2994a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62638"/>
            <a:ext cx="15240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Новый рисунок (2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6046" r="5975" b="7304"/>
          <a:stretch>
            <a:fillRect/>
          </a:stretch>
        </p:blipFill>
        <p:spPr bwMode="auto">
          <a:xfrm>
            <a:off x="4267200" y="2895600"/>
            <a:ext cx="4648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533400" y="2895600"/>
            <a:ext cx="35052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66"/>
                </a:solidFill>
              </a:rPr>
              <a:t>В процессе экспериментирования  ребенку необходимо ответить на следующие вопросы:</a:t>
            </a:r>
            <a:r>
              <a:rPr lang="ru-RU" altLang="ru-RU" sz="1800" b="1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accent2"/>
                </a:solidFill>
              </a:rPr>
              <a:t>Как я это делаю?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accent2"/>
                </a:solidFill>
              </a:rPr>
              <a:t>Почему я это делаю именно так, а не иначе?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accent2"/>
                </a:solidFill>
              </a:rPr>
              <a:t>Зачем я это делаю, что хочу узнать, что получилось в результате?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2400" b="1" i="1" smtClean="0">
                <a:solidFill>
                  <a:srgbClr val="145BF8"/>
                </a:solidFill>
              </a:rPr>
              <a:t>В наиболее сложных моментах эксперимента необходимо соблюдать правила безопасности</a:t>
            </a:r>
            <a:r>
              <a:rPr lang="ru-RU" altLang="ru-RU" sz="4000" smtClean="0"/>
              <a:t> </a:t>
            </a:r>
          </a:p>
        </p:txBody>
      </p:sp>
      <p:pic>
        <p:nvPicPr>
          <p:cNvPr id="28675" name="Picture 4" descr="P1020609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/>
          <a:stretch>
            <a:fillRect/>
          </a:stretch>
        </p:blipFill>
        <p:spPr>
          <a:xfrm>
            <a:off x="0" y="1295400"/>
            <a:ext cx="3657600" cy="339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26"/>
          <a:stretch>
            <a:fillRect/>
          </a:stretch>
        </p:blipFill>
        <p:spPr bwMode="auto">
          <a:xfrm>
            <a:off x="5867400" y="1143000"/>
            <a:ext cx="30495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6" descr="P1110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02088"/>
            <a:ext cx="38100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2971800" cy="762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145BF8"/>
                </a:solidFill>
              </a:rPr>
              <a:t>Опыты </a:t>
            </a:r>
            <a:endParaRPr lang="ru-RU" altLang="ru-RU" smtClean="0">
              <a:solidFill>
                <a:srgbClr val="145BF8"/>
              </a:solidFill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9850" y="0"/>
            <a:ext cx="2743200" cy="3657600"/>
          </a:xfrm>
          <a:noFill/>
        </p:spPr>
      </p:pic>
      <p:pic>
        <p:nvPicPr>
          <p:cNvPr id="29700" name="Picture 5" descr="P10909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P1110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30638"/>
            <a:ext cx="40386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P11101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30638"/>
            <a:ext cx="40386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P11101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43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838200"/>
            <a:ext cx="2743200" cy="639763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145BF8"/>
                </a:solidFill>
              </a:rPr>
              <a:t>Опыты</a:t>
            </a:r>
            <a:r>
              <a:rPr lang="ru-RU" altLang="ru-RU" sz="4000" b="1" smtClean="0"/>
              <a:t> </a:t>
            </a:r>
            <a:endParaRPr lang="ru-RU" altLang="ru-RU" sz="4000" smtClean="0"/>
          </a:p>
        </p:txBody>
      </p:sp>
      <p:pic>
        <p:nvPicPr>
          <p:cNvPr id="30723" name="Picture 6" descr="P1110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44958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P1110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572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P1110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>
            <a:fillRect/>
          </a:stretch>
        </p:blipFill>
        <p:spPr bwMode="auto">
          <a:xfrm>
            <a:off x="457200" y="4310063"/>
            <a:ext cx="449580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14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Дети по природе своей исследователи. Неутолимая жажда новых впечатлений, любознательность, постоянное стремление экспериментировать, самостоятельно искать новые сведения о мире традиционно рассматриваются как важнейшие черты детского поведения. Исследовательская, поисковая активность - естественное состояние ребёнка, он настроен на познание мира, он хочет его познать.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Исследовать, открыть, изучить - значит сделать шаг в неизведанное. Это огромная возможность для детей думать, пробовать, искать, экспериментировать, а самое главное самовыражаться.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Поисковая активность, выраженная в потребности исследовать окружающий мир, заложена генетически, является одним из главных и естественных проявлений детской психики.</a:t>
            </a:r>
          </a:p>
        </p:txBody>
      </p:sp>
      <p:pic>
        <p:nvPicPr>
          <p:cNvPr id="4101" name="Picture 4" descr="i?id=420500495-32-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0"/>
            <a:ext cx="12017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0"/>
            <a:ext cx="121443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0_51aec_3acae46_X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6448">
            <a:off x="0" y="3810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457200" y="914400"/>
            <a:ext cx="2743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145BF8"/>
                </a:solidFill>
              </a:rPr>
              <a:t>Опыты</a:t>
            </a:r>
            <a:r>
              <a:rPr lang="ru-RU" altLang="ru-RU" sz="4000" b="1">
                <a:solidFill>
                  <a:schemeClr val="tx2"/>
                </a:solidFill>
              </a:rPr>
              <a:t> </a:t>
            </a:r>
            <a:endParaRPr lang="ru-RU" altLang="ru-RU" sz="4000">
              <a:solidFill>
                <a:schemeClr val="tx2"/>
              </a:solidFill>
            </a:endParaRPr>
          </a:p>
        </p:txBody>
      </p:sp>
      <p:pic>
        <p:nvPicPr>
          <p:cNvPr id="31747" name="Picture 9" descr="P11100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861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P1110108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609600"/>
            <a:ext cx="5638800" cy="422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C894"/>
                </a:solidFill>
              </a:rPr>
              <a:t>Объекты, которые находятся в местности, где они живут.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4384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45586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59288"/>
            <a:ext cx="3200400" cy="239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37088"/>
            <a:ext cx="2962275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/>
          <a:stretch>
            <a:fillRect/>
          </a:stretch>
        </p:blipFill>
        <p:spPr bwMode="auto">
          <a:xfrm>
            <a:off x="6096000" y="1447800"/>
            <a:ext cx="2743200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2400" b="1" smtClean="0">
                <a:solidFill>
                  <a:srgbClr val="00C894"/>
                </a:solidFill>
              </a:rPr>
              <a:t>Вместе с детьми выращиваем разнообразные комнатные растения</a:t>
            </a:r>
            <a:r>
              <a:rPr lang="ru-RU" altLang="ru-RU" sz="4000" smtClean="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7348" name="MOV02859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DSC036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db823433aa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419600"/>
            <a:ext cx="952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3949700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563563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2400" b="1" smtClean="0">
                <a:solidFill>
                  <a:srgbClr val="00C894"/>
                </a:solidFill>
              </a:rPr>
              <a:t>Эксперимент  «Что необходимо для роста?»</a:t>
            </a:r>
            <a:r>
              <a:rPr lang="ru-RU" altLang="ru-RU" sz="4000" b="1" smtClean="0"/>
              <a:t> </a:t>
            </a:r>
            <a:r>
              <a:rPr lang="ru-RU" altLang="ru-RU" sz="4000" smtClean="0"/>
              <a:t> 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14400"/>
            <a:ext cx="3886200" cy="2913063"/>
          </a:xfrm>
          <a:noFill/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005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8" descr="DSCN57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05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5105400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7313"/>
            <a:ext cx="449580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 </a:t>
            </a:r>
            <a:r>
              <a:rPr lang="ru-RU" altLang="ru-RU" sz="2400" b="1" smtClean="0">
                <a:solidFill>
                  <a:srgbClr val="3333FF"/>
                </a:solidFill>
              </a:rPr>
              <a:t>Детям интересно экспериментировать с объектами живой и неживой природы</a:t>
            </a:r>
            <a:r>
              <a:rPr lang="ru-RU" altLang="ru-RU" sz="4000" smtClean="0"/>
              <a:t> </a:t>
            </a:r>
          </a:p>
        </p:txBody>
      </p:sp>
      <p:pic>
        <p:nvPicPr>
          <p:cNvPr id="35845" name="Picture 6" descr="Z7677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5334000"/>
            <a:ext cx="1489075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5846" name="Picture 7" descr="File29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562600"/>
            <a:ext cx="10080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babochkia-5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 descr="butterfly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0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" descr="butterfly4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924175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CD2571"/>
                </a:solidFill>
              </a:rPr>
              <a:t>Вместе с родителями</a:t>
            </a:r>
            <a:r>
              <a:rPr lang="ru-RU" altLang="ru-RU" sz="4000" smtClean="0"/>
              <a:t> </a:t>
            </a:r>
            <a:r>
              <a:rPr lang="ru-RU" altLang="ru-RU" sz="4000" b="1" smtClean="0"/>
              <a:t> </a:t>
            </a: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143000"/>
            <a:ext cx="4414837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95800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8" descr="P1010389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4049713"/>
            <a:ext cx="3744913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838200" y="0"/>
            <a:ext cx="8077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i="1">
                <a:solidFill>
                  <a:srgbClr val="FF0000"/>
                </a:solidFill>
                <a:latin typeface="Arbat" pitchFamily="2" charset="0"/>
              </a:rPr>
              <a:t>Вместе с родителями</a:t>
            </a:r>
            <a:endParaRPr lang="ru-RU" altLang="ru-RU" sz="4000" i="1">
              <a:solidFill>
                <a:srgbClr val="FF0000"/>
              </a:solidFill>
              <a:latin typeface="Arbat" pitchFamily="2" charset="0"/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15430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23622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15430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1600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90600"/>
            <a:ext cx="1600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1438"/>
            <a:ext cx="22764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00400"/>
            <a:ext cx="22764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22764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22764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51438"/>
            <a:ext cx="22764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51438"/>
            <a:ext cx="22764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5151438"/>
            <a:ext cx="22764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476250" y="1638300"/>
            <a:ext cx="1066800" cy="762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8" r="50009" b="50616"/>
          <a:stretch>
            <a:fillRect/>
          </a:stretch>
        </p:blipFill>
        <p:spPr bwMode="auto">
          <a:xfrm>
            <a:off x="685800" y="3902075"/>
            <a:ext cx="76962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MC90034909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1524000"/>
            <a:ext cx="1762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143000" y="4419600"/>
            <a:ext cx="5486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chemeClr val="accent2"/>
                </a:solidFill>
              </a:rPr>
              <a:t>3. Заключительный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66"/>
                </a:solidFill>
              </a:rPr>
              <a:t>Цель:</a:t>
            </a:r>
            <a:r>
              <a:rPr lang="ru-RU" altLang="ru-RU" sz="1800" b="1"/>
              <a:t> </a:t>
            </a:r>
            <a:r>
              <a:rPr lang="ru-RU" altLang="ru-RU" sz="1800" b="1" i="1"/>
              <a:t>Анализ результатов работы,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/>
              <a:t>рекомендации родителям.</a:t>
            </a:r>
            <a:r>
              <a:rPr lang="ru-RU" altLang="ru-RU" sz="2400" b="1" i="1"/>
              <a:t> </a:t>
            </a:r>
          </a:p>
        </p:txBody>
      </p:sp>
      <p:sp>
        <p:nvSpPr>
          <p:cNvPr id="14" name="Номер слайда 13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B4C0C49-D51F-4DCE-AB8F-D47FE4279A24}" type="slidenum">
              <a:rPr lang="ru-RU" altLang="en-US" sz="1200">
                <a:solidFill>
                  <a:srgbClr val="000000"/>
                </a:solidFill>
              </a:rPr>
              <a:pPr algn="r" eaLnBrk="1" hangingPunct="1"/>
              <a:t>37</a:t>
            </a:fld>
            <a:endParaRPr lang="ru-RU" altLang="en-US" sz="1200">
              <a:solidFill>
                <a:srgbClr val="000000"/>
              </a:solidFill>
            </a:endParaRPr>
          </a:p>
        </p:txBody>
      </p:sp>
      <p:sp>
        <p:nvSpPr>
          <p:cNvPr id="38918" name="WordArt 15" descr="ц1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403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Этапы работы: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sp>
        <p:nvSpPr>
          <p:cNvPr id="38919" name="WordArt 16" descr="ц1"/>
          <p:cNvSpPr>
            <a:spLocks noChangeArrowheads="1" noChangeShapeType="1" noTextEdit="1"/>
          </p:cNvSpPr>
          <p:nvPr/>
        </p:nvSpPr>
        <p:spPr bwMode="auto">
          <a:xfrm>
            <a:off x="1752600" y="838200"/>
            <a:ext cx="708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над проектом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pic>
        <p:nvPicPr>
          <p:cNvPr id="38920" name="Picture 17" descr="backgrounds_100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2413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 descr="backgrounds_100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47796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3333FF"/>
                </a:solidFill>
              </a:rPr>
              <a:t>В результате проделанной работы выработала следующую</a:t>
            </a:r>
            <a:r>
              <a:rPr lang="ru-RU" altLang="ru-RU" sz="2000" b="1" smtClean="0"/>
              <a:t> </a:t>
            </a:r>
            <a:r>
              <a:rPr lang="ru-RU" altLang="ru-RU" sz="2000" b="1" smtClean="0">
                <a:solidFill>
                  <a:srgbClr val="BC2268"/>
                </a:solidFill>
              </a:rPr>
              <a:t>систему работы по развитию познавательной активности детей в процессе экспериментирования: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  <a:gradFill rotWithShape="1">
            <a:gsLst>
              <a:gs pos="0">
                <a:srgbClr val="E4FF97"/>
              </a:gs>
              <a:gs pos="50000">
                <a:schemeClr val="bg1"/>
              </a:gs>
              <a:gs pos="100000">
                <a:srgbClr val="E4FF97"/>
              </a:gs>
            </a:gsLst>
            <a:lin ang="5400000" scaled="1"/>
          </a:gradFill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Разработка диагностики уровня развития детей старшего возраста в исследовательской деятельности.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Создание условий для детского экспериментирования (исследовательские центры, центры игровой деятельности и пр.).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Создание системы экологических, экспериментально - исследовательских экологических занятий с включением регионального компонента.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Организация совместных с детьми опытов и исследований в повседневной жизни (перспективное планирование).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Использование технологии развивающего обучения в поисково - исследовательской деятельности.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Организация детского экспериментирования и исследований в процессе наблюдений за живыми и неживыми объектами, явлениями природы.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Проведение ежедневных эвристических бесед.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Сбор информации об изучаемом объекте с помощью различных методов.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Систематизация познавательных задач и проблемных ситуаций.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ru-RU" altLang="ru-RU" sz="1600" b="1" i="1" smtClean="0">
                <a:solidFill>
                  <a:srgbClr val="3333FF"/>
                </a:solidFill>
              </a:rPr>
              <a:t>Отработка различных приемов развития мысли ребенка от анализа факта, рассуждений к обобщению, выводу, первым маленьким открытиям.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/>
              <a:t>Сводный мониторинг уровня развития опытно - экспериментальной деятельности детей старшего возраста</a:t>
            </a:r>
            <a:br>
              <a:rPr lang="ru-RU" altLang="ru-RU" sz="2400" b="1" smtClean="0"/>
            </a:br>
            <a:r>
              <a:rPr lang="ru-RU" altLang="ru-RU" sz="1600" b="1" i="1" smtClean="0"/>
              <a:t>Уровень развития экспериментирования детей через  наблюдение</a:t>
            </a:r>
          </a:p>
        </p:txBody>
      </p:sp>
      <p:sp>
        <p:nvSpPr>
          <p:cNvPr id="40963" name="Rectangle 11"/>
          <p:cNvSpPr>
            <a:spLocks noChangeArrowheads="1"/>
          </p:cNvSpPr>
          <p:nvPr/>
        </p:nvSpPr>
        <p:spPr bwMode="auto">
          <a:xfrm>
            <a:off x="685800" y="5257800"/>
            <a:ext cx="7591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Анализ уровня развития</a:t>
            </a:r>
            <a:r>
              <a:rPr lang="ru-RU" altLang="ru-RU" sz="1800"/>
              <a:t> детей за три последних года: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высокий уровень развития детей увеличился на 45% и показал  75%;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средний уровень развития детей снизился на 17% и показал 20%;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низкий уровень развития детей снизился на 28% и показал 5%.</a:t>
            </a:r>
          </a:p>
        </p:txBody>
      </p:sp>
      <p:pic>
        <p:nvPicPr>
          <p:cNvPr id="40964" name="Диаграмма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8"/>
          <a:stretch>
            <a:fillRect/>
          </a:stretch>
        </p:blipFill>
        <p:spPr bwMode="auto">
          <a:xfrm>
            <a:off x="838200" y="1752600"/>
            <a:ext cx="54102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14" descr="Новый рисунок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/>
          <a:stretch>
            <a:fillRect/>
          </a:stretch>
        </p:blipFill>
        <p:spPr bwMode="auto">
          <a:xfrm>
            <a:off x="6248400" y="2743200"/>
            <a:ext cx="13049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5" descr="Новый рисунок (1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29000"/>
            <a:ext cx="14954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ru-RU" altLang="ru-RU" sz="36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заявленной проблемы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276600" y="5562600"/>
            <a:ext cx="5638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3333FF"/>
                </a:solidFill>
              </a:rPr>
              <a:t>Расскажи – и я забуду, покажи и я запомню, дай попробовать – и я пойму.</a:t>
            </a:r>
            <a:r>
              <a:rPr lang="ru-RU" altLang="ru-RU" sz="1800" b="1" i="1">
                <a:solidFill>
                  <a:srgbClr val="3333FF"/>
                </a:solidFill>
              </a:rPr>
              <a:t> </a:t>
            </a:r>
            <a:r>
              <a:rPr lang="ru-RU" altLang="ru-RU" sz="1400" i="1">
                <a:solidFill>
                  <a:srgbClr val="3333FF"/>
                </a:solidFill>
              </a:rPr>
              <a:t>Китайская пословица</a:t>
            </a:r>
            <a:r>
              <a:rPr lang="ru-RU" altLang="ru-RU" sz="140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609600" y="762000"/>
            <a:ext cx="807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Учитывая тенденцию модернизации дошкольного образования, недостаточность методических разработок в плане осуществления деятельностного подхода к детскому экспериментированию и, как следствие, затруднения в практической деятельности воспитателей, а также</a:t>
            </a:r>
            <a:r>
              <a:rPr lang="ru-RU" altLang="ru-RU" sz="1800" b="1"/>
              <a:t> </a:t>
            </a:r>
            <a:r>
              <a:rPr lang="ru-RU" altLang="ru-RU" sz="1800"/>
              <a:t>противоречие между огромным исследовательским потенциалом ребенка и бессистемным его использованием в процессе развития и обучения, актуальной становится </a:t>
            </a:r>
            <a:r>
              <a:rPr lang="ru-RU" altLang="ru-RU" sz="1800" b="1">
                <a:solidFill>
                  <a:srgbClr val="4B95E7"/>
                </a:solidFill>
              </a:rPr>
              <a:t>разработка системы работы по осуществлению деятельностного подхода к проблеме детского экспериментирования.</a:t>
            </a:r>
          </a:p>
          <a:p>
            <a:pPr eaLnBrk="1" hangingPunct="1"/>
            <a:r>
              <a:rPr lang="ru-RU" altLang="ru-RU" sz="1800"/>
              <a:t>Теоретической базой данной работы являются исследования </a:t>
            </a:r>
          </a:p>
          <a:p>
            <a:pPr eaLnBrk="1" hangingPunct="1"/>
            <a:r>
              <a:rPr lang="ru-RU" altLang="ru-RU" sz="1800"/>
              <a:t>Н. Н. Поддьякова. В качестве основного вида ориентировочно-исследовательской деятельности детей он выделяет </a:t>
            </a:r>
            <a:r>
              <a:rPr lang="ru-RU" altLang="ru-RU" sz="1800" b="1" u="sng">
                <a:solidFill>
                  <a:srgbClr val="F73BA6"/>
                </a:solidFill>
              </a:rPr>
              <a:t>экспериментирование</a:t>
            </a:r>
            <a:r>
              <a:rPr lang="ru-RU" altLang="ru-RU" sz="1800"/>
              <a:t>, которое и </a:t>
            </a:r>
            <a:r>
              <a:rPr lang="ru-RU" altLang="ru-RU" sz="1800">
                <a:solidFill>
                  <a:srgbClr val="F73BA6"/>
                </a:solidFill>
              </a:rPr>
              <a:t>является ведущим на протяжении всего дошкольного детства.</a:t>
            </a:r>
            <a:r>
              <a:rPr lang="ru-RU" altLang="ru-RU" sz="1800" b="1"/>
              <a:t> </a:t>
            </a:r>
          </a:p>
        </p:txBody>
      </p:sp>
      <p:pic>
        <p:nvPicPr>
          <p:cNvPr id="5125" name="Picture 6" descr="P110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59338"/>
            <a:ext cx="2667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/>
              <a:t>Сводный мониторинг уровня развития опытно - экспериментальной деятельности детей старшего возраста</a:t>
            </a:r>
            <a:br>
              <a:rPr lang="ru-RU" altLang="ru-RU" sz="2400" b="1" smtClean="0"/>
            </a:br>
            <a:r>
              <a:rPr lang="ru-RU" altLang="ru-RU" sz="1600" b="1" i="1" smtClean="0"/>
              <a:t>Уровень развития детей по организации опытнической деятельности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685800" y="5257800"/>
            <a:ext cx="7591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Анализ уровня развития</a:t>
            </a:r>
            <a:r>
              <a:rPr lang="ru-RU" altLang="ru-RU" sz="1800"/>
              <a:t> детей за три последних года: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высокий уровень развития детей увеличился на 30% и показал  55%;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средний уровень развития детей снизился на 3% и показал 37%;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низкий уровень развития детей снизился на 47%  и показал 13%.</a:t>
            </a:r>
          </a:p>
        </p:txBody>
      </p:sp>
      <p:pic>
        <p:nvPicPr>
          <p:cNvPr id="41988" name="Диаграмма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3"/>
          <a:stretch>
            <a:fillRect/>
          </a:stretch>
        </p:blipFill>
        <p:spPr bwMode="auto">
          <a:xfrm>
            <a:off x="609600" y="1905000"/>
            <a:ext cx="56388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7" descr="Новый рисунок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/>
          <a:stretch>
            <a:fillRect/>
          </a:stretch>
        </p:blipFill>
        <p:spPr bwMode="auto">
          <a:xfrm>
            <a:off x="6248400" y="2743200"/>
            <a:ext cx="13049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children_begun%20(22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895600"/>
            <a:ext cx="1343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Сводный мониторинг уровня развития опытно - экспериментальной деятельности детей старшего возраста</a:t>
            </a:r>
            <a:br>
              <a:rPr lang="ru-RU" altLang="ru-RU" sz="2400" b="1" smtClean="0"/>
            </a:br>
            <a:r>
              <a:rPr lang="ru-RU" altLang="ru-RU" sz="1600" b="1" i="1" smtClean="0"/>
              <a:t>Уровень развития детей по организации</a:t>
            </a:r>
            <a:br>
              <a:rPr lang="ru-RU" altLang="ru-RU" sz="1600" b="1" i="1" smtClean="0"/>
            </a:br>
            <a:r>
              <a:rPr lang="ru-RU" altLang="ru-RU" sz="1600" b="1" i="1" smtClean="0"/>
              <a:t> исследовательской деятельности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685800" y="5257800"/>
            <a:ext cx="7591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Анализ уровня развития</a:t>
            </a:r>
            <a:r>
              <a:rPr lang="ru-RU" altLang="ru-RU" sz="1800"/>
              <a:t> детей за три последних года: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высокий уровень развития детей увеличился на 24% и показал  64%;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средний уровень развития детей снизился на 47% и показал 23%;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низкий уровень развития детей снизился на 17%  и показал 13%.</a:t>
            </a:r>
          </a:p>
        </p:txBody>
      </p:sp>
      <p:pic>
        <p:nvPicPr>
          <p:cNvPr id="43012" name="Диаграмма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7" b="-148"/>
          <a:stretch>
            <a:fillRect/>
          </a:stretch>
        </p:blipFill>
        <p:spPr bwMode="auto">
          <a:xfrm>
            <a:off x="685800" y="1828800"/>
            <a:ext cx="5562600" cy="327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7" descr="Новый рисунок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/>
          <a:stretch>
            <a:fillRect/>
          </a:stretch>
        </p:blipFill>
        <p:spPr bwMode="auto">
          <a:xfrm>
            <a:off x="6248400" y="2743200"/>
            <a:ext cx="13049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children_begun%20(22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81400"/>
            <a:ext cx="914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/>
              <a:t>Сводный мониторинг уровня развития опытно - экспериментальной деятельности детей старшего возраста</a:t>
            </a:r>
            <a:br>
              <a:rPr lang="ru-RU" altLang="ru-RU" sz="2000" b="1" smtClean="0"/>
            </a:br>
            <a:r>
              <a:rPr lang="ru-RU" altLang="ru-RU" sz="1600" b="1" i="1" smtClean="0"/>
              <a:t>Уровень развития детей по решению</a:t>
            </a:r>
            <a:br>
              <a:rPr lang="ru-RU" altLang="ru-RU" sz="1600" b="1" i="1" smtClean="0"/>
            </a:br>
            <a:r>
              <a:rPr lang="ru-RU" altLang="ru-RU" sz="1600" b="1" i="1" smtClean="0"/>
              <a:t> экспериментальных задач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685800" y="5257800"/>
            <a:ext cx="7591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Анализ уровня развития</a:t>
            </a:r>
            <a:r>
              <a:rPr lang="ru-RU" altLang="ru-RU" sz="1800"/>
              <a:t> детей за три последних года: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высокий уровень развития детей увеличился на18% и показал  58%;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средний уровень развития детей снизился на13% и показал 25%;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низкий уровень развития детей снизился на 10%  и показал 15%.</a:t>
            </a:r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4037" name="Picture 7" descr="Новый рисунок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/>
          <a:stretch>
            <a:fillRect/>
          </a:stretch>
        </p:blipFill>
        <p:spPr bwMode="auto">
          <a:xfrm>
            <a:off x="6248400" y="2743200"/>
            <a:ext cx="13049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534352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10" descr="children_begun%20(25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2971800"/>
            <a:ext cx="13668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tx1"/>
                </a:solidFill>
              </a:rPr>
              <a:t>Анализ уровня заинтересованности родителей </a:t>
            </a:r>
            <a:br>
              <a:rPr lang="ru-RU" altLang="ru-RU" sz="2400" b="1" smtClean="0">
                <a:solidFill>
                  <a:schemeClr val="tx1"/>
                </a:solidFill>
              </a:rPr>
            </a:br>
            <a:r>
              <a:rPr lang="ru-RU" altLang="ru-RU" sz="2400" b="1" smtClean="0">
                <a:solidFill>
                  <a:schemeClr val="tx1"/>
                </a:solidFill>
              </a:rPr>
              <a:t>проблемой экспериментирования</a:t>
            </a:r>
            <a:r>
              <a:rPr lang="ru-RU" altLang="ru-RU" sz="2400" smtClean="0">
                <a:solidFill>
                  <a:schemeClr val="tx1"/>
                </a:solidFill>
              </a:rPr>
              <a:t/>
            </a:r>
            <a:br>
              <a:rPr lang="ru-RU" altLang="ru-RU" sz="2400" smtClean="0">
                <a:solidFill>
                  <a:schemeClr val="tx1"/>
                </a:solidFill>
              </a:rPr>
            </a:br>
            <a:r>
              <a:rPr lang="ru-RU" altLang="ru-RU" sz="2400" smtClean="0">
                <a:solidFill>
                  <a:schemeClr val="tx1"/>
                </a:solidFill>
              </a:rPr>
              <a:t>в 2012-2013 уч.году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469900" y="1901825"/>
          <a:ext cx="6985000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1" name="Диаграмма" r:id="rId3" imgW="6848570" imgH="3429000" progId="MSGraph.Chart.8">
                  <p:embed followColorScheme="full"/>
                </p:oleObj>
              </mc:Choice>
              <mc:Fallback>
                <p:oleObj name="Диаграмма" r:id="rId3" imgW="6848570" imgH="34290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901825"/>
                        <a:ext cx="6985000" cy="349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0" name="Picture 4" descr="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23622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ChangeArrowheads="1"/>
          </p:cNvSpPr>
          <p:nvPr/>
        </p:nvSpPr>
        <p:spPr bwMode="auto">
          <a:xfrm rot="10800000"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46083" name="Text Box 24"/>
          <p:cNvSpPr txBox="1"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8FFA7"/>
              </a:gs>
            </a:gsLst>
            <a:lin ang="5400000" scaled="1"/>
          </a:gradFill>
          <a:ln w="12700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alibri" panose="020F0502020204030204" pitchFamily="34" charset="0"/>
              </a:rPr>
              <a:t> </a:t>
            </a: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46084" name="Rectangle 28"/>
          <p:cNvSpPr>
            <a:spLocks noChangeArrowheads="1"/>
          </p:cNvSpPr>
          <p:nvPr/>
        </p:nvSpPr>
        <p:spPr bwMode="auto">
          <a:xfrm>
            <a:off x="7467600" y="0"/>
            <a:ext cx="1676400" cy="6858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b="1" i="1">
              <a:solidFill>
                <a:srgbClr val="EAF50B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24"/>
          <p:cNvGrpSpPr>
            <a:grpSpLocks/>
          </p:cNvGrpSpPr>
          <p:nvPr/>
        </p:nvGrpSpPr>
        <p:grpSpPr bwMode="auto">
          <a:xfrm>
            <a:off x="457200" y="2743200"/>
            <a:ext cx="8305800" cy="762000"/>
            <a:chOff x="340" y="709"/>
            <a:chExt cx="3810" cy="725"/>
          </a:xfrm>
        </p:grpSpPr>
        <p:sp>
          <p:nvSpPr>
            <p:cNvPr id="46126" name="AutoShape 4"/>
            <p:cNvSpPr>
              <a:spLocks noChangeArrowheads="1"/>
            </p:cNvSpPr>
            <p:nvPr/>
          </p:nvSpPr>
          <p:spPr bwMode="gray">
            <a:xfrm>
              <a:off x="340" y="709"/>
              <a:ext cx="3810" cy="72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46127" name="Group 5"/>
            <p:cNvGrpSpPr>
              <a:grpSpLocks/>
            </p:cNvGrpSpPr>
            <p:nvPr/>
          </p:nvGrpSpPr>
          <p:grpSpPr bwMode="auto">
            <a:xfrm>
              <a:off x="423" y="776"/>
              <a:ext cx="735" cy="593"/>
              <a:chOff x="999" y="1092"/>
              <a:chExt cx="768" cy="746"/>
            </a:xfrm>
          </p:grpSpPr>
          <p:sp>
            <p:nvSpPr>
              <p:cNvPr id="3" name="AutoShape 6"/>
              <p:cNvSpPr>
                <a:spLocks noChangeArrowheads="1"/>
              </p:cNvSpPr>
              <p:nvPr/>
            </p:nvSpPr>
            <p:spPr bwMode="gray">
              <a:xfrm>
                <a:off x="999" y="1088"/>
                <a:ext cx="768" cy="75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gray">
              <a:xfrm>
                <a:off x="1047" y="1139"/>
                <a:ext cx="383" cy="37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" name="Text Box 8"/>
              <p:cNvSpPr txBox="1">
                <a:spLocks noChangeArrowheads="1"/>
              </p:cNvSpPr>
              <p:nvPr/>
            </p:nvSpPr>
            <p:spPr bwMode="gray">
              <a:xfrm>
                <a:off x="1295" y="1295"/>
                <a:ext cx="158" cy="4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2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3</a:t>
                </a:r>
                <a:endPara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6128" name="Text Box 9"/>
            <p:cNvSpPr txBox="1">
              <a:spLocks noChangeArrowheads="1"/>
            </p:cNvSpPr>
            <p:nvPr/>
          </p:nvSpPr>
          <p:spPr bwMode="gray">
            <a:xfrm>
              <a:off x="1248" y="816"/>
              <a:ext cx="280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Сформирован устойчивый интерес к изучению данной проблемы.</a:t>
              </a:r>
            </a:p>
          </p:txBody>
        </p:sp>
      </p:grpSp>
      <p:sp>
        <p:nvSpPr>
          <p:cNvPr id="88085" name="Freeform 21"/>
          <p:cNvSpPr>
            <a:spLocks/>
          </p:cNvSpPr>
          <p:nvPr/>
        </p:nvSpPr>
        <p:spPr bwMode="gray">
          <a:xfrm>
            <a:off x="457200" y="0"/>
            <a:ext cx="3581400" cy="9906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6087" name="Freeform 21"/>
          <p:cNvSpPr>
            <a:spLocks/>
          </p:cNvSpPr>
          <p:nvPr/>
        </p:nvSpPr>
        <p:spPr bwMode="gray">
          <a:xfrm rot="10800000">
            <a:off x="5334000" y="0"/>
            <a:ext cx="3429000" cy="914400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DDD68C"/>
              </a:gs>
              <a:gs pos="100000">
                <a:schemeClr val="accent2">
                  <a:alpha val="0"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grpSp>
        <p:nvGrpSpPr>
          <p:cNvPr id="21" name="Group 65"/>
          <p:cNvGrpSpPr>
            <a:grpSpLocks/>
          </p:cNvGrpSpPr>
          <p:nvPr/>
        </p:nvGrpSpPr>
        <p:grpSpPr bwMode="auto">
          <a:xfrm>
            <a:off x="457200" y="990600"/>
            <a:ext cx="8305800" cy="762000"/>
            <a:chOff x="768" y="1968"/>
            <a:chExt cx="3695" cy="726"/>
          </a:xfrm>
        </p:grpSpPr>
        <p:sp>
          <p:nvSpPr>
            <p:cNvPr id="46120" name="AutoShape 11"/>
            <p:cNvSpPr>
              <a:spLocks noChangeArrowheads="1"/>
            </p:cNvSpPr>
            <p:nvPr/>
          </p:nvSpPr>
          <p:spPr bwMode="gray">
            <a:xfrm>
              <a:off x="768" y="1968"/>
              <a:ext cx="3695" cy="72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46121" name="Group 12"/>
            <p:cNvGrpSpPr>
              <a:grpSpLocks/>
            </p:cNvGrpSpPr>
            <p:nvPr/>
          </p:nvGrpSpPr>
          <p:grpSpPr bwMode="auto">
            <a:xfrm>
              <a:off x="849" y="2035"/>
              <a:ext cx="712" cy="594"/>
              <a:chOff x="999" y="2100"/>
              <a:chExt cx="768" cy="746"/>
            </a:xfrm>
          </p:grpSpPr>
          <p:sp>
            <p:nvSpPr>
              <p:cNvPr id="8" name="AutoShape 13"/>
              <p:cNvSpPr>
                <a:spLocks noChangeArrowheads="1"/>
              </p:cNvSpPr>
              <p:nvPr/>
            </p:nvSpPr>
            <p:spPr bwMode="gray">
              <a:xfrm>
                <a:off x="999" y="2098"/>
                <a:ext cx="768" cy="74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9" name="Freeform 14"/>
              <p:cNvSpPr>
                <a:spLocks/>
              </p:cNvSpPr>
              <p:nvPr/>
            </p:nvSpPr>
            <p:spPr bwMode="gray">
              <a:xfrm>
                <a:off x="1047" y="2147"/>
                <a:ext cx="383" cy="37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gray">
              <a:xfrm>
                <a:off x="1301" y="2303"/>
                <a:ext cx="155" cy="4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2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1</a:t>
                </a:r>
                <a:endPara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6122" name="Text Box 16"/>
            <p:cNvSpPr txBox="1">
              <a:spLocks noChangeArrowheads="1"/>
            </p:cNvSpPr>
            <p:nvPr/>
          </p:nvSpPr>
          <p:spPr bwMode="gray">
            <a:xfrm>
              <a:off x="1658" y="1968"/>
              <a:ext cx="2716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400"/>
            </a:p>
          </p:txBody>
        </p:sp>
      </p:grpSp>
      <p:grpSp>
        <p:nvGrpSpPr>
          <p:cNvPr id="23" name="Group 73"/>
          <p:cNvGrpSpPr>
            <a:grpSpLocks/>
          </p:cNvGrpSpPr>
          <p:nvPr/>
        </p:nvGrpSpPr>
        <p:grpSpPr bwMode="auto">
          <a:xfrm>
            <a:off x="457200" y="1905000"/>
            <a:ext cx="8305800" cy="685800"/>
            <a:chOff x="340" y="709"/>
            <a:chExt cx="3810" cy="725"/>
          </a:xfrm>
        </p:grpSpPr>
        <p:sp>
          <p:nvSpPr>
            <p:cNvPr id="46114" name="AutoShape 4"/>
            <p:cNvSpPr>
              <a:spLocks noChangeArrowheads="1"/>
            </p:cNvSpPr>
            <p:nvPr/>
          </p:nvSpPr>
          <p:spPr bwMode="gray">
            <a:xfrm>
              <a:off x="340" y="709"/>
              <a:ext cx="3810" cy="72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46115" name="Group 5"/>
            <p:cNvGrpSpPr>
              <a:grpSpLocks/>
            </p:cNvGrpSpPr>
            <p:nvPr/>
          </p:nvGrpSpPr>
          <p:grpSpPr bwMode="auto">
            <a:xfrm>
              <a:off x="423" y="776"/>
              <a:ext cx="735" cy="593"/>
              <a:chOff x="999" y="1092"/>
              <a:chExt cx="768" cy="746"/>
            </a:xfrm>
          </p:grpSpPr>
          <p:sp>
            <p:nvSpPr>
              <p:cNvPr id="88070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88071" name="Freeform 7"/>
              <p:cNvSpPr>
                <a:spLocks/>
              </p:cNvSpPr>
              <p:nvPr/>
            </p:nvSpPr>
            <p:spPr bwMode="gray">
              <a:xfrm>
                <a:off x="1047" y="1141"/>
                <a:ext cx="383" cy="37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88072" name="Text Box 8"/>
              <p:cNvSpPr txBox="1">
                <a:spLocks noChangeArrowheads="1"/>
              </p:cNvSpPr>
              <p:nvPr/>
            </p:nvSpPr>
            <p:spPr bwMode="gray">
              <a:xfrm>
                <a:off x="1297" y="1295"/>
                <a:ext cx="154" cy="52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2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2</a:t>
                </a:r>
                <a:endPara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6116" name="Text Box 9"/>
            <p:cNvSpPr txBox="1">
              <a:spLocks noChangeArrowheads="1"/>
            </p:cNvSpPr>
            <p:nvPr/>
          </p:nvSpPr>
          <p:spPr bwMode="gray">
            <a:xfrm>
              <a:off x="1248" y="816"/>
              <a:ext cx="280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Разработанное методическое и дидактическое сопровождение по данному разделу.</a:t>
              </a:r>
              <a:endParaRPr lang="en-US" altLang="ru-RU" sz="1600" b="1"/>
            </a:p>
          </p:txBody>
        </p:sp>
      </p:grpSp>
      <p:grpSp>
        <p:nvGrpSpPr>
          <p:cNvPr id="25" name="Group 81"/>
          <p:cNvGrpSpPr>
            <a:grpSpLocks/>
          </p:cNvGrpSpPr>
          <p:nvPr/>
        </p:nvGrpSpPr>
        <p:grpSpPr bwMode="auto">
          <a:xfrm>
            <a:off x="457200" y="4419600"/>
            <a:ext cx="8305800" cy="609600"/>
            <a:chOff x="768" y="1968"/>
            <a:chExt cx="3695" cy="726"/>
          </a:xfrm>
        </p:grpSpPr>
        <p:sp>
          <p:nvSpPr>
            <p:cNvPr id="46108" name="AutoShape 11"/>
            <p:cNvSpPr>
              <a:spLocks noChangeArrowheads="1"/>
            </p:cNvSpPr>
            <p:nvPr/>
          </p:nvSpPr>
          <p:spPr bwMode="gray">
            <a:xfrm>
              <a:off x="768" y="1968"/>
              <a:ext cx="3695" cy="72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46109" name="Group 12"/>
            <p:cNvGrpSpPr>
              <a:grpSpLocks/>
            </p:cNvGrpSpPr>
            <p:nvPr/>
          </p:nvGrpSpPr>
          <p:grpSpPr bwMode="auto">
            <a:xfrm>
              <a:off x="849" y="2035"/>
              <a:ext cx="712" cy="634"/>
              <a:chOff x="999" y="2100"/>
              <a:chExt cx="768" cy="796"/>
            </a:xfrm>
          </p:grpSpPr>
          <p:sp>
            <p:nvSpPr>
              <p:cNvPr id="20" name="AutoShape 13"/>
              <p:cNvSpPr>
                <a:spLocks noChangeArrowheads="1"/>
              </p:cNvSpPr>
              <p:nvPr/>
            </p:nvSpPr>
            <p:spPr bwMode="gray">
              <a:xfrm>
                <a:off x="999" y="2099"/>
                <a:ext cx="768" cy="74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gray">
              <a:xfrm>
                <a:off x="1047" y="2144"/>
                <a:ext cx="383" cy="37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gray">
              <a:xfrm>
                <a:off x="1300" y="2303"/>
                <a:ext cx="155" cy="59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20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5</a:t>
                </a:r>
                <a:endPara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6110" name="Text Box 16"/>
            <p:cNvSpPr txBox="1">
              <a:spLocks noChangeArrowheads="1"/>
            </p:cNvSpPr>
            <p:nvPr/>
          </p:nvSpPr>
          <p:spPr bwMode="gray">
            <a:xfrm>
              <a:off x="1658" y="1968"/>
              <a:ext cx="271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Участие семей воспитанников в учебно-воспитательном процессе.</a:t>
              </a:r>
              <a:endParaRPr lang="en-US" altLang="ru-RU" sz="1600" b="1"/>
            </a:p>
          </p:txBody>
        </p:sp>
      </p:grpSp>
      <p:grpSp>
        <p:nvGrpSpPr>
          <p:cNvPr id="27" name="Group 88"/>
          <p:cNvGrpSpPr>
            <a:grpSpLocks/>
          </p:cNvGrpSpPr>
          <p:nvPr/>
        </p:nvGrpSpPr>
        <p:grpSpPr bwMode="auto">
          <a:xfrm>
            <a:off x="457200" y="3657600"/>
            <a:ext cx="8305800" cy="609600"/>
            <a:chOff x="768" y="1968"/>
            <a:chExt cx="3695" cy="726"/>
          </a:xfrm>
        </p:grpSpPr>
        <p:sp>
          <p:nvSpPr>
            <p:cNvPr id="46102" name="AutoShape 11"/>
            <p:cNvSpPr>
              <a:spLocks noChangeArrowheads="1"/>
            </p:cNvSpPr>
            <p:nvPr/>
          </p:nvSpPr>
          <p:spPr bwMode="gray">
            <a:xfrm>
              <a:off x="768" y="1968"/>
              <a:ext cx="3695" cy="72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46103" name="Group 12"/>
            <p:cNvGrpSpPr>
              <a:grpSpLocks/>
            </p:cNvGrpSpPr>
            <p:nvPr/>
          </p:nvGrpSpPr>
          <p:grpSpPr bwMode="auto">
            <a:xfrm>
              <a:off x="849" y="2034"/>
              <a:ext cx="712" cy="634"/>
              <a:chOff x="999" y="2098"/>
              <a:chExt cx="768" cy="796"/>
            </a:xfrm>
          </p:grpSpPr>
          <p:sp>
            <p:nvSpPr>
              <p:cNvPr id="16" name="AutoShape 13"/>
              <p:cNvSpPr>
                <a:spLocks noChangeArrowheads="1"/>
              </p:cNvSpPr>
              <p:nvPr/>
            </p:nvSpPr>
            <p:spPr bwMode="gray">
              <a:xfrm>
                <a:off x="999" y="2098"/>
                <a:ext cx="768" cy="74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gray">
              <a:xfrm>
                <a:off x="1047" y="2146"/>
                <a:ext cx="383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gray">
              <a:xfrm>
                <a:off x="1300" y="2300"/>
                <a:ext cx="155" cy="59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ru-RU" sz="2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4</a:t>
                </a:r>
                <a:endPara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6104" name="Text Box 16"/>
            <p:cNvSpPr txBox="1">
              <a:spLocks noChangeArrowheads="1"/>
            </p:cNvSpPr>
            <p:nvPr/>
          </p:nvSpPr>
          <p:spPr bwMode="gray">
            <a:xfrm>
              <a:off x="1658" y="1968"/>
              <a:ext cx="271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Повысилась родительская компетентность по представленной проблеме.</a:t>
              </a:r>
              <a:endParaRPr lang="en-US" altLang="ru-RU" sz="1600" b="1"/>
            </a:p>
          </p:txBody>
        </p:sp>
      </p:grpSp>
      <p:sp>
        <p:nvSpPr>
          <p:cNvPr id="46093" name="Rectangle 99"/>
          <p:cNvSpPr>
            <a:spLocks noChangeArrowheads="1"/>
          </p:cNvSpPr>
          <p:nvPr/>
        </p:nvSpPr>
        <p:spPr bwMode="auto">
          <a:xfrm>
            <a:off x="2438400" y="1114425"/>
            <a:ext cx="6248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cs typeface="Arial" panose="020B0604020202020204" pitchFamily="34" charset="0"/>
              </a:rPr>
              <a:t>Разработана </a:t>
            </a:r>
            <a:r>
              <a:rPr lang="ru-RU" altLang="ru-RU" sz="1600" b="1"/>
              <a:t>система работы по развитию познавательной активности детей в процессе экспериментирования</a:t>
            </a:r>
            <a:r>
              <a:rPr lang="ru-RU" altLang="ru-RU" sz="1600"/>
              <a:t> </a:t>
            </a:r>
          </a:p>
        </p:txBody>
      </p:sp>
      <p:sp>
        <p:nvSpPr>
          <p:cNvPr id="69685" name="Rectangle 5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folHlink">
              <a:alpha val="4196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i="1">
                <a:solidFill>
                  <a:srgbClr val="FF0000"/>
                </a:solidFill>
                <a:latin typeface="Arbat" pitchFamily="2" charset="0"/>
              </a:rPr>
              <a:t>Р</a:t>
            </a:r>
            <a:r>
              <a:rPr lang="ru-RU" altLang="ru-RU" sz="6000" i="1">
                <a:solidFill>
                  <a:srgbClr val="FF9900"/>
                </a:solidFill>
                <a:latin typeface="Arbat" pitchFamily="2" charset="0"/>
              </a:rPr>
              <a:t>е</a:t>
            </a:r>
            <a:r>
              <a:rPr lang="ru-RU" altLang="ru-RU" sz="6000" i="1">
                <a:solidFill>
                  <a:srgbClr val="FFCC00"/>
                </a:solidFill>
                <a:latin typeface="Arbat" pitchFamily="2" charset="0"/>
              </a:rPr>
              <a:t>з</a:t>
            </a:r>
            <a:r>
              <a:rPr lang="ru-RU" altLang="ru-RU" sz="6000" i="1">
                <a:solidFill>
                  <a:schemeClr val="hlink"/>
                </a:solidFill>
                <a:latin typeface="Arbat" pitchFamily="2" charset="0"/>
              </a:rPr>
              <a:t>у</a:t>
            </a:r>
            <a:r>
              <a:rPr lang="ru-RU" altLang="ru-RU" sz="6000" i="1">
                <a:solidFill>
                  <a:srgbClr val="BC2268"/>
                </a:solidFill>
                <a:latin typeface="Arbat" pitchFamily="2" charset="0"/>
              </a:rPr>
              <a:t>л</a:t>
            </a:r>
            <a:r>
              <a:rPr lang="ru-RU" altLang="ru-RU" sz="6000" i="1">
                <a:solidFill>
                  <a:srgbClr val="FF0066"/>
                </a:solidFill>
                <a:latin typeface="Arbat" pitchFamily="2" charset="0"/>
              </a:rPr>
              <a:t>ь</a:t>
            </a:r>
            <a:r>
              <a:rPr lang="ru-RU" altLang="ru-RU" sz="6000" i="1">
                <a:solidFill>
                  <a:srgbClr val="C04940"/>
                </a:solidFill>
                <a:latin typeface="Arbat" pitchFamily="2" charset="0"/>
              </a:rPr>
              <a:t>т</a:t>
            </a:r>
            <a:r>
              <a:rPr lang="ru-RU" altLang="ru-RU" sz="6000" i="1">
                <a:solidFill>
                  <a:schemeClr val="accent2"/>
                </a:solidFill>
                <a:latin typeface="Arbat" pitchFamily="2" charset="0"/>
              </a:rPr>
              <a:t>а</a:t>
            </a:r>
            <a:r>
              <a:rPr lang="ru-RU" altLang="ru-RU" sz="6000" i="1">
                <a:solidFill>
                  <a:srgbClr val="FF0066"/>
                </a:solidFill>
                <a:latin typeface="Arbat" pitchFamily="2" charset="0"/>
              </a:rPr>
              <a:t>т</a:t>
            </a:r>
            <a:r>
              <a:rPr lang="ru-RU" altLang="ru-RU" sz="6000" i="1">
                <a:solidFill>
                  <a:srgbClr val="FF6600"/>
                </a:solidFill>
                <a:latin typeface="Arbat" pitchFamily="2" charset="0"/>
              </a:rPr>
              <a:t>ы</a:t>
            </a:r>
            <a:r>
              <a:rPr lang="ru-RU" altLang="ru-RU" sz="6000" i="1">
                <a:solidFill>
                  <a:schemeClr val="tx2"/>
                </a:solidFill>
                <a:latin typeface="Arbat" pitchFamily="2" charset="0"/>
              </a:rPr>
              <a:t> </a:t>
            </a:r>
            <a:r>
              <a:rPr lang="ru-RU" altLang="ru-RU" sz="6000" i="1">
                <a:solidFill>
                  <a:srgbClr val="0099FF"/>
                </a:solidFill>
                <a:latin typeface="Arbat" pitchFamily="2" charset="0"/>
              </a:rPr>
              <a:t>р</a:t>
            </a:r>
            <a:r>
              <a:rPr lang="ru-RU" altLang="ru-RU" sz="6000" i="1">
                <a:solidFill>
                  <a:srgbClr val="0000FF"/>
                </a:solidFill>
                <a:latin typeface="Arbat" pitchFamily="2" charset="0"/>
              </a:rPr>
              <a:t>а</a:t>
            </a:r>
            <a:r>
              <a:rPr lang="ru-RU" altLang="ru-RU" sz="6000" i="1">
                <a:solidFill>
                  <a:srgbClr val="9900CC"/>
                </a:solidFill>
                <a:latin typeface="Arbat" pitchFamily="2" charset="0"/>
              </a:rPr>
              <a:t>б</a:t>
            </a:r>
            <a:r>
              <a:rPr lang="ru-RU" altLang="ru-RU" sz="6000" i="1">
                <a:solidFill>
                  <a:srgbClr val="FF0000"/>
                </a:solidFill>
                <a:latin typeface="Arbat" pitchFamily="2" charset="0"/>
              </a:rPr>
              <a:t>о</a:t>
            </a:r>
            <a:r>
              <a:rPr lang="ru-RU" altLang="ru-RU" sz="6000" i="1">
                <a:solidFill>
                  <a:srgbClr val="FF9900"/>
                </a:solidFill>
                <a:latin typeface="Arbat" pitchFamily="2" charset="0"/>
              </a:rPr>
              <a:t>т</a:t>
            </a:r>
            <a:r>
              <a:rPr lang="ru-RU" altLang="ru-RU" sz="6000" i="1">
                <a:solidFill>
                  <a:srgbClr val="FFCC00"/>
                </a:solidFill>
                <a:latin typeface="Arbat" pitchFamily="2" charset="0"/>
              </a:rPr>
              <a:t>ы:</a:t>
            </a:r>
            <a:endParaRPr lang="ru-RU" altLang="ru-RU" sz="6000" i="1">
              <a:solidFill>
                <a:srgbClr val="00FF00"/>
              </a:solidFill>
              <a:latin typeface="Arbat" pitchFamily="2" charset="0"/>
            </a:endParaRPr>
          </a:p>
        </p:txBody>
      </p:sp>
      <p:grpSp>
        <p:nvGrpSpPr>
          <p:cNvPr id="26" name="Group 81"/>
          <p:cNvGrpSpPr>
            <a:grpSpLocks/>
          </p:cNvGrpSpPr>
          <p:nvPr/>
        </p:nvGrpSpPr>
        <p:grpSpPr bwMode="auto">
          <a:xfrm>
            <a:off x="381000" y="5105400"/>
            <a:ext cx="8534400" cy="1481138"/>
            <a:chOff x="768" y="1968"/>
            <a:chExt cx="3695" cy="726"/>
          </a:xfrm>
        </p:grpSpPr>
        <p:sp>
          <p:nvSpPr>
            <p:cNvPr id="46096" name="AutoShape 11"/>
            <p:cNvSpPr>
              <a:spLocks noChangeArrowheads="1"/>
            </p:cNvSpPr>
            <p:nvPr/>
          </p:nvSpPr>
          <p:spPr bwMode="gray">
            <a:xfrm>
              <a:off x="768" y="1968"/>
              <a:ext cx="3695" cy="72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46097" name="Group 12"/>
            <p:cNvGrpSpPr>
              <a:grpSpLocks/>
            </p:cNvGrpSpPr>
            <p:nvPr/>
          </p:nvGrpSpPr>
          <p:grpSpPr bwMode="auto">
            <a:xfrm>
              <a:off x="849" y="2034"/>
              <a:ext cx="712" cy="596"/>
              <a:chOff x="999" y="2099"/>
              <a:chExt cx="768" cy="748"/>
            </a:xfrm>
          </p:grpSpPr>
          <p:sp>
            <p:nvSpPr>
              <p:cNvPr id="12" name="AutoShape 13"/>
              <p:cNvSpPr>
                <a:spLocks noChangeArrowheads="1"/>
              </p:cNvSpPr>
              <p:nvPr/>
            </p:nvSpPr>
            <p:spPr bwMode="gray">
              <a:xfrm>
                <a:off x="999" y="2099"/>
                <a:ext cx="768" cy="74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gray">
              <a:xfrm>
                <a:off x="1047" y="2144"/>
                <a:ext cx="383" cy="37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gray">
              <a:xfrm>
                <a:off x="1301" y="2302"/>
                <a:ext cx="152" cy="24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ru-RU" altLang="ru-RU" sz="2000" b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6</a:t>
                </a:r>
                <a:endParaRPr lang="en-US" altLang="ru-RU" sz="20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endParaRPr>
              </a:p>
            </p:txBody>
          </p:sp>
        </p:grpSp>
        <p:sp>
          <p:nvSpPr>
            <p:cNvPr id="46098" name="Text Box 16"/>
            <p:cNvSpPr txBox="1">
              <a:spLocks noChangeArrowheads="1"/>
            </p:cNvSpPr>
            <p:nvPr/>
          </p:nvSpPr>
          <p:spPr bwMode="gray">
            <a:xfrm>
              <a:off x="1658" y="1968"/>
              <a:ext cx="27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У воспитанников приобретен опыт видения предметов и явлений природы, всматривания в них, развитие внимания, зрительной, слуховой чувствительности, расширение словарного запаса и обогащение речевого общения на основе экологических, культурных норм.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2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2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2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2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2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8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3"/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754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4400" b="1" kern="10">
                <a:ln w="9525" algn="ctr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ictoriana"/>
              </a:rPr>
              <a:t>Перспектива на будущее:</a:t>
            </a:r>
            <a:endParaRPr lang="en-US" sz="4400" b="1" kern="10">
              <a:ln w="9525" algn="ctr">
                <a:solidFill>
                  <a:srgbClr val="006600"/>
                </a:solidFill>
                <a:round/>
                <a:headEnd/>
                <a:tailEnd/>
              </a:ln>
              <a:solidFill>
                <a:srgbClr val="FF0066"/>
              </a:solidFill>
              <a:latin typeface="Victoriana"/>
            </a:endParaRPr>
          </a:p>
        </p:txBody>
      </p:sp>
      <p:pic>
        <p:nvPicPr>
          <p:cNvPr id="47107" name="Picture 6" descr="detki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87913"/>
            <a:ext cx="3048000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10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19200" y="1981200"/>
            <a:ext cx="7010400" cy="32004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i="1" smtClean="0">
                <a:solidFill>
                  <a:srgbClr val="3333FF"/>
                </a:solidFill>
              </a:rPr>
              <a:t>Разработка новых долгосрочных проектов по экспериментальной деятельности с дошкольниками.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i="1" smtClean="0">
                <a:solidFill>
                  <a:srgbClr val="CD2571"/>
                </a:solidFill>
              </a:rPr>
              <a:t>Пополнение и обновление экспонатов и объектов для экспериментов в Лаборатории «Почемучка».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i="1" smtClean="0">
                <a:solidFill>
                  <a:srgbClr val="3333FF"/>
                </a:solidFill>
              </a:rPr>
              <a:t>Активизирования работы с родителями по взаимодействию и  повышению уровня компетентности  родителей по заявленной теме. </a:t>
            </a:r>
          </a:p>
        </p:txBody>
      </p:sp>
      <p:pic>
        <p:nvPicPr>
          <p:cNvPr id="47109" name="Picture 10" descr="438896-7f5e0c2dc1bbcc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828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ru-RU" altLang="ru-RU" sz="3200" b="1" i="1" smtClean="0"/>
              <a:t/>
            </a:r>
            <a:br>
              <a:rPr lang="ru-RU" altLang="ru-RU" sz="3200" b="1" i="1" smtClean="0"/>
            </a:br>
            <a:r>
              <a:rPr lang="ru-RU" altLang="ru-RU" sz="4000" b="1" i="1" smtClean="0"/>
              <a:t/>
            </a:r>
            <a:br>
              <a:rPr lang="ru-RU" altLang="ru-RU" sz="4000" b="1" i="1" smtClean="0"/>
            </a:br>
            <a:endParaRPr lang="ru-RU" altLang="ru-RU" sz="4000" b="1" i="1" smtClean="0"/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457200"/>
            <a:ext cx="82296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i="1" smtClean="0">
                <a:solidFill>
                  <a:srgbClr val="3333FF"/>
                </a:solidFill>
              </a:rPr>
              <a:t>Люди, научившиеся...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прошел.</a:t>
            </a:r>
            <a:r>
              <a:rPr lang="ru-RU" altLang="ru-RU" sz="2400" b="1" i="1" smtClean="0">
                <a:solidFill>
                  <a:srgbClr val="3333FF"/>
                </a:solidFill>
              </a:rPr>
              <a:t/>
            </a:r>
            <a:br>
              <a:rPr lang="ru-RU" altLang="ru-RU" sz="2400" b="1" i="1" smtClean="0">
                <a:solidFill>
                  <a:srgbClr val="3333FF"/>
                </a:solidFill>
              </a:rPr>
            </a:br>
            <a:r>
              <a:rPr lang="ru-RU" altLang="ru-RU" sz="2400" b="1" i="1" smtClean="0">
                <a:solidFill>
                  <a:srgbClr val="3333FF"/>
                </a:solidFill>
              </a:rPr>
              <a:t>К.. Е. Тимирязев</a:t>
            </a:r>
            <a:br>
              <a:rPr lang="ru-RU" altLang="ru-RU" sz="2400" b="1" i="1" smtClean="0">
                <a:solidFill>
                  <a:srgbClr val="3333FF"/>
                </a:solidFill>
              </a:rPr>
            </a:br>
            <a:endParaRPr lang="ru-RU" altLang="ru-RU" sz="2400" b="1" i="1" smtClean="0">
              <a:solidFill>
                <a:srgbClr val="3333FF"/>
              </a:solidFill>
            </a:endParaRPr>
          </a:p>
        </p:txBody>
      </p:sp>
      <p:pic>
        <p:nvPicPr>
          <p:cNvPr id="48132" name="Picture 9" descr="ist2_5847359-child-in-science-class-with-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24669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3538"/>
            <a:ext cx="4495800" cy="39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Rectangle 2"/>
          <p:cNvSpPr>
            <a:spLocks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ru-RU" altLang="ru-RU" sz="3200" b="1" i="1" smtClean="0"/>
              <a:t/>
            </a:r>
            <a:br>
              <a:rPr lang="ru-RU" altLang="ru-RU" sz="3200" b="1" i="1" smtClean="0"/>
            </a:br>
            <a:r>
              <a:rPr lang="ru-RU" altLang="ru-RU" sz="4000" b="1" i="1" smtClean="0"/>
              <a:t/>
            </a:r>
            <a:br>
              <a:rPr lang="ru-RU" altLang="ru-RU" sz="4000" b="1" i="1" smtClean="0"/>
            </a:br>
            <a:endParaRPr lang="ru-RU" altLang="ru-RU" sz="4000" b="1" i="1" smtClean="0"/>
          </a:p>
        </p:txBody>
      </p:sp>
      <p:sp>
        <p:nvSpPr>
          <p:cNvPr id="49156" name="WordArt 4" descr="ц1"/>
          <p:cNvSpPr>
            <a:spLocks noChangeArrowheads="1" noChangeShapeType="1" noTextEdit="1"/>
          </p:cNvSpPr>
          <p:nvPr/>
        </p:nvSpPr>
        <p:spPr bwMode="auto">
          <a:xfrm>
            <a:off x="533400" y="1219200"/>
            <a:ext cx="72390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Majestic"/>
              </a:rPr>
              <a:t>Спасибо </a:t>
            </a:r>
          </a:p>
          <a:p>
            <a:pPr algn="ctr"/>
            <a:r>
              <a:rPr lang="az-Cyrl-AZ" sz="36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Majestic"/>
              </a:rPr>
              <a:t>за внимание!</a:t>
            </a:r>
            <a:endParaRPr lang="en-US" sz="3600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Majest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Line 24"/>
          <p:cNvSpPr>
            <a:spLocks noChangeShapeType="1"/>
          </p:cNvSpPr>
          <p:nvPr/>
        </p:nvSpPr>
        <p:spPr bwMode="auto">
          <a:xfrm flipV="1">
            <a:off x="3124200" y="49530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7" name="Picture 3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8" r="50009" b="50616"/>
          <a:stretch>
            <a:fillRect/>
          </a:stretch>
        </p:blipFill>
        <p:spPr bwMode="auto">
          <a:xfrm>
            <a:off x="0" y="3657600"/>
            <a:ext cx="381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1752600" y="2819400"/>
            <a:ext cx="1905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4495800" y="1295400"/>
            <a:ext cx="76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>
            <a:off x="4876800" y="3200400"/>
            <a:ext cx="2286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H="1" flipV="1">
            <a:off x="4724400" y="4876800"/>
            <a:ext cx="1371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2" name="Picture 8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24471" b="52484"/>
          <a:stretch>
            <a:fillRect/>
          </a:stretch>
        </p:blipFill>
        <p:spPr bwMode="auto">
          <a:xfrm>
            <a:off x="2590800" y="533400"/>
            <a:ext cx="51054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b="79919"/>
          <a:stretch>
            <a:fillRect/>
          </a:stretch>
        </p:blipFill>
        <p:spPr bwMode="auto">
          <a:xfrm>
            <a:off x="4724400" y="1447800"/>
            <a:ext cx="44196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52676" b="27570"/>
          <a:stretch>
            <a:fillRect/>
          </a:stretch>
        </p:blipFill>
        <p:spPr bwMode="auto">
          <a:xfrm>
            <a:off x="4876800" y="3962400"/>
            <a:ext cx="4495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f6dec5c6cd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r="51060" b="79094"/>
          <a:stretch>
            <a:fillRect/>
          </a:stretch>
        </p:blipFill>
        <p:spPr bwMode="auto">
          <a:xfrm>
            <a:off x="0" y="1219200"/>
            <a:ext cx="45354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MC90034909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1565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0" y="1295400"/>
            <a:ext cx="3962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Дает детям реальные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представления о различных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сторонах изучаемого объекта,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 его взаимоотношениях с другими объектами и со средой обитания</a:t>
            </a:r>
            <a:r>
              <a:rPr lang="ru-RU" altLang="ru-RU" sz="1800" b="1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124200" y="838200"/>
            <a:ext cx="3468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Стимулирует развитие речи</a:t>
            </a:r>
            <a:r>
              <a:rPr lang="ru-RU" altLang="ru-RU" sz="1800" b="1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029200" y="1752600"/>
            <a:ext cx="3505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Накопление фонда умственных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приемов и операций, которые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рассматриваются как умственные умения.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5130800" y="4191000"/>
            <a:ext cx="3708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Развитие творческих способностей,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формирование трудовых навыков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 укрепление здоровья за счет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повышения общего уровня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двигательной активности.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0" y="3810000"/>
            <a:ext cx="3352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Идет обогащение памяти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ребенка, активизируются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его мыслительные процессы,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так как постоянно возникает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необходимость совершать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операции анализа, синтеза,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сравнения, классификации, обобщения.</a:t>
            </a:r>
          </a:p>
        </p:txBody>
      </p:sp>
      <p:sp>
        <p:nvSpPr>
          <p:cNvPr id="14" name="Номер слайда 13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E2B4026-8E8E-4360-861A-D3533BC42448}" type="slidenum">
              <a:rPr lang="ru-RU" altLang="en-US" sz="1200">
                <a:solidFill>
                  <a:srgbClr val="000000"/>
                </a:solidFill>
              </a:rPr>
              <a:pPr algn="r" eaLnBrk="1" hangingPunct="1"/>
              <a:t>5</a:t>
            </a:fld>
            <a:endParaRPr lang="ru-RU" altLang="en-US" sz="1200">
              <a:solidFill>
                <a:srgbClr val="000000"/>
              </a:solidFill>
            </a:endParaRPr>
          </a:p>
        </p:txBody>
      </p:sp>
      <p:sp>
        <p:nvSpPr>
          <p:cNvPr id="6163" name="WordArt 19" descr="ц1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001000" cy="401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детское эксперементирование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  <p:sp>
        <p:nvSpPr>
          <p:cNvPr id="6164" name="WordArt 20" descr="ц1"/>
          <p:cNvSpPr>
            <a:spLocks noChangeArrowheads="1" noChangeShapeType="1" noTextEdit="1"/>
          </p:cNvSpPr>
          <p:nvPr/>
        </p:nvSpPr>
        <p:spPr bwMode="auto">
          <a:xfrm>
            <a:off x="533400" y="6456363"/>
            <a:ext cx="8001000" cy="401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BeeskneesCTT"/>
              </a:rPr>
              <a:t>- как метод обучения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BeeskneesCTT"/>
            </a:endParaRPr>
          </a:p>
        </p:txBody>
      </p:sp>
    </p:spTree>
  </p:cSld>
  <p:clrMapOvr>
    <a:masterClrMapping/>
  </p:clrMapOvr>
  <p:transition advTm="4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31" grpId="0"/>
      <p:bldP spid="9232" grpId="0"/>
      <p:bldP spid="9233" grpId="0"/>
      <p:bldP spid="92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_51b3b_1d3c4055_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TextBox 4"/>
          <p:cNvGrpSpPr>
            <a:grpSpLocks/>
          </p:cNvGrpSpPr>
          <p:nvPr/>
        </p:nvGrpSpPr>
        <p:grpSpPr bwMode="auto">
          <a:xfrm>
            <a:off x="0" y="0"/>
            <a:ext cx="8763000" cy="5029200"/>
            <a:chOff x="1586" y="730"/>
            <a:chExt cx="2665" cy="1516"/>
          </a:xfrm>
        </p:grpSpPr>
        <p:pic>
          <p:nvPicPr>
            <p:cNvPr id="7175" name="TextBox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" y="730"/>
              <a:ext cx="2665" cy="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5"/>
            <p:cNvSpPr txBox="1">
              <a:spLocks noChangeArrowheads="1"/>
            </p:cNvSpPr>
            <p:nvPr/>
          </p:nvSpPr>
          <p:spPr bwMode="auto">
            <a:xfrm>
              <a:off x="1681" y="826"/>
              <a:ext cx="2443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FontTx/>
                <a:buNone/>
              </a:pPr>
              <a:r>
                <a:rPr lang="ru-RU" altLang="ru-RU" sz="2000" b="1" i="1">
                  <a:solidFill>
                    <a:srgbClr val="F73BA6"/>
                  </a:solidFill>
                </a:rPr>
                <a:t>По мнению академика Н.Н.Поддъякова: </a:t>
              </a:r>
            </a:p>
            <a:p>
              <a:pPr eaLnBrk="1" hangingPunct="1">
                <a:lnSpc>
                  <a:spcPct val="80000"/>
                </a:lnSpc>
                <a:buFontTx/>
                <a:buNone/>
              </a:pPr>
              <a:r>
                <a:rPr lang="ru-RU" altLang="ru-RU" sz="2000" b="1" i="1">
                  <a:solidFill>
                    <a:schemeClr val="accent2"/>
                  </a:solidFill>
                </a:rPr>
                <a:t>«… в деятельности экспериментирования ребенок выступает как своеобразный исследователь, самостоятельно воздействуют различными способами на окружающие его предметы и явления с целью более полного их познания и освоения.</a:t>
              </a:r>
              <a:r>
                <a:rPr lang="ru-RU" altLang="ru-RU" sz="2000">
                  <a:solidFill>
                    <a:schemeClr val="accent2"/>
                  </a:solidFill>
                </a:rPr>
                <a:t>  </a:t>
              </a:r>
            </a:p>
            <a:p>
              <a:pPr eaLnBrk="1" hangingPunct="1">
                <a:lnSpc>
                  <a:spcPct val="80000"/>
                </a:lnSpc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  <a:p>
              <a:pPr eaLnBrk="1" hangingPunct="1">
                <a:lnSpc>
                  <a:spcPct val="80000"/>
                </a:lnSpc>
                <a:buFontTx/>
                <a:buNone/>
              </a:pPr>
              <a:r>
                <a:rPr lang="ru-RU" altLang="ru-RU" sz="2000" b="1" i="1">
                  <a:solidFill>
                    <a:srgbClr val="CD2571"/>
                  </a:solidFill>
                </a:rPr>
                <a:t>Н.Н. Поддъяков, 1997г.:</a:t>
              </a:r>
              <a:r>
                <a:rPr lang="ru-RU" altLang="ru-RU" sz="2000" b="1" i="1">
                  <a:solidFill>
                    <a:srgbClr val="860036"/>
                  </a:solidFill>
                </a:rPr>
                <a:t> «Фундаментальный факт заключается в том, что деятельность экспериментирования пронизывает все сферы детской жизни, все детские деятельности, в том числе и игровую. Последняя возникает значительно позже деятельности экспериментирования».</a:t>
              </a:r>
            </a:p>
          </p:txBody>
        </p:sp>
      </p:grp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60938"/>
            <a:ext cx="6248400" cy="18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33528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7" descr="Новый рисунок (1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3657600"/>
            <a:ext cx="27320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840893" y="310079"/>
          <a:ext cx="7600828" cy="532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714625" y="500063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4048" y="260648"/>
            <a:ext cx="68553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ВЕДУЩИЕ ВИДЫ детской деятельности</a:t>
            </a:r>
          </a:p>
        </p:txBody>
      </p:sp>
      <p:sp>
        <p:nvSpPr>
          <p:cNvPr id="6" name="Лента лицом вверх 5"/>
          <p:cNvSpPr>
            <a:spLocks noChangeArrowheads="1"/>
          </p:cNvSpPr>
          <p:nvPr/>
        </p:nvSpPr>
        <p:spPr bwMode="auto">
          <a:xfrm>
            <a:off x="838200" y="4419600"/>
            <a:ext cx="7924800" cy="1981200"/>
          </a:xfrm>
          <a:prstGeom prst="ribbon2">
            <a:avLst>
              <a:gd name="adj1" fmla="val 16667"/>
              <a:gd name="adj2" fmla="val 50000"/>
            </a:avLst>
          </a:prstGeom>
          <a:solidFill>
            <a:srgbClr val="CCFFFF"/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50800" dir="5400000" rotWithShape="0">
              <a:srgbClr val="4E3B30">
                <a:alpha val="59998"/>
              </a:srgb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Franklin Gothic Book" panose="020B0503020102020204" pitchFamily="34" charset="0"/>
              </a:rPr>
              <a:t> </a:t>
            </a:r>
            <a:r>
              <a:rPr lang="ru-RU" altLang="ru-RU" sz="1800" b="1">
                <a:solidFill>
                  <a:srgbClr val="134E8F"/>
                </a:solidFill>
              </a:rPr>
              <a:t>Для детей дошкольного возраста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134E8F"/>
                </a:solidFill>
              </a:rPr>
              <a:t>Экспериментирование, наравне с игрой является ведущим видом деятельности.</a:t>
            </a:r>
            <a:r>
              <a:rPr lang="ru-RU" altLang="ru-RU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ChangeArrowheads="1"/>
          </p:cNvSpPr>
          <p:nvPr/>
        </p:nvSpPr>
        <p:spPr bwMode="auto">
          <a:xfrm rot="10800000">
            <a:off x="0" y="0"/>
            <a:ext cx="9144000" cy="714375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9220" name="Text Box 24"/>
          <p:cNvSpPr txBox="1"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8FFA7"/>
              </a:gs>
            </a:gsLst>
            <a:lin ang="5400000" scaled="1"/>
          </a:gradFill>
          <a:ln w="12700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alibri" panose="020F0502020204030204" pitchFamily="34" charset="0"/>
              </a:rPr>
              <a:t> </a:t>
            </a: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9221" name="Rectangle 28"/>
          <p:cNvSpPr>
            <a:spLocks noChangeArrowheads="1"/>
          </p:cNvSpPr>
          <p:nvPr/>
        </p:nvSpPr>
        <p:spPr bwMode="auto">
          <a:xfrm>
            <a:off x="8610600" y="152400"/>
            <a:ext cx="533400" cy="6858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b="1" i="1">
              <a:solidFill>
                <a:srgbClr val="EAF50B"/>
              </a:solidFill>
              <a:latin typeface="Calibri" panose="020F0502020204030204" pitchFamily="34" charset="0"/>
            </a:endParaRP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gray">
          <a:xfrm>
            <a:off x="2590800" y="304800"/>
            <a:ext cx="6553200" cy="685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F2F2F2"/>
              </a:gs>
              <a:gs pos="100000">
                <a:srgbClr val="DDDDDD"/>
              </a:gs>
            </a:gsLst>
            <a:lin ang="27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Создание системы работы по развитию познавательной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 активности детей в процессе экспериментирования.</a:t>
            </a:r>
            <a:r>
              <a:rPr lang="ru-RU" altLang="ru-RU" sz="1600"/>
              <a:t> </a:t>
            </a:r>
          </a:p>
        </p:txBody>
      </p:sp>
      <p:grpSp>
        <p:nvGrpSpPr>
          <p:cNvPr id="9223" name="Group 38"/>
          <p:cNvGrpSpPr>
            <a:grpSpLocks/>
          </p:cNvGrpSpPr>
          <p:nvPr/>
        </p:nvGrpSpPr>
        <p:grpSpPr bwMode="auto">
          <a:xfrm>
            <a:off x="3505200" y="4038600"/>
            <a:ext cx="3581400" cy="2133600"/>
            <a:chOff x="1110" y="2656"/>
            <a:chExt cx="1549" cy="1351"/>
          </a:xfrm>
        </p:grpSpPr>
        <p:sp>
          <p:nvSpPr>
            <p:cNvPr id="9262" name="AutoShape 3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9263" name="AutoShape 4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3" name="AutoShape 41"/>
            <p:cNvSpPr>
              <a:spLocks noChangeArrowheads="1"/>
            </p:cNvSpPr>
            <p:nvPr/>
          </p:nvSpPr>
          <p:spPr bwMode="gray">
            <a:xfrm>
              <a:off x="1201" y="2736"/>
              <a:ext cx="1349" cy="1169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FF9900">
                    <a:gamma/>
                    <a:tint val="45490"/>
                    <a:invGamma/>
                  </a:srgbClr>
                </a:gs>
                <a:gs pos="100000">
                  <a:srgbClr val="FF99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Развивать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личностные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 свойства —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целеустремленность,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настойчивость,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решительность.</a:t>
              </a:r>
            </a:p>
          </p:txBody>
        </p:sp>
      </p:grpSp>
      <p:grpSp>
        <p:nvGrpSpPr>
          <p:cNvPr id="9224" name="Group 46"/>
          <p:cNvGrpSpPr>
            <a:grpSpLocks/>
          </p:cNvGrpSpPr>
          <p:nvPr/>
        </p:nvGrpSpPr>
        <p:grpSpPr bwMode="auto">
          <a:xfrm>
            <a:off x="5029200" y="1447800"/>
            <a:ext cx="4343400" cy="2590800"/>
            <a:chOff x="1110" y="2656"/>
            <a:chExt cx="1549" cy="1351"/>
          </a:xfrm>
        </p:grpSpPr>
        <p:sp>
          <p:nvSpPr>
            <p:cNvPr id="9259" name="AutoShape 47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9260" name="AutoShape 48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2" name="AutoShape 49"/>
            <p:cNvSpPr>
              <a:spLocks noChangeArrowheads="1"/>
            </p:cNvSpPr>
            <p:nvPr/>
          </p:nvSpPr>
          <p:spPr bwMode="gray">
            <a:xfrm>
              <a:off x="1201" y="2736"/>
              <a:ext cx="1349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B3E2FF"/>
                </a:gs>
                <a:gs pos="100000">
                  <a:srgbClr val="EBF7FF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Учить видеть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 и выделять проблему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эксперимента, ставить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перед собой цель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эксперимента,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отбирать средства и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материалы для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самостоятельной </a:t>
              </a:r>
            </a:p>
            <a:p>
              <a:pPr algn="ctr">
                <a:defRPr/>
              </a:pPr>
              <a:r>
                <a:rPr lang="ru-RU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деятельности.</a:t>
              </a:r>
            </a:p>
          </p:txBody>
        </p:sp>
      </p:grpSp>
      <p:grpSp>
        <p:nvGrpSpPr>
          <p:cNvPr id="9225" name="Group 46"/>
          <p:cNvGrpSpPr>
            <a:grpSpLocks/>
          </p:cNvGrpSpPr>
          <p:nvPr/>
        </p:nvGrpSpPr>
        <p:grpSpPr bwMode="auto">
          <a:xfrm>
            <a:off x="0" y="1600200"/>
            <a:ext cx="3733800" cy="1371600"/>
            <a:chOff x="1110" y="2656"/>
            <a:chExt cx="1549" cy="1351"/>
          </a:xfrm>
        </p:grpSpPr>
        <p:sp>
          <p:nvSpPr>
            <p:cNvPr id="9256" name="AutoShape 47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9257" name="AutoShape 48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4" name="AutoShape 49"/>
            <p:cNvSpPr>
              <a:spLocks noChangeArrowheads="1"/>
            </p:cNvSpPr>
            <p:nvPr/>
          </p:nvSpPr>
          <p:spPr bwMode="gray">
            <a:xfrm>
              <a:off x="1201" y="2736"/>
              <a:ext cx="1349" cy="1170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FFD5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Вызвать у детей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интерес к поисково</a:t>
              </a:r>
              <a:r>
                <a:rPr lang="en-US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-</a:t>
              </a:r>
              <a:endParaRPr lang="ru-RU" altLang="ru-RU" sz="1600" b="1" smtClean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исследовательской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деятельности.</a:t>
              </a:r>
            </a:p>
          </p:txBody>
        </p:sp>
      </p:grpSp>
      <p:sp>
        <p:nvSpPr>
          <p:cNvPr id="9226" name="Freeform 2"/>
          <p:cNvSpPr>
            <a:spLocks noChangeAspect="1"/>
          </p:cNvSpPr>
          <p:nvPr/>
        </p:nvSpPr>
        <p:spPr bwMode="gray">
          <a:xfrm rot="-4211137">
            <a:off x="4525169" y="2915444"/>
            <a:ext cx="1839913" cy="57467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9227" name="Freeform 3"/>
          <p:cNvSpPr>
            <a:spLocks noChangeAspect="1"/>
          </p:cNvSpPr>
          <p:nvPr/>
        </p:nvSpPr>
        <p:spPr bwMode="gray">
          <a:xfrm>
            <a:off x="3810000" y="3810000"/>
            <a:ext cx="1838325" cy="573088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Freeform 5"/>
          <p:cNvSpPr>
            <a:spLocks noChangeAspect="1"/>
          </p:cNvSpPr>
          <p:nvPr/>
        </p:nvSpPr>
        <p:spPr bwMode="gray">
          <a:xfrm rot="3529427">
            <a:off x="2797175" y="3633788"/>
            <a:ext cx="1838325" cy="57467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/>
          <a:p>
            <a:endParaRPr lang="en-US"/>
          </a:p>
        </p:txBody>
      </p:sp>
      <p:grpSp>
        <p:nvGrpSpPr>
          <p:cNvPr id="9229" name="Group 7"/>
          <p:cNvGrpSpPr>
            <a:grpSpLocks/>
          </p:cNvGrpSpPr>
          <p:nvPr/>
        </p:nvGrpSpPr>
        <p:grpSpPr bwMode="auto">
          <a:xfrm>
            <a:off x="3505200" y="1981200"/>
            <a:ext cx="2057400" cy="2057400"/>
            <a:chOff x="2248" y="1655"/>
            <a:chExt cx="1296" cy="1296"/>
          </a:xfrm>
        </p:grpSpPr>
        <p:grpSp>
          <p:nvGrpSpPr>
            <p:cNvPr id="9252" name="Group 8"/>
            <p:cNvGrpSpPr>
              <a:grpSpLocks/>
            </p:cNvGrpSpPr>
            <p:nvPr/>
          </p:nvGrpSpPr>
          <p:grpSpPr bwMode="auto">
            <a:xfrm>
              <a:off x="2248" y="1655"/>
              <a:ext cx="1296" cy="1296"/>
              <a:chOff x="2016" y="1920"/>
              <a:chExt cx="1680" cy="1680"/>
            </a:xfrm>
          </p:grpSpPr>
          <p:sp>
            <p:nvSpPr>
              <p:cNvPr id="9254" name="Oval 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cs typeface="Arial" panose="020B0604020202020204" pitchFamily="34" charset="0"/>
                </a:endParaRPr>
              </a:p>
            </p:txBody>
          </p:sp>
          <p:sp>
            <p:nvSpPr>
              <p:cNvPr id="9255" name="Freeform 1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116 w 1321"/>
                  <a:gd name="T1" fmla="*/ 158 h 712"/>
                  <a:gd name="T2" fmla="*/ 1130 w 1321"/>
                  <a:gd name="T3" fmla="*/ 175 h 712"/>
                  <a:gd name="T4" fmla="*/ 1133 w 1321"/>
                  <a:gd name="T5" fmla="*/ 191 h 712"/>
                  <a:gd name="T6" fmla="*/ 1128 w 1321"/>
                  <a:gd name="T7" fmla="*/ 204 h 712"/>
                  <a:gd name="T8" fmla="*/ 1114 w 1321"/>
                  <a:gd name="T9" fmla="*/ 216 h 712"/>
                  <a:gd name="T10" fmla="*/ 1092 w 1321"/>
                  <a:gd name="T11" fmla="*/ 229 h 712"/>
                  <a:gd name="T12" fmla="*/ 1063 w 1321"/>
                  <a:gd name="T13" fmla="*/ 239 h 712"/>
                  <a:gd name="T14" fmla="*/ 1026 w 1321"/>
                  <a:gd name="T15" fmla="*/ 248 h 712"/>
                  <a:gd name="T16" fmla="*/ 985 w 1321"/>
                  <a:gd name="T17" fmla="*/ 257 h 712"/>
                  <a:gd name="T18" fmla="*/ 937 w 1321"/>
                  <a:gd name="T19" fmla="*/ 264 h 712"/>
                  <a:gd name="T20" fmla="*/ 885 w 1321"/>
                  <a:gd name="T21" fmla="*/ 270 h 712"/>
                  <a:gd name="T22" fmla="*/ 830 w 1321"/>
                  <a:gd name="T23" fmla="*/ 273 h 712"/>
                  <a:gd name="T24" fmla="*/ 769 w 1321"/>
                  <a:gd name="T25" fmla="*/ 279 h 712"/>
                  <a:gd name="T26" fmla="*/ 707 w 1321"/>
                  <a:gd name="T27" fmla="*/ 280 h 712"/>
                  <a:gd name="T28" fmla="*/ 683 w 1321"/>
                  <a:gd name="T29" fmla="*/ 281 h 712"/>
                  <a:gd name="T30" fmla="*/ 409 w 1321"/>
                  <a:gd name="T31" fmla="*/ 281 h 712"/>
                  <a:gd name="T32" fmla="*/ 405 w 1321"/>
                  <a:gd name="T33" fmla="*/ 281 h 712"/>
                  <a:gd name="T34" fmla="*/ 351 w 1321"/>
                  <a:gd name="T35" fmla="*/ 280 h 712"/>
                  <a:gd name="T36" fmla="*/ 299 w 1321"/>
                  <a:gd name="T37" fmla="*/ 279 h 712"/>
                  <a:gd name="T38" fmla="*/ 250 w 1321"/>
                  <a:gd name="T39" fmla="*/ 275 h 712"/>
                  <a:gd name="T40" fmla="*/ 203 w 1321"/>
                  <a:gd name="T41" fmla="*/ 272 h 712"/>
                  <a:gd name="T42" fmla="*/ 161 w 1321"/>
                  <a:gd name="T43" fmla="*/ 267 h 712"/>
                  <a:gd name="T44" fmla="*/ 122 w 1321"/>
                  <a:gd name="T45" fmla="*/ 261 h 712"/>
                  <a:gd name="T46" fmla="*/ 86 w 1321"/>
                  <a:gd name="T47" fmla="*/ 256 h 712"/>
                  <a:gd name="T48" fmla="*/ 59 w 1321"/>
                  <a:gd name="T49" fmla="*/ 249 h 712"/>
                  <a:gd name="T50" fmla="*/ 31 w 1321"/>
                  <a:gd name="T51" fmla="*/ 240 h 712"/>
                  <a:gd name="T52" fmla="*/ 18 w 1321"/>
                  <a:gd name="T53" fmla="*/ 230 h 712"/>
                  <a:gd name="T54" fmla="*/ 6 w 1321"/>
                  <a:gd name="T55" fmla="*/ 219 h 712"/>
                  <a:gd name="T56" fmla="*/ 0 w 1321"/>
                  <a:gd name="T57" fmla="*/ 207 h 712"/>
                  <a:gd name="T58" fmla="*/ 0 w 1321"/>
                  <a:gd name="T59" fmla="*/ 206 h 712"/>
                  <a:gd name="T60" fmla="*/ 4 w 1321"/>
                  <a:gd name="T61" fmla="*/ 191 h 712"/>
                  <a:gd name="T62" fmla="*/ 16 w 1321"/>
                  <a:gd name="T63" fmla="*/ 176 h 712"/>
                  <a:gd name="T64" fmla="*/ 43 w 1321"/>
                  <a:gd name="T65" fmla="*/ 146 h 712"/>
                  <a:gd name="T66" fmla="*/ 78 w 1321"/>
                  <a:gd name="T67" fmla="*/ 118 h 712"/>
                  <a:gd name="T68" fmla="*/ 126 w 1321"/>
                  <a:gd name="T69" fmla="*/ 93 h 712"/>
                  <a:gd name="T70" fmla="*/ 175 w 1321"/>
                  <a:gd name="T71" fmla="*/ 69 h 712"/>
                  <a:gd name="T72" fmla="*/ 231 w 1321"/>
                  <a:gd name="T73" fmla="*/ 48 h 712"/>
                  <a:gd name="T74" fmla="*/ 293 w 1321"/>
                  <a:gd name="T75" fmla="*/ 33 h 712"/>
                  <a:gd name="T76" fmla="*/ 356 w 1321"/>
                  <a:gd name="T77" fmla="*/ 18 h 712"/>
                  <a:gd name="T78" fmla="*/ 427 w 1321"/>
                  <a:gd name="T79" fmla="*/ 9 h 712"/>
                  <a:gd name="T80" fmla="*/ 498 w 1321"/>
                  <a:gd name="T81" fmla="*/ 4 h 712"/>
                  <a:gd name="T82" fmla="*/ 573 w 1321"/>
                  <a:gd name="T83" fmla="*/ 0 h 712"/>
                  <a:gd name="T84" fmla="*/ 573 w 1321"/>
                  <a:gd name="T85" fmla="*/ 0 h 712"/>
                  <a:gd name="T86" fmla="*/ 651 w 1321"/>
                  <a:gd name="T87" fmla="*/ 4 h 712"/>
                  <a:gd name="T88" fmla="*/ 727 w 1321"/>
                  <a:gd name="T89" fmla="*/ 9 h 712"/>
                  <a:gd name="T90" fmla="*/ 800 w 1321"/>
                  <a:gd name="T91" fmla="*/ 20 h 712"/>
                  <a:gd name="T92" fmla="*/ 867 w 1321"/>
                  <a:gd name="T93" fmla="*/ 36 h 712"/>
                  <a:gd name="T94" fmla="*/ 929 w 1321"/>
                  <a:gd name="T95" fmla="*/ 54 h 712"/>
                  <a:gd name="T96" fmla="*/ 986 w 1321"/>
                  <a:gd name="T97" fmla="*/ 77 h 712"/>
                  <a:gd name="T98" fmla="*/ 1037 w 1321"/>
                  <a:gd name="T99" fmla="*/ 101 h 712"/>
                  <a:gd name="T100" fmla="*/ 1080 w 1321"/>
                  <a:gd name="T101" fmla="*/ 128 h 712"/>
                  <a:gd name="T102" fmla="*/ 1116 w 1321"/>
                  <a:gd name="T103" fmla="*/ 158 h 712"/>
                  <a:gd name="T104" fmla="*/ 1116 w 1321"/>
                  <a:gd name="T105" fmla="*/ 15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667" name="Text Box 11"/>
            <p:cNvSpPr txBox="1">
              <a:spLocks noChangeArrowheads="1"/>
            </p:cNvSpPr>
            <p:nvPr/>
          </p:nvSpPr>
          <p:spPr bwMode="gray">
            <a:xfrm>
              <a:off x="2284" y="2231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endParaRPr lang="en-US" sz="2400" b="1">
                <a:solidFill>
                  <a:srgbClr val="DFE2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9230" name="Freeform 12"/>
          <p:cNvSpPr>
            <a:spLocks noChangeAspect="1"/>
          </p:cNvSpPr>
          <p:nvPr/>
        </p:nvSpPr>
        <p:spPr bwMode="gray">
          <a:xfrm rot="10542867">
            <a:off x="3352800" y="1752600"/>
            <a:ext cx="1839913" cy="57467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44493" name="WordArt 109"/>
          <p:cNvSpPr>
            <a:spLocks noChangeArrowheads="1" noChangeShapeType="1" noTextEdit="1"/>
          </p:cNvSpPr>
          <p:nvPr/>
        </p:nvSpPr>
        <p:spPr bwMode="auto">
          <a:xfrm>
            <a:off x="3657600" y="2362200"/>
            <a:ext cx="1905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44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B9"/>
                    </a:gs>
                  </a:gsLst>
                  <a:lin ang="5400000" scaled="1"/>
                </a:gradFill>
                <a:latin typeface="Victoriana"/>
              </a:rPr>
              <a:t>Задачи </a:t>
            </a:r>
          </a:p>
          <a:p>
            <a:pPr algn="ctr"/>
            <a:r>
              <a:rPr lang="az-Cyrl-AZ" sz="44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B9"/>
                    </a:gs>
                  </a:gsLst>
                  <a:lin ang="5400000" scaled="1"/>
                </a:gradFill>
                <a:latin typeface="Victoriana"/>
              </a:rPr>
              <a:t>проекта:</a:t>
            </a:r>
            <a:endParaRPr lang="en-US" sz="44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FFB9"/>
                  </a:gs>
                </a:gsLst>
                <a:lin ang="5400000" scaled="1"/>
              </a:gradFill>
              <a:latin typeface="Victoriana"/>
            </a:endParaRPr>
          </a:p>
        </p:txBody>
      </p:sp>
      <p:sp>
        <p:nvSpPr>
          <p:cNvPr id="9232" name="AutoShape 119"/>
          <p:cNvSpPr>
            <a:spLocks noChangeArrowheads="1"/>
          </p:cNvSpPr>
          <p:nvPr/>
        </p:nvSpPr>
        <p:spPr bwMode="auto">
          <a:xfrm>
            <a:off x="228600" y="228600"/>
            <a:ext cx="1905000" cy="914400"/>
          </a:xfrm>
          <a:prstGeom prst="roundRect">
            <a:avLst>
              <a:gd name="adj" fmla="val 33333"/>
            </a:avLst>
          </a:pr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>
            <a:prstShdw prst="shdw13" dist="89803" dir="13500000">
              <a:srgbClr val="808080">
                <a:alpha val="50000"/>
              </a:srgbClr>
            </a:prst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4494" name="WordArt 110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1219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44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ictoriana"/>
              </a:rPr>
              <a:t>Цель:</a:t>
            </a:r>
            <a:endParaRPr lang="en-US" sz="44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FF0066"/>
              </a:solidFill>
              <a:latin typeface="Victoriana"/>
            </a:endParaRPr>
          </a:p>
        </p:txBody>
      </p:sp>
      <p:sp>
        <p:nvSpPr>
          <p:cNvPr id="6" name="Стрелка вправо 5"/>
          <p:cNvSpPr>
            <a:spLocks noChangeArrowheads="1"/>
          </p:cNvSpPr>
          <p:nvPr/>
        </p:nvSpPr>
        <p:spPr bwMode="auto">
          <a:xfrm>
            <a:off x="2133600" y="533400"/>
            <a:ext cx="533400" cy="414338"/>
          </a:xfrm>
          <a:prstGeom prst="rightArrow">
            <a:avLst>
              <a:gd name="adj1" fmla="val 50000"/>
              <a:gd name="adj2" fmla="val 64368"/>
            </a:avLst>
          </a:prstGeom>
          <a:solidFill>
            <a:srgbClr val="984807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88085" name="Freeform 21"/>
          <p:cNvSpPr>
            <a:spLocks/>
          </p:cNvSpPr>
          <p:nvPr/>
        </p:nvSpPr>
        <p:spPr bwMode="gray">
          <a:xfrm>
            <a:off x="0" y="1143000"/>
            <a:ext cx="1752600" cy="9144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9236" name="Freeform 21"/>
          <p:cNvSpPr>
            <a:spLocks/>
          </p:cNvSpPr>
          <p:nvPr/>
        </p:nvSpPr>
        <p:spPr bwMode="gray">
          <a:xfrm rot="10800000">
            <a:off x="7772400" y="5943600"/>
            <a:ext cx="1371600" cy="914400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DDD68C"/>
              </a:gs>
              <a:gs pos="100000">
                <a:schemeClr val="accent2">
                  <a:alpha val="0"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9237" name="Rectangle 124"/>
          <p:cNvSpPr>
            <a:spLocks noChangeArrowheads="1"/>
          </p:cNvSpPr>
          <p:nvPr/>
        </p:nvSpPr>
        <p:spPr bwMode="auto">
          <a:xfrm>
            <a:off x="0" y="0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altLang="ru-RU" sz="18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238" name="Прямоугольник 39"/>
          <p:cNvSpPr>
            <a:spLocks noChangeArrowheads="1"/>
          </p:cNvSpPr>
          <p:nvPr/>
        </p:nvSpPr>
        <p:spPr bwMode="auto">
          <a:xfrm>
            <a:off x="-228600" y="2828925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Times New Roman" panose="02020603050405020304" pitchFamily="18" charset="0"/>
              </a:rPr>
              <a:t>.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39" name="Group 38"/>
          <p:cNvGrpSpPr>
            <a:grpSpLocks/>
          </p:cNvGrpSpPr>
          <p:nvPr/>
        </p:nvGrpSpPr>
        <p:grpSpPr bwMode="auto">
          <a:xfrm>
            <a:off x="-152400" y="5257800"/>
            <a:ext cx="4876800" cy="1600200"/>
            <a:chOff x="1110" y="2656"/>
            <a:chExt cx="1549" cy="1351"/>
          </a:xfrm>
        </p:grpSpPr>
        <p:sp>
          <p:nvSpPr>
            <p:cNvPr id="9249" name="AutoShape 39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9250" name="AutoShape 40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50217" name="AutoShape 41"/>
            <p:cNvSpPr>
              <a:spLocks noChangeArrowheads="1"/>
            </p:cNvSpPr>
            <p:nvPr/>
          </p:nvSpPr>
          <p:spPr bwMode="gray">
            <a:xfrm>
              <a:off x="1201" y="2736"/>
              <a:ext cx="1349" cy="1169"/>
            </a:xfrm>
            <a:prstGeom prst="hexagon">
              <a:avLst>
                <a:gd name="adj" fmla="val 28898"/>
                <a:gd name="vf" fmla="val 115470"/>
              </a:avLst>
            </a:prstGeom>
            <a:solidFill>
              <a:srgbClr val="CDFF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ru-RU" altLang="ru-RU" sz="1600" b="1" smtClean="0"/>
            </a:p>
            <a:p>
              <a:pPr algn="ctr">
                <a:defRPr/>
              </a:pPr>
              <a:r>
                <a:rPr lang="ru-RU" altLang="ru-RU" sz="1600" b="1" smtClean="0"/>
                <a:t>Развить умения  использовать </a:t>
              </a:r>
            </a:p>
            <a:p>
              <a:pPr algn="ctr">
                <a:defRPr/>
              </a:pPr>
              <a:r>
                <a:rPr lang="ru-RU" altLang="ru-RU" sz="1600" b="1" smtClean="0"/>
                <a:t>исследовательские и коммуникативные</a:t>
              </a:r>
            </a:p>
            <a:p>
              <a:pPr algn="ctr">
                <a:defRPr/>
              </a:pPr>
              <a:r>
                <a:rPr lang="ru-RU" altLang="ru-RU" sz="1600" b="1" smtClean="0"/>
                <a:t> способности в процессе НОД и </a:t>
              </a:r>
            </a:p>
            <a:p>
              <a:pPr algn="ctr">
                <a:defRPr/>
              </a:pPr>
              <a:r>
                <a:rPr lang="ru-RU" altLang="ru-RU" sz="1600" b="1" smtClean="0"/>
                <a:t>в повседневной жизни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.</a:t>
              </a:r>
            </a:p>
          </p:txBody>
        </p:sp>
      </p:grpSp>
      <p:grpSp>
        <p:nvGrpSpPr>
          <p:cNvPr id="9240" name="Group 46"/>
          <p:cNvGrpSpPr>
            <a:grpSpLocks/>
          </p:cNvGrpSpPr>
          <p:nvPr/>
        </p:nvGrpSpPr>
        <p:grpSpPr bwMode="auto">
          <a:xfrm>
            <a:off x="-304800" y="2895600"/>
            <a:ext cx="3810000" cy="2209800"/>
            <a:chOff x="1110" y="2656"/>
            <a:chExt cx="1549" cy="1351"/>
          </a:xfrm>
        </p:grpSpPr>
        <p:sp>
          <p:nvSpPr>
            <p:cNvPr id="9246" name="AutoShape 47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9247" name="AutoShape 48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5" name="AutoShape 49"/>
            <p:cNvSpPr>
              <a:spLocks noChangeArrowheads="1"/>
            </p:cNvSpPr>
            <p:nvPr/>
          </p:nvSpPr>
          <p:spPr bwMode="gray">
            <a:xfrm>
              <a:off x="1201" y="2736"/>
              <a:ext cx="1349" cy="1170"/>
            </a:xfrm>
            <a:prstGeom prst="hexagon">
              <a:avLst>
                <a:gd name="adj" fmla="val 28898"/>
                <a:gd name="vf" fmla="val 115470"/>
              </a:avLst>
            </a:prstGeom>
            <a:solidFill>
              <a:srgbClr val="FFD1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Расширять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представления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детей об окружающем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мире через знакомство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 элементарными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знаниями 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из различных </a:t>
              </a:r>
            </a:p>
            <a:p>
              <a:pPr algn="ctr"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областей науки.</a:t>
              </a:r>
              <a:r>
                <a:rPr lang="ru-RU" altLang="ru-RU" sz="1600" smtClean="0"/>
                <a:t> </a:t>
              </a:r>
              <a:endParaRPr lang="ru-RU" altLang="ru-RU" sz="1600" b="1" smtClean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9241" name="Freeform 4"/>
          <p:cNvSpPr>
            <a:spLocks noChangeAspect="1"/>
          </p:cNvSpPr>
          <p:nvPr/>
        </p:nvSpPr>
        <p:spPr bwMode="gray">
          <a:xfrm rot="7145645">
            <a:off x="2436813" y="2698750"/>
            <a:ext cx="1838325" cy="57467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/>
          <a:p>
            <a:endParaRPr lang="en-US"/>
          </a:p>
        </p:txBody>
      </p:sp>
      <p:grpSp>
        <p:nvGrpSpPr>
          <p:cNvPr id="9242" name="Group 46"/>
          <p:cNvGrpSpPr>
            <a:grpSpLocks/>
          </p:cNvGrpSpPr>
          <p:nvPr/>
        </p:nvGrpSpPr>
        <p:grpSpPr bwMode="auto">
          <a:xfrm>
            <a:off x="5410200" y="5486400"/>
            <a:ext cx="3962400" cy="1371600"/>
            <a:chOff x="1110" y="2656"/>
            <a:chExt cx="1549" cy="1351"/>
          </a:xfrm>
        </p:grpSpPr>
        <p:sp>
          <p:nvSpPr>
            <p:cNvPr id="9243" name="AutoShape 47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9244" name="AutoShape 48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cs typeface="Arial" panose="020B0604020202020204" pitchFamily="34" charset="0"/>
              </a:endParaRPr>
            </a:p>
          </p:txBody>
        </p:sp>
        <p:sp>
          <p:nvSpPr>
            <p:cNvPr id="50225" name="AutoShape 49"/>
            <p:cNvSpPr>
              <a:spLocks noChangeArrowheads="1"/>
            </p:cNvSpPr>
            <p:nvPr/>
          </p:nvSpPr>
          <p:spPr bwMode="gray">
            <a:xfrm>
              <a:off x="1201" y="2736"/>
              <a:ext cx="1349" cy="1170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FFD5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 typeface="Times New Roman" pitchFamily="18" charset="0"/>
                <a:buNone/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Вовлекать родителей</a:t>
              </a:r>
            </a:p>
            <a:p>
              <a:pPr algn="ctr">
                <a:buFont typeface="Times New Roman" pitchFamily="18" charset="0"/>
                <a:buNone/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в совместную деятельность </a:t>
              </a:r>
            </a:p>
            <a:p>
              <a:pPr algn="ctr">
                <a:buFont typeface="Times New Roman" pitchFamily="18" charset="0"/>
                <a:buNone/>
                <a:defRPr/>
              </a:pPr>
              <a:r>
                <a:rPr lang="ru-RU" altLang="ru-RU" sz="1600" b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по экспериментированию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4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8686800" y="0"/>
            <a:ext cx="457200" cy="6858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 rot="10800000"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10244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10245" name="Text Box 24"/>
          <p:cNvSpPr txBox="1"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8FFA7"/>
              </a:gs>
            </a:gsLst>
            <a:lin ang="5400000" scaled="1"/>
          </a:gradFill>
          <a:ln w="12700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alibri" panose="020F0502020204030204" pitchFamily="34" charset="0"/>
              </a:rPr>
              <a:t> </a:t>
            </a: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3366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10246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gradFill rotWithShape="1">
            <a:gsLst>
              <a:gs pos="0">
                <a:srgbClr val="E8FFA7">
                  <a:alpha val="6000"/>
                </a:srgbClr>
              </a:gs>
              <a:gs pos="100000">
                <a:schemeClr val="folHlink">
                  <a:alpha val="50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EAF50B"/>
                </a:solidFill>
                <a:latin typeface="Calibri" panose="020F0502020204030204" pitchFamily="34" charset="0"/>
              </a:rPr>
              <a:t>           </a:t>
            </a:r>
          </a:p>
        </p:txBody>
      </p:sp>
      <p:sp>
        <p:nvSpPr>
          <p:cNvPr id="88085" name="Freeform 21"/>
          <p:cNvSpPr>
            <a:spLocks/>
          </p:cNvSpPr>
          <p:nvPr/>
        </p:nvSpPr>
        <p:spPr bwMode="gray">
          <a:xfrm>
            <a:off x="0" y="0"/>
            <a:ext cx="8001000" cy="15240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48" name="Freeform 21"/>
          <p:cNvSpPr>
            <a:spLocks/>
          </p:cNvSpPr>
          <p:nvPr/>
        </p:nvSpPr>
        <p:spPr bwMode="gray">
          <a:xfrm rot="10800000">
            <a:off x="2667000" y="0"/>
            <a:ext cx="6477000" cy="1219200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DDD68C"/>
              </a:gs>
              <a:gs pos="100000">
                <a:schemeClr val="accent2">
                  <a:alpha val="0"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51563" name="AutoShape 11"/>
          <p:cNvSpPr>
            <a:spLocks noChangeArrowheads="1"/>
          </p:cNvSpPr>
          <p:nvPr/>
        </p:nvSpPr>
        <p:spPr bwMode="gray">
          <a:xfrm>
            <a:off x="762000" y="1447800"/>
            <a:ext cx="3048000" cy="533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отношении детей:</a:t>
            </a:r>
            <a:endParaRPr lang="en-US" altLang="ru-RU" smtClean="0"/>
          </a:p>
        </p:txBody>
      </p:sp>
      <p:sp>
        <p:nvSpPr>
          <p:cNvPr id="151564" name="AutoShape 12"/>
          <p:cNvSpPr>
            <a:spLocks noChangeArrowheads="1"/>
          </p:cNvSpPr>
          <p:nvPr/>
        </p:nvSpPr>
        <p:spPr bwMode="gray">
          <a:xfrm>
            <a:off x="5029200" y="1524000"/>
            <a:ext cx="3733800" cy="533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отношении родителей:</a:t>
            </a:r>
            <a:endParaRPr lang="en-US" altLang="ru-RU" smtClean="0">
              <a:solidFill>
                <a:schemeClr val="bg1"/>
              </a:solidFill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828800" y="2057400"/>
            <a:ext cx="838200" cy="914400"/>
            <a:chOff x="1056" y="1152"/>
            <a:chExt cx="3628" cy="2238"/>
          </a:xfrm>
        </p:grpSpPr>
        <p:sp>
          <p:nvSpPr>
            <p:cNvPr id="10264" name="AutoShape 14"/>
            <p:cNvSpPr>
              <a:spLocks noChangeArrowheads="1"/>
            </p:cNvSpPr>
            <p:nvPr/>
          </p:nvSpPr>
          <p:spPr bwMode="gray">
            <a:xfrm rot="10800000">
              <a:off x="1056" y="1728"/>
              <a:ext cx="3628" cy="1662"/>
            </a:xfrm>
            <a:prstGeom prst="upArrow">
              <a:avLst>
                <a:gd name="adj1" fmla="val 56944"/>
                <a:gd name="adj2" fmla="val 50782"/>
              </a:avLst>
            </a:prstGeom>
            <a:gradFill rotWithShape="1">
              <a:gsLst>
                <a:gs pos="0">
                  <a:srgbClr val="BDBFB9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65" name="AutoShape 15"/>
            <p:cNvSpPr>
              <a:spLocks noChangeArrowheads="1"/>
            </p:cNvSpPr>
            <p:nvPr/>
          </p:nvSpPr>
          <p:spPr bwMode="gray">
            <a:xfrm>
              <a:off x="1056" y="1152"/>
              <a:ext cx="3628" cy="1662"/>
            </a:xfrm>
            <a:prstGeom prst="upArrow">
              <a:avLst>
                <a:gd name="adj1" fmla="val 56944"/>
                <a:gd name="adj2" fmla="val 50782"/>
              </a:avLst>
            </a:prstGeom>
            <a:gradFill rotWithShape="1">
              <a:gsLst>
                <a:gs pos="0">
                  <a:srgbClr val="BDBFB9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66" name="Text Box 16"/>
            <p:cNvSpPr txBox="1">
              <a:spLocks noChangeArrowheads="1"/>
            </p:cNvSpPr>
            <p:nvPr/>
          </p:nvSpPr>
          <p:spPr bwMode="auto">
            <a:xfrm>
              <a:off x="1729" y="1968"/>
              <a:ext cx="2282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 b="1">
                <a:solidFill>
                  <a:schemeClr val="accent2"/>
                </a:solidFill>
              </a:endParaRPr>
            </a:p>
          </p:txBody>
        </p:sp>
      </p:grpSp>
      <p:sp>
        <p:nvSpPr>
          <p:cNvPr id="10252" name="WordArt 21" descr="5"/>
          <p:cNvSpPr>
            <a:spLocks noChangeArrowheads="1" noChangeShapeType="1" noTextEdit="1"/>
          </p:cNvSpPr>
          <p:nvPr/>
        </p:nvSpPr>
        <p:spPr bwMode="auto">
          <a:xfrm>
            <a:off x="228600" y="0"/>
            <a:ext cx="6400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Cassandra"/>
              </a:rPr>
              <a:t>Ожидаемые резудьтаты: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Cassandra"/>
            </a:endParaRPr>
          </a:p>
        </p:txBody>
      </p:sp>
      <p:sp>
        <p:nvSpPr>
          <p:cNvPr id="10253" name="WordArt 22" descr="5"/>
          <p:cNvSpPr>
            <a:spLocks noChangeArrowheads="1" noChangeShapeType="1" noTextEdit="1"/>
          </p:cNvSpPr>
          <p:nvPr/>
        </p:nvSpPr>
        <p:spPr bwMode="auto">
          <a:xfrm>
            <a:off x="304800" y="457200"/>
            <a:ext cx="853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Cassandra"/>
              </a:rPr>
              <a:t>по реализации Проекта</a:t>
            </a:r>
            <a:endParaRPr lang="en-US" sz="3600" b="1" kern="10">
              <a:ln w="9525" algn="ctr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Cassandra"/>
            </a:endParaRPr>
          </a:p>
        </p:txBody>
      </p:sp>
      <p:grpSp>
        <p:nvGrpSpPr>
          <p:cNvPr id="16402" name="Group 18"/>
          <p:cNvGrpSpPr>
            <a:grpSpLocks/>
          </p:cNvGrpSpPr>
          <p:nvPr/>
        </p:nvGrpSpPr>
        <p:grpSpPr bwMode="auto">
          <a:xfrm>
            <a:off x="381000" y="2971800"/>
            <a:ext cx="3962400" cy="3886200"/>
            <a:chOff x="106848480" y="105318149"/>
            <a:chExt cx="6670590" cy="9564482"/>
          </a:xfrm>
        </p:grpSpPr>
        <p:sp>
          <p:nvSpPr>
            <p:cNvPr id="10262" name="AutoShape 19"/>
            <p:cNvSpPr>
              <a:spLocks noChangeArrowheads="1" noChangeShapeType="1"/>
            </p:cNvSpPr>
            <p:nvPr/>
          </p:nvSpPr>
          <p:spPr bwMode="auto">
            <a:xfrm>
              <a:off x="106848480" y="105318149"/>
              <a:ext cx="6670590" cy="9564482"/>
            </a:xfrm>
            <a:prstGeom prst="roundRect">
              <a:avLst>
                <a:gd name="adj" fmla="val 10000"/>
              </a:avLst>
            </a:prstGeom>
            <a:solidFill>
              <a:srgbClr val="336666"/>
            </a:solidFill>
            <a:ln>
              <a:noFill/>
            </a:ln>
            <a:effectLst>
              <a:outerShdw dist="107763" dir="18900000" algn="ctr" rotWithShape="0">
                <a:srgbClr val="CCCC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63" name="AutoShape 20"/>
            <p:cNvSpPr>
              <a:spLocks noChangeArrowheads="1" noChangeShapeType="1"/>
            </p:cNvSpPr>
            <p:nvPr/>
          </p:nvSpPr>
          <p:spPr bwMode="auto">
            <a:xfrm>
              <a:off x="106937421" y="105415349"/>
              <a:ext cx="6492708" cy="8528853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>
              <a:noFill/>
            </a:ln>
            <a:effectLst>
              <a:outerShdw dist="107763" dir="18900000" algn="ctr" rotWithShape="0">
                <a:srgbClr val="CCCC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* умение слушать;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* умение обратиться к взрослому с вопросом;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* умение ребенка отвечать на вопросы;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* умение осуществлять поиск информации, иллюстраций, материалов необходимых для исследований по определенной тематике;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* умение обрабатывать собранный материал;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/>
                <a:t>* умение представить доклад;</a:t>
              </a:r>
            </a:p>
          </p:txBody>
        </p:sp>
      </p:grpSp>
      <p:grpSp>
        <p:nvGrpSpPr>
          <p:cNvPr id="16405" name="Group 21"/>
          <p:cNvGrpSpPr>
            <a:grpSpLocks/>
          </p:cNvGrpSpPr>
          <p:nvPr/>
        </p:nvGrpSpPr>
        <p:grpSpPr bwMode="auto">
          <a:xfrm>
            <a:off x="4724400" y="2971800"/>
            <a:ext cx="3962400" cy="2895600"/>
            <a:chOff x="106848480" y="105318149"/>
            <a:chExt cx="6670590" cy="9564482"/>
          </a:xfrm>
        </p:grpSpPr>
        <p:sp>
          <p:nvSpPr>
            <p:cNvPr id="10260" name="AutoShape 22"/>
            <p:cNvSpPr>
              <a:spLocks noChangeArrowheads="1" noChangeShapeType="1"/>
            </p:cNvSpPr>
            <p:nvPr/>
          </p:nvSpPr>
          <p:spPr bwMode="auto">
            <a:xfrm>
              <a:off x="106848480" y="105318149"/>
              <a:ext cx="6670590" cy="9564482"/>
            </a:xfrm>
            <a:prstGeom prst="roundRect">
              <a:avLst>
                <a:gd name="adj" fmla="val 10000"/>
              </a:avLst>
            </a:prstGeom>
            <a:solidFill>
              <a:srgbClr val="336666"/>
            </a:solidFill>
            <a:ln>
              <a:noFill/>
            </a:ln>
            <a:effectLst>
              <a:outerShdw dist="107763" dir="18900000" algn="ctr" rotWithShape="0">
                <a:srgbClr val="CCCC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61" name="AutoShape 23"/>
            <p:cNvSpPr>
              <a:spLocks noChangeArrowheads="1" noChangeShapeType="1"/>
            </p:cNvSpPr>
            <p:nvPr/>
          </p:nvSpPr>
          <p:spPr bwMode="auto">
            <a:xfrm>
              <a:off x="106937421" y="105415349"/>
              <a:ext cx="6492708" cy="8528853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>
              <a:noFill/>
            </a:ln>
            <a:effectLst>
              <a:outerShdw dist="107763" dir="18900000" algn="ctr" rotWithShape="0">
                <a:srgbClr val="CCCC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/>
                <a:t>* повышение педагогической компетентности в вопросах организации и проведение исследовательской деятельности;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/>
                <a:t>* повышение вовлеченности родителей в воспитательно-образовательный процесс.</a:t>
              </a:r>
            </a:p>
          </p:txBody>
        </p:sp>
      </p:grp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24600" y="2057400"/>
            <a:ext cx="838200" cy="914400"/>
            <a:chOff x="1056" y="1152"/>
            <a:chExt cx="3628" cy="2238"/>
          </a:xfrm>
        </p:grpSpPr>
        <p:sp>
          <p:nvSpPr>
            <p:cNvPr id="10257" name="AutoShape 14"/>
            <p:cNvSpPr>
              <a:spLocks noChangeArrowheads="1"/>
            </p:cNvSpPr>
            <p:nvPr/>
          </p:nvSpPr>
          <p:spPr bwMode="gray">
            <a:xfrm rot="10800000">
              <a:off x="1056" y="1728"/>
              <a:ext cx="3628" cy="1662"/>
            </a:xfrm>
            <a:prstGeom prst="upArrow">
              <a:avLst>
                <a:gd name="adj1" fmla="val 56944"/>
                <a:gd name="adj2" fmla="val 50782"/>
              </a:avLst>
            </a:prstGeom>
            <a:gradFill rotWithShape="1">
              <a:gsLst>
                <a:gs pos="0">
                  <a:srgbClr val="BDBFB9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58" name="AutoShape 15"/>
            <p:cNvSpPr>
              <a:spLocks noChangeArrowheads="1"/>
            </p:cNvSpPr>
            <p:nvPr/>
          </p:nvSpPr>
          <p:spPr bwMode="gray">
            <a:xfrm>
              <a:off x="1056" y="1152"/>
              <a:ext cx="3628" cy="1662"/>
            </a:xfrm>
            <a:prstGeom prst="upArrow">
              <a:avLst>
                <a:gd name="adj1" fmla="val 56944"/>
                <a:gd name="adj2" fmla="val 50782"/>
              </a:avLst>
            </a:prstGeom>
            <a:gradFill rotWithShape="1">
              <a:gsLst>
                <a:gs pos="0">
                  <a:srgbClr val="BDBFB9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59" name="Text Box 16"/>
            <p:cNvSpPr txBox="1">
              <a:spLocks noChangeArrowheads="1"/>
            </p:cNvSpPr>
            <p:nvPr/>
          </p:nvSpPr>
          <p:spPr bwMode="auto">
            <a:xfrm>
              <a:off x="1729" y="1968"/>
              <a:ext cx="2282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 b="1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3" grpId="0" animBg="1"/>
      <p:bldP spid="151564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1824</Words>
  <Application>Microsoft Office PowerPoint</Application>
  <PresentationFormat>On-screen Show (4:3)</PresentationFormat>
  <Paragraphs>284</Paragraphs>
  <Slides>47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Arbat</vt:lpstr>
      <vt:lpstr>Birch Std</vt:lpstr>
      <vt:lpstr>Times New Roman</vt:lpstr>
      <vt:lpstr>Franklin Gothic Book</vt:lpstr>
      <vt:lpstr>Century Gothic</vt:lpstr>
      <vt:lpstr>msmincho</vt:lpstr>
      <vt:lpstr>Verdana</vt:lpstr>
      <vt:lpstr>Оформление по умолчанию</vt:lpstr>
      <vt:lpstr>Диаграмма Microsoft Graph</vt:lpstr>
      <vt:lpstr>PowerPoint Presentation</vt:lpstr>
      <vt:lpstr>PowerPoint Presentation</vt:lpstr>
      <vt:lpstr>Актуальность проекта:</vt:lpstr>
      <vt:lpstr>Актуальность заявленной проблемы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Анализ уровня заинтересованности родителей  проблемой экспериментирования в 2010-2011 уч.году</vt:lpstr>
      <vt:lpstr>График предпочтений воспитанниками  видов деятельности во второй младшей группе  в 2010-2011 уч.год</vt:lpstr>
      <vt:lpstr>Сводный мониторинг уровня развития опытно - экспериментальной деятельности детей во второй младшей группе  в 2010-2011 уч.год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Направления опытно-экспериментальной деятельности : </vt:lpstr>
      <vt:lpstr>Живая природа </vt:lpstr>
      <vt:lpstr>Неживая природа </vt:lpstr>
      <vt:lpstr>Неживая природа </vt:lpstr>
      <vt:lpstr>Предметное окружение </vt:lpstr>
      <vt:lpstr>Предметное окружение</vt:lpstr>
      <vt:lpstr>PowerPoint Presentation</vt:lpstr>
      <vt:lpstr>В наиболее сложных моментах эксперимента необходимо соблюдать правила безопасности </vt:lpstr>
      <vt:lpstr>Опыты </vt:lpstr>
      <vt:lpstr>Опыты </vt:lpstr>
      <vt:lpstr>PowerPoint Presentation</vt:lpstr>
      <vt:lpstr>Объекты, которые находятся в местности, где они живут.</vt:lpstr>
      <vt:lpstr> Вместе с детьми выращиваем разнообразные комнатные растения </vt:lpstr>
      <vt:lpstr> Эксперимент  «Что необходимо для роста?»  </vt:lpstr>
      <vt:lpstr> Детям интересно экспериментировать с объектами живой и неживой природы </vt:lpstr>
      <vt:lpstr>Вместе с родителями  </vt:lpstr>
      <vt:lpstr>PowerPoint Presentation</vt:lpstr>
      <vt:lpstr>PowerPoint Presentation</vt:lpstr>
      <vt:lpstr>В результате проделанной работы выработала следующую систему работы по развитию познавательной активности детей в процессе экспериментирования:</vt:lpstr>
      <vt:lpstr>Сводный мониторинг уровня развития опытно - экспериментальной деятельности детей старшего возраста Уровень развития экспериментирования детей через  наблюдение</vt:lpstr>
      <vt:lpstr>Сводный мониторинг уровня развития опытно - экспериментальной деятельности детей старшего возраста Уровень развития детей по организации опытнической деятельности</vt:lpstr>
      <vt:lpstr>Сводный мониторинг уровня развития опытно - экспериментальной деятельности детей старшего возраста Уровень развития детей по организации  исследовательской деятельности</vt:lpstr>
      <vt:lpstr>Сводный мониторинг уровня развития опытно - экспериментальной деятельности детей старшего возраста Уровень развития детей по решению  экспериментальных задач</vt:lpstr>
      <vt:lpstr>Анализ уровня заинтересованности родителей  проблемой экспериментирования в 2012-2013 уч.году</vt:lpstr>
      <vt:lpstr>PowerPoint Presentation</vt:lpstr>
      <vt:lpstr>PowerPoint Presentation</vt:lpstr>
      <vt:lpstr> 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word</cp:lastModifiedBy>
  <cp:revision>46</cp:revision>
  <cp:lastPrinted>1601-01-01T00:00:00Z</cp:lastPrinted>
  <dcterms:created xsi:type="dcterms:W3CDTF">1601-01-01T00:00:00Z</dcterms:created>
  <dcterms:modified xsi:type="dcterms:W3CDTF">2019-07-20T21:07:49Z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