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18"/>
  </p:notesMasterIdLst>
  <p:sldIdLst>
    <p:sldId id="290" r:id="rId2"/>
    <p:sldId id="329" r:id="rId3"/>
    <p:sldId id="328" r:id="rId4"/>
    <p:sldId id="327" r:id="rId5"/>
    <p:sldId id="326" r:id="rId6"/>
    <p:sldId id="325" r:id="rId7"/>
    <p:sldId id="309" r:id="rId8"/>
    <p:sldId id="311" r:id="rId9"/>
    <p:sldId id="317" r:id="rId10"/>
    <p:sldId id="275" r:id="rId11"/>
    <p:sldId id="278" r:id="rId12"/>
    <p:sldId id="270" r:id="rId13"/>
    <p:sldId id="283" r:id="rId14"/>
    <p:sldId id="321" r:id="rId15"/>
    <p:sldId id="322" r:id="rId16"/>
    <p:sldId id="32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E1D82-F549-45C4-B8A9-33E77348C986}" type="datetimeFigureOut">
              <a:rPr lang="ru-RU" smtClean="0"/>
              <a:pPr/>
              <a:t>ср 06.02.19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96769-FF6B-432E-B3A1-8E3D2E30F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B6549D-B7D6-433C-911F-B095AA6BC4EC}" type="datetimeFigureOut">
              <a:rPr lang="ru-RU" smtClean="0"/>
              <a:pPr>
                <a:defRPr/>
              </a:pPr>
              <a:t>ср 06.02.19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E3DEC-ED50-438A-AEFC-8E2A94F2DC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82BFD1-3AE3-41E5-8F5C-31D007F69B52}" type="datetimeFigureOut">
              <a:rPr lang="ru-RU" smtClean="0"/>
              <a:pPr>
                <a:defRPr/>
              </a:pPr>
              <a:t>ср 06.02.19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61D14-6B6C-40A4-BC8E-D90C403245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C56FCE-72B2-4EBE-AEAF-5EA60AC440F5}" type="datetimeFigureOut">
              <a:rPr lang="ru-RU" smtClean="0"/>
              <a:pPr>
                <a:defRPr/>
              </a:pPr>
              <a:t>ср 06.02.19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6FFC4-04D4-4216-9067-00E54A0D5B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3994E-EA4F-4E64-9F67-B6C1947DD952}" type="datetimeFigureOut">
              <a:rPr lang="ru-RU" smtClean="0"/>
              <a:pPr>
                <a:defRPr/>
              </a:pPr>
              <a:t>ср 06.02.19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1E333-E8E2-47C8-A6FC-1184B8C7DA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1FC44B-3586-49CF-8942-A2AB45980234}" type="datetimeFigureOut">
              <a:rPr lang="ru-RU" smtClean="0"/>
              <a:pPr>
                <a:defRPr/>
              </a:pPr>
              <a:t>ср 06.02.19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6D4A2-218D-40CA-8066-5EECA370D9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AD1C6A-34F8-4439-9268-734ABA29C85B}" type="datetimeFigureOut">
              <a:rPr lang="ru-RU" smtClean="0"/>
              <a:pPr>
                <a:defRPr/>
              </a:pPr>
              <a:t>ср 06.02.19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AA381-7651-412D-9713-14DED906AA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0CFABC-BB9B-41B7-BFA0-733C7BFA77CF}" type="datetimeFigureOut">
              <a:rPr lang="ru-RU" smtClean="0"/>
              <a:pPr>
                <a:defRPr/>
              </a:pPr>
              <a:t>ср 06.02.19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9E80A-B6AD-41F0-91DB-0D0DAF27A0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CFCCEB-AB0C-4C01-AA95-9AC473BA74B9}" type="datetimeFigureOut">
              <a:rPr lang="ru-RU" smtClean="0"/>
              <a:pPr>
                <a:defRPr/>
              </a:pPr>
              <a:t>ср 06.02.19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2B83D-C8CC-40A0-80B0-73D514A138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416AA-7681-4F56-AC3F-EBFDF2944042}" type="datetimeFigureOut">
              <a:rPr lang="ru-RU" smtClean="0"/>
              <a:pPr>
                <a:defRPr/>
              </a:pPr>
              <a:t>ср 06.02.19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FCC13-E051-473E-A1EE-A3F4FEB964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C2C0B-AA5C-4A21-AD21-24D0510308A0}" type="datetimeFigureOut">
              <a:rPr lang="ru-RU" smtClean="0"/>
              <a:pPr>
                <a:defRPr/>
              </a:pPr>
              <a:t>ср 06.02.19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58B4E-FE3E-4CC0-BC67-EF33B96BD6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E47C1-4E1F-4A54-A4B4-08D333A6B833}" type="datetimeFigureOut">
              <a:rPr lang="ru-RU" smtClean="0"/>
              <a:pPr>
                <a:defRPr/>
              </a:pPr>
              <a:t>ср 06.02.19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64DF417-AEA0-4A68-A064-EBFA06EFCA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0BD54CD-4035-403A-8185-C71A1B362526}" type="datetimeFigureOut">
              <a:rPr lang="ru-RU" smtClean="0"/>
              <a:pPr>
                <a:defRPr/>
              </a:pPr>
              <a:t>ср 06.02.19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1B49439-13AA-45E2-8949-3B626E80C1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ергей\Desktop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576" y="620689"/>
            <a:ext cx="4536504" cy="268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Пример  синквейна: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ЕЛЬ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ДУШИСТАЯ, ЧУДЕСНАЯ</a:t>
            </a:r>
            <a:endParaRPr lang="ru-RU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РАСТЕТ</a:t>
            </a:r>
            <a:r>
              <a:rPr lang="ru-RU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ВЕСЕЛИТ, </a:t>
            </a:r>
            <a:r>
              <a:rPr lang="ru-RU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РАДУЕТ</a:t>
            </a:r>
            <a:r>
              <a:rPr lang="ru-RU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Я </a:t>
            </a:r>
            <a:r>
              <a:rPr lang="ru-RU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ЛЮБЛЮ ЗИМНЮЮ </a:t>
            </a:r>
            <a:r>
              <a:rPr lang="ru-RU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ЕЛЬ</a:t>
            </a:r>
            <a:endParaRPr lang="ru-RU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5. НОВЫЙ </a:t>
            </a:r>
            <a:r>
              <a:rPr lang="ru-RU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ГОД, </a:t>
            </a:r>
            <a:r>
              <a:rPr lang="ru-RU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ДЕТСТВО</a:t>
            </a:r>
            <a:endParaRPr lang="ru-RU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dirty="0">
                <a:solidFill>
                  <a:srgbClr val="FFFFFF"/>
                </a:solidFill>
                <a:latin typeface="Century Gothic" pitchFamily="34" charset="0"/>
              </a:rPr>
              <a:t/>
            </a:r>
            <a:br>
              <a:rPr lang="ru-RU" dirty="0">
                <a:solidFill>
                  <a:srgbClr val="FFFFFF"/>
                </a:solidFill>
                <a:latin typeface="Century Gothic" pitchFamily="34" charset="0"/>
              </a:rPr>
            </a:br>
            <a:endParaRPr lang="ru-RU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3" name="Рисунок 0" descr="слайд 46.bmp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580112" y="692696"/>
            <a:ext cx="3168352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098" name="Picture 2" descr="C:\Users\ALINA_LISA\AppData\Local\Microsoft\Windows\Temporary Internet Files\Content.IE5\L0VQJWKF\PngThumb-Tree-Christmas-Xmas-16143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924945"/>
            <a:ext cx="315753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660232" y="3717032"/>
            <a:ext cx="2160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Рисунок 0" descr="слайд 46.bmp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5449" t="33767" r="35705" b="59039"/>
          <a:stretch/>
        </p:blipFill>
        <p:spPr bwMode="auto">
          <a:xfrm>
            <a:off x="7308304" y="3559029"/>
            <a:ext cx="300417" cy="316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ергей\Desktop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384175" y="546100"/>
            <a:ext cx="8424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Составление синквейна по сказке «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избушка».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xn----etbbrbbbjgx3byb3d.xn--p1ai/d/513282/d/Scan_20140124_141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25" y="1079500"/>
            <a:ext cx="4206875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http://www.razvitierebenka.net/teatr/zajushkina_izbush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6338" y="1079500"/>
            <a:ext cx="3816350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2"/>
          <p:cNvSpPr>
            <a:spLocks noChangeArrowheads="1"/>
          </p:cNvSpPr>
          <p:nvPr/>
        </p:nvSpPr>
        <p:spPr bwMode="auto">
          <a:xfrm>
            <a:off x="131763" y="176213"/>
            <a:ext cx="8928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Verdana" pitchFamily="34" charset="0"/>
              </a:rPr>
              <a:t>Составление синквейна по прослушанному рассказу или сказки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ергей\Desktop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395288" y="333375"/>
            <a:ext cx="8424862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Зайчик.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             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Лиса.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Слабый, трусливый.		             Хитрая, наглая.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Плачет, боится, просит (помощи).         Выгнала, обманула, обхитрила.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Мне жалко зайчика.		             Лиса поступила плохо.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Сказочный герой.		             Сказочный герой.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Петух.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Смелый, отважный.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Спас, защитил, выгнал (лису).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Петух поступил смело.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Сказочный герой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ергей\Desktop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49" name="Picture 4" descr="http://oskazkax.ru/uploads/posts/2012-05/1336988279_kot_petuh_oskazkax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871538"/>
            <a:ext cx="4214812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4"/>
          <p:cNvSpPr>
            <a:spLocks noChangeArrowheads="1"/>
          </p:cNvSpPr>
          <p:nvPr/>
        </p:nvSpPr>
        <p:spPr bwMode="auto">
          <a:xfrm>
            <a:off x="468313" y="333375"/>
            <a:ext cx="820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Составление синквейна по сказке «Кот, петух и лиса».</a:t>
            </a:r>
          </a:p>
        </p:txBody>
      </p:sp>
      <p:pic>
        <p:nvPicPr>
          <p:cNvPr id="27651" name="Picture 6" descr="http://vospitatel.com.ua/images/p/petuh-rast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113" y="3968750"/>
            <a:ext cx="2087562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 descr="Кот, рисунок, клипарт,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869950"/>
            <a:ext cx="194310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0" descr="Лиса, рисунок, клипарт,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5863" y="1476375"/>
            <a:ext cx="194468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Сергей\Desktop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841625" y="576263"/>
            <a:ext cx="3887788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ЛИСА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6438" y="1773238"/>
            <a:ext cx="3735387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Хитрая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52963" y="1773238"/>
            <a:ext cx="3887787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Наглая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2313" y="2924175"/>
            <a:ext cx="2592387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Обманула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67100" y="2924175"/>
            <a:ext cx="2595563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Обхитрила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21413" y="2943225"/>
            <a:ext cx="2536825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Выманила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2313" y="4132263"/>
            <a:ext cx="8035925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Лиса поступила плохо.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14625" y="5445125"/>
            <a:ext cx="3889375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Обманщица</a:t>
            </a:r>
          </a:p>
        </p:txBody>
      </p:sp>
      <p:pic>
        <p:nvPicPr>
          <p:cNvPr id="18" name="Picture 10" descr="Лиса, рисунок, клипарт,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7188" y="20638"/>
            <a:ext cx="1252537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868362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>
                <a:latin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5300" b="1" dirty="0" smtClean="0">
                <a:solidFill>
                  <a:schemeClr val="accent2">
                    <a:lumMod val="75000"/>
                  </a:schemeClr>
                </a:solidFill>
                <a:latin typeface="Anfisa Grotesk" panose="02000606020000020003" pitchFamily="2" charset="0"/>
                <a:cs typeface="Arabic Typesetting" panose="03020402040406030203" pitchFamily="66" charset="-78"/>
              </a:rPr>
              <a:t>Алгоритм </a:t>
            </a:r>
            <a:r>
              <a:rPr lang="ru-RU" sz="5300" b="1" dirty="0">
                <a:solidFill>
                  <a:schemeClr val="accent2">
                    <a:lumMod val="75000"/>
                  </a:schemeClr>
                </a:solidFill>
                <a:latin typeface="Anfisa Grotesk" panose="02000606020000020003" pitchFamily="2" charset="0"/>
                <a:cs typeface="Arabic Typesetting" panose="03020402040406030203" pitchFamily="66" charset="-78"/>
              </a:rPr>
              <a:t>составления </a:t>
            </a:r>
            <a:r>
              <a:rPr lang="ru-RU" sz="5300" b="1" dirty="0" err="1">
                <a:solidFill>
                  <a:schemeClr val="accent2">
                    <a:lumMod val="75000"/>
                  </a:schemeClr>
                </a:solidFill>
                <a:latin typeface="Anfisa Grotesk" panose="02000606020000020003" pitchFamily="2" charset="0"/>
                <a:cs typeface="Arabic Typesetting" panose="03020402040406030203" pitchFamily="66" charset="-78"/>
              </a:rPr>
              <a:t>синквейна</a:t>
            </a:r>
            <a:r>
              <a:rPr lang="ru-RU" sz="5300" dirty="0">
                <a:latin typeface="Anfisa Grotesk" panose="02000606020000020003" pitchFamily="2" charset="0"/>
                <a:cs typeface="Arabic Typesetting" panose="03020402040406030203" pitchFamily="66" charset="-78"/>
              </a:rPr>
              <a:t/>
            </a:r>
            <a:br>
              <a:rPr lang="ru-RU" sz="5300" dirty="0">
                <a:latin typeface="Anfisa Grotesk" panose="02000606020000020003" pitchFamily="2" charset="0"/>
                <a:cs typeface="Arabic Typesetting" panose="03020402040406030203" pitchFamily="66" charset="-78"/>
              </a:rPr>
            </a:br>
            <a:r>
              <a:rPr lang="ru-RU" sz="5300" dirty="0">
                <a:latin typeface="Anfisa Grotesk" panose="02000606020000020003" pitchFamily="2" charset="0"/>
                <a:cs typeface="Arabic Typesetting" panose="03020402040406030203" pitchFamily="66" charset="-78"/>
              </a:rPr>
              <a:t/>
            </a:r>
            <a:br>
              <a:rPr lang="ru-RU" sz="5300" dirty="0">
                <a:latin typeface="Anfisa Grotesk" panose="02000606020000020003" pitchFamily="2" charset="0"/>
                <a:cs typeface="Arabic Typesetting" panose="03020402040406030203" pitchFamily="66" charset="-78"/>
              </a:rPr>
            </a:br>
            <a:r>
              <a:rPr lang="ru-RU" sz="3200" b="1" dirty="0" smtClean="0">
                <a:latin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</a:rPr>
            </a:b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Arial" pitchFamily="34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38100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400" b="1" smtClean="0">
                <a:solidFill>
                  <a:srgbClr val="0070C0"/>
                </a:solidFill>
                <a:latin typeface="Garamond" pitchFamily="18" charset="0"/>
              </a:rPr>
              <a:t>Модель синквейна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ru-RU" sz="2800" b="1" smtClean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12292" name="Рисунок 4" descr="http://festival.1september.ru/articles/586446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981200"/>
            <a:ext cx="3552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838200" y="4876800"/>
            <a:ext cx="7467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2400" b="1">
                <a:solidFill>
                  <a:srgbClr val="7030A0"/>
                </a:solidFill>
                <a:latin typeface="Garamond" pitchFamily="18" charset="0"/>
              </a:rPr>
              <a:t>Предмет (тема) – одно слово-существительное.</a:t>
            </a:r>
          </a:p>
          <a:p>
            <a:pPr algn="ctr">
              <a:tabLst>
                <a:tab pos="457200" algn="l"/>
              </a:tabLst>
            </a:pPr>
            <a:r>
              <a:rPr lang="ru-RU" sz="2400" b="1">
                <a:solidFill>
                  <a:srgbClr val="7030A0"/>
                </a:solidFill>
                <a:latin typeface="Garamond" pitchFamily="18" charset="0"/>
              </a:rPr>
              <a:t>Два прилагательных по теме.</a:t>
            </a:r>
          </a:p>
          <a:p>
            <a:pPr algn="ctr">
              <a:tabLst>
                <a:tab pos="457200" algn="l"/>
              </a:tabLst>
            </a:pPr>
            <a:r>
              <a:rPr lang="ru-RU" sz="2400" b="1">
                <a:solidFill>
                  <a:srgbClr val="7030A0"/>
                </a:solidFill>
                <a:latin typeface="Garamond" pitchFamily="18" charset="0"/>
              </a:rPr>
              <a:t>Три глагола по теме.</a:t>
            </a:r>
          </a:p>
          <a:p>
            <a:pPr algn="ctr">
              <a:tabLst>
                <a:tab pos="457200" algn="l"/>
              </a:tabLst>
            </a:pPr>
            <a:r>
              <a:rPr lang="ru-RU" sz="2400" b="1">
                <a:solidFill>
                  <a:srgbClr val="7030A0"/>
                </a:solidFill>
                <a:latin typeface="Garamond" pitchFamily="18" charset="0"/>
              </a:rPr>
              <a:t>Предложение по теме.</a:t>
            </a:r>
          </a:p>
          <a:p>
            <a:pPr algn="ctr">
              <a:tabLst>
                <a:tab pos="457200" algn="l"/>
              </a:tabLst>
            </a:pPr>
            <a:r>
              <a:rPr lang="ru-RU" sz="2400" b="1">
                <a:solidFill>
                  <a:srgbClr val="7030A0"/>
                </a:solidFill>
                <a:latin typeface="Garamond" pitchFamily="18" charset="0"/>
              </a:rPr>
              <a:t>Ассоциация по теме: одно слово-предмет.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429000" cy="1162050"/>
          </a:xfrm>
        </p:spPr>
        <p:txBody>
          <a:bodyPr vert="horz"/>
          <a:lstStyle/>
          <a:p>
            <a:pPr algn="ctr" eaLnBrk="1" hangingPunct="1">
              <a:defRPr/>
            </a:pP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КУКЛА</a:t>
            </a:r>
            <a:endParaRPr lang="ru-RU" sz="60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13316" name="Rectangle 3"/>
          <p:cNvSpPr>
            <a:spLocks noGrp="1"/>
          </p:cNvSpPr>
          <p:nvPr>
            <p:ph type="body" idx="2"/>
          </p:nvPr>
        </p:nvSpPr>
        <p:spPr>
          <a:xfrm>
            <a:off x="3886200" y="609600"/>
            <a:ext cx="5181600" cy="5638800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Tx/>
              <a:buAutoNum type="arabicPeriod"/>
            </a:pPr>
            <a:r>
              <a:rPr lang="ru-RU" sz="2800" b="1" smtClean="0">
                <a:solidFill>
                  <a:srgbClr val="006600"/>
                </a:solidFill>
                <a:latin typeface="Garamond" pitchFamily="18" charset="0"/>
              </a:rPr>
              <a:t>Кукла </a:t>
            </a:r>
            <a:endParaRPr lang="en-US" sz="2800" b="1" smtClean="0">
              <a:solidFill>
                <a:srgbClr val="006600"/>
              </a:solidFill>
              <a:latin typeface="Garamond" pitchFamily="18" charset="0"/>
            </a:endParaRPr>
          </a:p>
          <a:p>
            <a:pPr marL="514350" indent="-514350" eaLnBrk="1" hangingPunct="1">
              <a:lnSpc>
                <a:spcPct val="200000"/>
              </a:lnSpc>
              <a:buFontTx/>
              <a:buAutoNum type="arabicPeriod"/>
            </a:pPr>
            <a:r>
              <a:rPr lang="ru-RU" sz="2800" b="1" smtClean="0">
                <a:solidFill>
                  <a:srgbClr val="006600"/>
                </a:solidFill>
                <a:latin typeface="Garamond" pitchFamily="18" charset="0"/>
              </a:rPr>
              <a:t>Красивая, любимая. </a:t>
            </a:r>
            <a:endParaRPr lang="en-US" sz="2800" b="1" smtClean="0">
              <a:solidFill>
                <a:srgbClr val="006600"/>
              </a:solidFill>
              <a:latin typeface="Garamond" pitchFamily="18" charset="0"/>
            </a:endParaRPr>
          </a:p>
          <a:p>
            <a:pPr marL="514350" indent="-514350" eaLnBrk="1" hangingPunct="1">
              <a:lnSpc>
                <a:spcPct val="200000"/>
              </a:lnSpc>
              <a:buFontTx/>
              <a:buAutoNum type="arabicPeriod"/>
            </a:pPr>
            <a:r>
              <a:rPr lang="ru-RU" sz="2800" b="1" smtClean="0">
                <a:solidFill>
                  <a:srgbClr val="006600"/>
                </a:solidFill>
                <a:latin typeface="Garamond" pitchFamily="18" charset="0"/>
              </a:rPr>
              <a:t>Стоит, сидит, улыбается. </a:t>
            </a:r>
            <a:endParaRPr lang="en-US" sz="2800" b="1" smtClean="0">
              <a:solidFill>
                <a:srgbClr val="006600"/>
              </a:solidFill>
              <a:latin typeface="Garamond" pitchFamily="18" charset="0"/>
            </a:endParaRPr>
          </a:p>
          <a:p>
            <a:pPr marL="514350" indent="-514350" eaLnBrk="1" hangingPunct="1">
              <a:lnSpc>
                <a:spcPct val="200000"/>
              </a:lnSpc>
              <a:buFontTx/>
              <a:buAutoNum type="arabicPeriod"/>
            </a:pPr>
            <a:r>
              <a:rPr lang="ru-RU" sz="2800" b="1" smtClean="0">
                <a:solidFill>
                  <a:srgbClr val="006600"/>
                </a:solidFill>
                <a:latin typeface="Garamond" pitchFamily="18" charset="0"/>
              </a:rPr>
              <a:t>Моя кукла самая красивая. </a:t>
            </a:r>
            <a:endParaRPr lang="en-US" sz="2800" b="1" smtClean="0">
              <a:solidFill>
                <a:srgbClr val="006600"/>
              </a:solidFill>
              <a:latin typeface="Garamond" pitchFamily="18" charset="0"/>
            </a:endParaRPr>
          </a:p>
          <a:p>
            <a:pPr marL="514350" indent="-514350" eaLnBrk="1" hangingPunct="1">
              <a:lnSpc>
                <a:spcPct val="200000"/>
              </a:lnSpc>
              <a:buFontTx/>
              <a:buAutoNum type="arabicPeriod"/>
            </a:pPr>
            <a:r>
              <a:rPr lang="ru-RU" sz="2800" b="1" smtClean="0">
                <a:solidFill>
                  <a:srgbClr val="006600"/>
                </a:solidFill>
                <a:latin typeface="Garamond" pitchFamily="18" charset="0"/>
              </a:rPr>
              <a:t>Игрушка</a:t>
            </a:r>
            <a:r>
              <a:rPr lang="ru-RU" sz="3200" b="1" smtClean="0">
                <a:solidFill>
                  <a:srgbClr val="006600"/>
                </a:solidFill>
              </a:rPr>
              <a:t>.</a:t>
            </a:r>
            <a:r>
              <a:rPr lang="ru-RU" sz="3200" smtClean="0">
                <a:solidFill>
                  <a:srgbClr val="006600"/>
                </a:solidFill>
              </a:rPr>
              <a:t> </a:t>
            </a:r>
          </a:p>
        </p:txBody>
      </p:sp>
      <p:pic>
        <p:nvPicPr>
          <p:cNvPr id="13315" name="Содержимое 8" descr="кукл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785926"/>
            <a:ext cx="3368675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1477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b="1" smtClean="0">
                <a:solidFill>
                  <a:srgbClr val="D48C2C"/>
                </a:solidFill>
                <a:latin typeface="Anfisa Grotesk" pitchFamily="2" charset="0"/>
              </a:rPr>
              <a:t>СИНКВЕЙН -ЗАГАДКА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7086600" cy="429736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itchFamily="18" charset="0"/>
                <a:cs typeface="Calibri" pitchFamily="34" charset="0"/>
              </a:rPr>
              <a:t>1. ?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itchFamily="18" charset="0"/>
                <a:cs typeface="Calibri" pitchFamily="34" charset="0"/>
              </a:rPr>
              <a:t>2. </a:t>
            </a:r>
            <a:r>
              <a:rPr lang="ru-RU" b="1" dirty="0" err="1" smtClean="0">
                <a:solidFill>
                  <a:srgbClr val="8E0000"/>
                </a:solidFill>
                <a:latin typeface="Times New Roman" pitchFamily="18" charset="0"/>
                <a:cs typeface="Calibri" pitchFamily="34" charset="0"/>
              </a:rPr>
              <a:t>Cерый</a:t>
            </a:r>
            <a:r>
              <a:rPr lang="ru-RU" b="1" dirty="0" smtClean="0">
                <a:solidFill>
                  <a:srgbClr val="8E0000"/>
                </a:solidFill>
                <a:latin typeface="Times New Roman" pitchFamily="18" charset="0"/>
                <a:cs typeface="Calibri" pitchFamily="34" charset="0"/>
              </a:rPr>
              <a:t>, колючий</a:t>
            </a:r>
            <a:endParaRPr lang="ru-RU" b="1" dirty="0" smtClean="0">
              <a:solidFill>
                <a:srgbClr val="8E0000"/>
              </a:solidFill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itchFamily="18" charset="0"/>
                <a:cs typeface="Calibri" pitchFamily="34" charset="0"/>
              </a:rPr>
              <a:t>3. Фыркает, спит, сворачивается.</a:t>
            </a:r>
            <a:endParaRPr lang="ru-RU" b="1" dirty="0" smtClean="0">
              <a:solidFill>
                <a:srgbClr val="8E0000"/>
              </a:solidFill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itchFamily="18" charset="0"/>
                <a:cs typeface="Calibri" pitchFamily="34" charset="0"/>
              </a:rPr>
              <a:t>4. </a:t>
            </a:r>
            <a:r>
              <a:rPr lang="ru-RU" sz="2600" b="1" dirty="0" smtClean="0">
                <a:solidFill>
                  <a:srgbClr val="8E0000"/>
                </a:solidFill>
                <a:latin typeface="Times New Roman" pitchFamily="18" charset="0"/>
                <a:cs typeface="Calibri" pitchFamily="34" charset="0"/>
              </a:rPr>
              <a:t>Мне нравится этот зверек</a:t>
            </a:r>
            <a:endParaRPr lang="ru-RU" sz="2600" b="1" dirty="0" smtClean="0">
              <a:solidFill>
                <a:srgbClr val="8E0000"/>
              </a:solidFill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itchFamily="18" charset="0"/>
                <a:cs typeface="Calibri" pitchFamily="34" charset="0"/>
              </a:rPr>
              <a:t>5. Лес.</a:t>
            </a:r>
            <a:endParaRPr lang="ru-RU" b="1" dirty="0" smtClean="0">
              <a:solidFill>
                <a:srgbClr val="8E0000"/>
              </a:solidFill>
            </a:endParaRPr>
          </a:p>
          <a:p>
            <a:pPr marL="0" indent="0" eaLnBrk="1" hangingPunct="1">
              <a:buFontTx/>
              <a:buNone/>
            </a:pPr>
            <a:endParaRPr lang="ru-RU" dirty="0" smtClean="0"/>
          </a:p>
        </p:txBody>
      </p:sp>
      <p:pic>
        <p:nvPicPr>
          <p:cNvPr id="16388" name="Рисунок 3" descr="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76400"/>
            <a:ext cx="3200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29256" y="1214422"/>
            <a:ext cx="3429000" cy="2420306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/>
              <a:t>Снеговик.</a:t>
            </a:r>
          </a:p>
          <a:p>
            <a:pPr marL="342900" indent="-342900">
              <a:buAutoNum type="arabicPeriod"/>
            </a:pPr>
            <a:r>
              <a:rPr lang="ru-RU" sz="3200" b="1" dirty="0" smtClean="0"/>
              <a:t>Большой, смешной.</a:t>
            </a:r>
          </a:p>
          <a:p>
            <a:pPr marL="342900" indent="-342900">
              <a:buAutoNum type="arabicPeriod"/>
            </a:pPr>
            <a:r>
              <a:rPr lang="ru-RU" sz="3200" b="1" dirty="0" smtClean="0"/>
              <a:t>Стоит, тает, падает.</a:t>
            </a:r>
          </a:p>
          <a:p>
            <a:pPr marL="342900" indent="-342900">
              <a:buAutoNum type="arabicPeriod"/>
            </a:pPr>
            <a:r>
              <a:rPr lang="ru-RU" sz="3200" b="1" dirty="0" smtClean="0"/>
              <a:t>Мне нравится лепить снеговика.</a:t>
            </a:r>
          </a:p>
          <a:p>
            <a:pPr marL="342900" indent="-342900">
              <a:buAutoNum type="arabicPeriod"/>
            </a:pPr>
            <a:r>
              <a:rPr lang="ru-RU" sz="3200" b="1" dirty="0" smtClean="0"/>
              <a:t>Зима.</a:t>
            </a:r>
            <a:endParaRPr lang="ru-RU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937" b="2937"/>
          <a:stretch>
            <a:fillRect/>
          </a:stretch>
        </p:blipFill>
        <p:spPr bwMode="auto">
          <a:xfrm>
            <a:off x="500034" y="857232"/>
            <a:ext cx="417905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142852"/>
            <a:ext cx="7643866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905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fisa Grotesk" pitchFamily="2" charset="0"/>
              </a:rPr>
              <a:t>  Дети сочиняют </a:t>
            </a:r>
            <a:r>
              <a:rPr lang="ru-RU" dirty="0" err="1" smtClean="0">
                <a:ln w="1905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fisa Grotesk" pitchFamily="2" charset="0"/>
              </a:rPr>
              <a:t>синквейны</a:t>
            </a:r>
            <a:endParaRPr lang="ru-RU" dirty="0"/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0735" y="1600200"/>
            <a:ext cx="335400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929058" y="1600200"/>
            <a:ext cx="4071966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1.Новый год.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2.Радостный, чудесный.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3.Приближается, веселит, удивляет.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4.Я люблю получать подарки.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5.Волшебство.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  <a:t>Модель составления </a:t>
            </a:r>
            <a:r>
              <a:rPr lang="ru-RU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  <a:t>синквейна</a:t>
            </a:r>
            <a:endParaRPr lang="ru-RU" sz="3600" b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3074" name="Picture 2" descr="H:\2017-02-11 синквейн\синквейн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7286677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cs typeface="Aharoni" pitchFamily="2" charset="-79"/>
              </a:rPr>
              <a:t>    </a:t>
            </a:r>
            <a:r>
              <a:rPr lang="ru-RU" sz="4000" dirty="0" smtClean="0">
                <a:solidFill>
                  <a:srgbClr val="FF0000"/>
                </a:solidFill>
                <a:cs typeface="Aharoni" pitchFamily="2" charset="-79"/>
              </a:rPr>
              <a:t>Условные обозначения: </a:t>
            </a:r>
            <a:br>
              <a:rPr lang="ru-RU" sz="4000" dirty="0" smtClean="0">
                <a:solidFill>
                  <a:srgbClr val="FF0000"/>
                </a:solidFill>
                <a:cs typeface="Aharoni" pitchFamily="2" charset="-79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cs typeface="Aharoni" pitchFamily="2" charset="-79"/>
              </a:rPr>
              <a:t>                              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cs typeface="Aharoni" pitchFamily="2" charset="-79"/>
              </a:rPr>
              <a:t>                                        </a:t>
            </a:r>
            <a:r>
              <a:rPr lang="ru-RU" sz="2400" b="1" dirty="0" smtClean="0">
                <a:solidFill>
                  <a:schemeClr val="tx2"/>
                </a:solidFill>
                <a:cs typeface="Aharoni" pitchFamily="2" charset="-79"/>
              </a:rPr>
              <a:t>Слова-предметы: Кто это?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</a:t>
            </a:r>
            <a:r>
              <a:rPr lang="ru-RU" sz="2400" b="1" dirty="0" smtClean="0">
                <a:solidFill>
                  <a:schemeClr val="tx2"/>
                </a:solidFill>
                <a:cs typeface="Aharoni" pitchFamily="2" charset="-79"/>
              </a:rPr>
              <a:t>Слова-признаки: Какой предмет?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b="1" dirty="0" smtClean="0">
                <a:cs typeface="Aharoni" pitchFamily="2" charset="-79"/>
              </a:rPr>
              <a:t>                    </a:t>
            </a:r>
            <a:r>
              <a:rPr lang="ru-RU" sz="2400" b="1" dirty="0" smtClean="0">
                <a:solidFill>
                  <a:schemeClr val="tx2"/>
                </a:solidFill>
                <a:cs typeface="Aharoni" pitchFamily="2" charset="-79"/>
              </a:rPr>
              <a:t>Слова-действия: Что делает предмет?</a:t>
            </a:r>
            <a:endParaRPr lang="ru-RU" sz="2400" b="1" dirty="0">
              <a:solidFill>
                <a:schemeClr val="tx2"/>
              </a:solidFill>
              <a:cs typeface="Aharoni" pitchFamily="2" charset="-79"/>
            </a:endParaRPr>
          </a:p>
        </p:txBody>
      </p:sp>
      <p:pic>
        <p:nvPicPr>
          <p:cNvPr id="7" name="Picture 2" descr="H:\2017-02-11 синквейн\2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000108"/>
            <a:ext cx="1857387" cy="1643074"/>
          </a:xfrm>
          <a:prstGeom prst="rect">
            <a:avLst/>
          </a:prstGeom>
          <a:noFill/>
        </p:spPr>
      </p:pic>
      <p:pic>
        <p:nvPicPr>
          <p:cNvPr id="8" name="Picture 3" descr="H:\2017-02-11 синквейн\1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643181"/>
            <a:ext cx="1500198" cy="1785951"/>
          </a:xfrm>
          <a:prstGeom prst="rect">
            <a:avLst/>
          </a:prstGeom>
          <a:noFill/>
        </p:spPr>
      </p:pic>
      <p:pic>
        <p:nvPicPr>
          <p:cNvPr id="9" name="Picture 4" descr="H:\2017-02-11 синквейн\3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4429132"/>
            <a:ext cx="1857388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64495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haroni" pitchFamily="2" charset="-79"/>
              </a:rPr>
              <a:t>Правила составления </a:t>
            </a:r>
            <a:r>
              <a:rPr lang="ru-RU" sz="4400" b="1" dirty="0" err="1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haroni" pitchFamily="2" charset="-79"/>
              </a:rPr>
              <a:t>синквейна</a:t>
            </a:r>
            <a:endParaRPr lang="ru-RU" sz="4400" b="1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000240"/>
            <a:ext cx="7143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cs typeface="Aharoni" pitchFamily="2" charset="-79"/>
              </a:rPr>
              <a:t>Синквейн</a:t>
            </a:r>
            <a:r>
              <a:rPr lang="ru-RU" sz="3200" b="1" dirty="0" smtClean="0">
                <a:solidFill>
                  <a:srgbClr val="C00000"/>
                </a:solidFill>
                <a:cs typeface="Aharoni" pitchFamily="2" charset="-79"/>
              </a:rPr>
              <a:t> состоит из 5 строк;</a:t>
            </a:r>
          </a:p>
          <a:p>
            <a:pPr>
              <a:buFont typeface="Arial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  <a:cs typeface="Aharoni" pitchFamily="2" charset="-79"/>
              </a:rPr>
              <a:t> Его форма напоминает ёлочку.</a:t>
            </a:r>
            <a:endParaRPr lang="ru-RU" sz="3200" b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00438"/>
            <a:ext cx="378621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7030A0"/>
                </a:solidFill>
                <a:cs typeface="Aharoni" pitchFamily="2" charset="-79"/>
              </a:rPr>
              <a:t>1 слово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cs typeface="Aharoni" pitchFamily="2" charset="-79"/>
              </a:rPr>
              <a:t>2 слова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cs typeface="Aharoni" pitchFamily="2" charset="-79"/>
              </a:rPr>
              <a:t>3 слова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7030A0"/>
                </a:solidFill>
                <a:cs typeface="Aharoni" pitchFamily="2" charset="-79"/>
              </a:rPr>
              <a:t>4 слова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7030A0"/>
                </a:solidFill>
                <a:cs typeface="Aharoni" pitchFamily="2" charset="-79"/>
              </a:rPr>
              <a:t>1 слово</a:t>
            </a:r>
            <a:endParaRPr lang="ru-RU" dirty="0">
              <a:solidFill>
                <a:srgbClr val="7030A0"/>
              </a:solidFill>
              <a:cs typeface="Aharoni" pitchFamily="2" charset="-79"/>
            </a:endParaRPr>
          </a:p>
        </p:txBody>
      </p:sp>
      <p:grpSp>
        <p:nvGrpSpPr>
          <p:cNvPr id="5" name="Группа 20"/>
          <p:cNvGrpSpPr>
            <a:grpSpLocks/>
          </p:cNvGrpSpPr>
          <p:nvPr/>
        </p:nvGrpSpPr>
        <p:grpSpPr bwMode="auto">
          <a:xfrm>
            <a:off x="4500562" y="3143248"/>
            <a:ext cx="3348038" cy="3357586"/>
            <a:chOff x="4562355" y="3442110"/>
            <a:chExt cx="2705861" cy="2862080"/>
          </a:xfrm>
        </p:grpSpPr>
        <p:grpSp>
          <p:nvGrpSpPr>
            <p:cNvPr id="6" name="Группа 23"/>
            <p:cNvGrpSpPr>
              <a:grpSpLocks/>
            </p:cNvGrpSpPr>
            <p:nvPr/>
          </p:nvGrpSpPr>
          <p:grpSpPr bwMode="auto">
            <a:xfrm>
              <a:off x="4562355" y="3442110"/>
              <a:ext cx="2705861" cy="2304903"/>
              <a:chOff x="4386419" y="3212976"/>
              <a:chExt cx="2705861" cy="2304903"/>
            </a:xfrm>
          </p:grpSpPr>
          <p:sp>
            <p:nvSpPr>
              <p:cNvPr id="8" name="Равнобедренный треугольник 7"/>
              <p:cNvSpPr/>
              <p:nvPr/>
            </p:nvSpPr>
            <p:spPr>
              <a:xfrm>
                <a:off x="6444398" y="4941654"/>
                <a:ext cx="647882" cy="576225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C00000"/>
                  </a:solidFill>
                </a:endParaRPr>
              </a:p>
            </p:txBody>
          </p:sp>
          <p:sp>
            <p:nvSpPr>
              <p:cNvPr id="9" name="Равнобедренный треугольник 8"/>
              <p:cNvSpPr/>
              <p:nvPr/>
            </p:nvSpPr>
            <p:spPr>
              <a:xfrm>
                <a:off x="5723470" y="4941654"/>
                <a:ext cx="649471" cy="576225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C00000"/>
                  </a:solidFill>
                </a:endParaRPr>
              </a:p>
            </p:txBody>
          </p:sp>
          <p:sp>
            <p:nvSpPr>
              <p:cNvPr id="10" name="Равнобедренный треугольник 9"/>
              <p:cNvSpPr/>
              <p:nvPr/>
            </p:nvSpPr>
            <p:spPr>
              <a:xfrm>
                <a:off x="5394766" y="3212976"/>
                <a:ext cx="647882" cy="576226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C00000"/>
                  </a:solidFill>
                </a:endParaRPr>
              </a:p>
            </p:txBody>
          </p:sp>
          <p:sp>
            <p:nvSpPr>
              <p:cNvPr id="11" name="Равнобедренный треугольник 10"/>
              <p:cNvSpPr/>
              <p:nvPr/>
            </p:nvSpPr>
            <p:spPr>
              <a:xfrm>
                <a:off x="5105759" y="3789202"/>
                <a:ext cx="649470" cy="576225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C00000"/>
                  </a:solidFill>
                </a:endParaRPr>
              </a:p>
            </p:txBody>
          </p:sp>
          <p:sp>
            <p:nvSpPr>
              <p:cNvPr id="12" name="Равнобедренный треугольник 11"/>
              <p:cNvSpPr/>
              <p:nvPr/>
            </p:nvSpPr>
            <p:spPr>
              <a:xfrm>
                <a:off x="5755229" y="3789202"/>
                <a:ext cx="647882" cy="576225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C00000"/>
                  </a:solidFill>
                </a:endParaRPr>
              </a:p>
            </p:txBody>
          </p:sp>
          <p:sp>
            <p:nvSpPr>
              <p:cNvPr id="13" name="Равнобедренный треугольник 12"/>
              <p:cNvSpPr/>
              <p:nvPr/>
            </p:nvSpPr>
            <p:spPr>
              <a:xfrm>
                <a:off x="6114105" y="4365427"/>
                <a:ext cx="647882" cy="576226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C00000"/>
                  </a:solidFill>
                </a:endParaRPr>
              </a:p>
            </p:txBody>
          </p:sp>
          <p:sp>
            <p:nvSpPr>
              <p:cNvPr id="14" name="Равнобедренный треугольник 13"/>
              <p:cNvSpPr/>
              <p:nvPr/>
            </p:nvSpPr>
            <p:spPr>
              <a:xfrm>
                <a:off x="5394766" y="4365427"/>
                <a:ext cx="647882" cy="576226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C00000"/>
                  </a:solidFill>
                </a:endParaRPr>
              </a:p>
            </p:txBody>
          </p:sp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4746883" y="4365427"/>
                <a:ext cx="647882" cy="576226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Равнобедренный треугольник 15"/>
              <p:cNvSpPr/>
              <p:nvPr/>
            </p:nvSpPr>
            <p:spPr>
              <a:xfrm>
                <a:off x="4386419" y="4941654"/>
                <a:ext cx="647882" cy="576225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C00000"/>
                  </a:solidFill>
                </a:endParaRPr>
              </a:p>
            </p:txBody>
          </p:sp>
          <p:sp>
            <p:nvSpPr>
              <p:cNvPr id="17" name="Равнобедренный треугольник 16"/>
              <p:cNvSpPr/>
              <p:nvPr/>
            </p:nvSpPr>
            <p:spPr>
              <a:xfrm>
                <a:off x="5034301" y="4941654"/>
                <a:ext cx="647882" cy="576225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7" name="Равнобедренный треугольник 6"/>
            <p:cNvSpPr/>
            <p:nvPr/>
          </p:nvSpPr>
          <p:spPr>
            <a:xfrm>
              <a:off x="5562761" y="5727964"/>
              <a:ext cx="647882" cy="576226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Сергей\Desktop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84213" y="404664"/>
            <a:ext cx="424815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синквейна  </a:t>
            </a:r>
          </a:p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предметной картинке </a:t>
            </a:r>
          </a:p>
          <a:p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  <a:latin typeface="Verdana" pitchFamily="34" charset="0"/>
              </a:rPr>
              <a:t> </a:t>
            </a:r>
          </a:p>
          <a:p>
            <a:pPr>
              <a:buFontTx/>
              <a:buAutoNum type="arabicPeriod"/>
            </a:pPr>
            <a:r>
              <a:rPr lang="ru-RU" b="1" u="sng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это? </a:t>
            </a:r>
          </a:p>
          <a:p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Verdana" pitchFamily="34" charset="0"/>
              </a:rPr>
              <a:t>АРБУЗ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Подберите 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слова-признака.</a:t>
            </a:r>
          </a:p>
          <a:p>
            <a:r>
              <a:rPr lang="ru-RU" b="1" u="sng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Какой </a:t>
            </a:r>
            <a:r>
              <a:rPr lang="ru-RU" b="1" u="sng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арбуз?</a:t>
            </a:r>
            <a:endParaRPr lang="ru-RU" b="1" u="sng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  <a:latin typeface="Verdana" pitchFamily="34" charset="0"/>
              </a:rPr>
              <a:t>КРУГЛЫЙ, 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Verdana" pitchFamily="34" charset="0"/>
              </a:rPr>
              <a:t>ВКУСНЫЙ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  <a:latin typeface="Verdana" pitchFamily="34" charset="0"/>
            </a:endParaRPr>
          </a:p>
          <a:p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 Подберите три слова-действия.</a:t>
            </a:r>
          </a:p>
          <a:p>
            <a:r>
              <a:rPr lang="ru-RU" b="1" u="sng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Что делает </a:t>
            </a:r>
            <a:r>
              <a:rPr lang="ru-RU" b="1" u="sng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арбуз?</a:t>
            </a:r>
            <a:endParaRPr lang="ru-RU" b="1" u="sng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Verdana" pitchFamily="34" charset="0"/>
              </a:rPr>
              <a:t>КАТИТСЯ, РАСТЕТ, ЗРЕЕТ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  <a:latin typeface="Verdana" pitchFamily="34" charset="0"/>
            </a:endParaRPr>
          </a:p>
          <a:p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 Cоставьте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предложение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где вы выразите личное отношение к предмету.</a:t>
            </a:r>
          </a:p>
          <a:p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 ЛЮБЛЮ СОЧНЫЙ АРБУЗ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Подберите 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слово-предмет, которое вы можете представить, когда произносят слово «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арбуз». 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ЯГОДА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483" name="Рисунок 26" descr="слайд6.bmp"/>
          <p:cNvPicPr>
            <a:picLocks noChangeAspect="1" noChangeArrowheads="1"/>
          </p:cNvPicPr>
          <p:nvPr/>
        </p:nvPicPr>
        <p:blipFill>
          <a:blip r:embed="rId3" cstate="print"/>
          <a:srcRect l="5049" t="53603" r="10201" b="-2"/>
          <a:stretch>
            <a:fillRect/>
          </a:stretch>
        </p:blipFill>
        <p:spPr bwMode="auto">
          <a:xfrm>
            <a:off x="5148064" y="3933056"/>
            <a:ext cx="32403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436096" y="4221088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436096" y="5157192"/>
            <a:ext cx="360040" cy="0"/>
          </a:xfrm>
          <a:prstGeom prst="line">
            <a:avLst/>
          </a:prstGeom>
          <a:ln w="889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812360" y="6021288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994400" y="5157788"/>
            <a:ext cx="360363" cy="0"/>
          </a:xfrm>
          <a:prstGeom prst="line">
            <a:avLst/>
          </a:prstGeom>
          <a:ln w="889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588224" y="5157192"/>
            <a:ext cx="432048" cy="0"/>
          </a:xfrm>
          <a:prstGeom prst="line">
            <a:avLst/>
          </a:prstGeom>
          <a:ln w="889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олилиния 30"/>
          <p:cNvSpPr/>
          <p:nvPr/>
        </p:nvSpPr>
        <p:spPr>
          <a:xfrm>
            <a:off x="5436096" y="4581129"/>
            <a:ext cx="360040" cy="144016"/>
          </a:xfrm>
          <a:custGeom>
            <a:avLst/>
            <a:gdLst>
              <a:gd name="connsiteX0" fmla="*/ 0 w 382507"/>
              <a:gd name="connsiteY0" fmla="*/ 135924 h 172995"/>
              <a:gd name="connsiteX1" fmla="*/ 61784 w 382507"/>
              <a:gd name="connsiteY1" fmla="*/ 12357 h 172995"/>
              <a:gd name="connsiteX2" fmla="*/ 98854 w 382507"/>
              <a:gd name="connsiteY2" fmla="*/ 0 h 172995"/>
              <a:gd name="connsiteX3" fmla="*/ 111211 w 382507"/>
              <a:gd name="connsiteY3" fmla="*/ 49427 h 172995"/>
              <a:gd name="connsiteX4" fmla="*/ 123567 w 382507"/>
              <a:gd name="connsiteY4" fmla="*/ 148281 h 172995"/>
              <a:gd name="connsiteX5" fmla="*/ 222421 w 382507"/>
              <a:gd name="connsiteY5" fmla="*/ 135924 h 172995"/>
              <a:gd name="connsiteX6" fmla="*/ 271848 w 382507"/>
              <a:gd name="connsiteY6" fmla="*/ 24713 h 172995"/>
              <a:gd name="connsiteX7" fmla="*/ 321275 w 382507"/>
              <a:gd name="connsiteY7" fmla="*/ 12357 h 172995"/>
              <a:gd name="connsiteX8" fmla="*/ 370702 w 382507"/>
              <a:gd name="connsiteY8" fmla="*/ 172995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507" h="172995">
                <a:moveTo>
                  <a:pt x="0" y="135924"/>
                </a:moveTo>
                <a:cubicBezTo>
                  <a:pt x="21201" y="51120"/>
                  <a:pt x="-438" y="43467"/>
                  <a:pt x="61784" y="12357"/>
                </a:cubicBezTo>
                <a:cubicBezTo>
                  <a:pt x="73434" y="6532"/>
                  <a:pt x="86497" y="4119"/>
                  <a:pt x="98854" y="0"/>
                </a:cubicBezTo>
                <a:cubicBezTo>
                  <a:pt x="102973" y="16476"/>
                  <a:pt x="108419" y="32675"/>
                  <a:pt x="111211" y="49427"/>
                </a:cubicBezTo>
                <a:cubicBezTo>
                  <a:pt x="116670" y="82183"/>
                  <a:pt x="97354" y="127893"/>
                  <a:pt x="123567" y="148281"/>
                </a:cubicBezTo>
                <a:cubicBezTo>
                  <a:pt x="149780" y="168669"/>
                  <a:pt x="189470" y="140043"/>
                  <a:pt x="222421" y="135924"/>
                </a:cubicBezTo>
                <a:cubicBezTo>
                  <a:pt x="233405" y="102974"/>
                  <a:pt x="250402" y="46159"/>
                  <a:pt x="271848" y="24713"/>
                </a:cubicBezTo>
                <a:cubicBezTo>
                  <a:pt x="283857" y="12704"/>
                  <a:pt x="304799" y="16476"/>
                  <a:pt x="321275" y="12357"/>
                </a:cubicBezTo>
                <a:cubicBezTo>
                  <a:pt x="418654" y="36700"/>
                  <a:pt x="370702" y="7730"/>
                  <a:pt x="370702" y="1729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6012160" y="4581128"/>
            <a:ext cx="432047" cy="197247"/>
          </a:xfrm>
          <a:custGeom>
            <a:avLst/>
            <a:gdLst>
              <a:gd name="connsiteX0" fmla="*/ 0 w 382507"/>
              <a:gd name="connsiteY0" fmla="*/ 135924 h 172995"/>
              <a:gd name="connsiteX1" fmla="*/ 61784 w 382507"/>
              <a:gd name="connsiteY1" fmla="*/ 12357 h 172995"/>
              <a:gd name="connsiteX2" fmla="*/ 98854 w 382507"/>
              <a:gd name="connsiteY2" fmla="*/ 0 h 172995"/>
              <a:gd name="connsiteX3" fmla="*/ 111211 w 382507"/>
              <a:gd name="connsiteY3" fmla="*/ 49427 h 172995"/>
              <a:gd name="connsiteX4" fmla="*/ 123567 w 382507"/>
              <a:gd name="connsiteY4" fmla="*/ 148281 h 172995"/>
              <a:gd name="connsiteX5" fmla="*/ 222421 w 382507"/>
              <a:gd name="connsiteY5" fmla="*/ 135924 h 172995"/>
              <a:gd name="connsiteX6" fmla="*/ 271848 w 382507"/>
              <a:gd name="connsiteY6" fmla="*/ 24713 h 172995"/>
              <a:gd name="connsiteX7" fmla="*/ 321275 w 382507"/>
              <a:gd name="connsiteY7" fmla="*/ 12357 h 172995"/>
              <a:gd name="connsiteX8" fmla="*/ 370702 w 382507"/>
              <a:gd name="connsiteY8" fmla="*/ 172995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507" h="172995">
                <a:moveTo>
                  <a:pt x="0" y="135924"/>
                </a:moveTo>
                <a:cubicBezTo>
                  <a:pt x="21201" y="51120"/>
                  <a:pt x="-438" y="43467"/>
                  <a:pt x="61784" y="12357"/>
                </a:cubicBezTo>
                <a:cubicBezTo>
                  <a:pt x="73434" y="6532"/>
                  <a:pt x="86497" y="4119"/>
                  <a:pt x="98854" y="0"/>
                </a:cubicBezTo>
                <a:cubicBezTo>
                  <a:pt x="102973" y="16476"/>
                  <a:pt x="108419" y="32675"/>
                  <a:pt x="111211" y="49427"/>
                </a:cubicBezTo>
                <a:cubicBezTo>
                  <a:pt x="116670" y="82183"/>
                  <a:pt x="97354" y="127893"/>
                  <a:pt x="123567" y="148281"/>
                </a:cubicBezTo>
                <a:cubicBezTo>
                  <a:pt x="149780" y="168669"/>
                  <a:pt x="189470" y="140043"/>
                  <a:pt x="222421" y="135924"/>
                </a:cubicBezTo>
                <a:cubicBezTo>
                  <a:pt x="233405" y="102974"/>
                  <a:pt x="250402" y="46159"/>
                  <a:pt x="271848" y="24713"/>
                </a:cubicBezTo>
                <a:cubicBezTo>
                  <a:pt x="283857" y="12704"/>
                  <a:pt x="304799" y="16476"/>
                  <a:pt x="321275" y="12357"/>
                </a:cubicBezTo>
                <a:cubicBezTo>
                  <a:pt x="418654" y="36700"/>
                  <a:pt x="370702" y="7730"/>
                  <a:pt x="370702" y="1729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436096" y="5589240"/>
            <a:ext cx="2880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012160" y="5589240"/>
            <a:ext cx="360363" cy="0"/>
          </a:xfrm>
          <a:prstGeom prst="line">
            <a:avLst/>
          </a:prstGeom>
          <a:ln w="889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олилиния 38"/>
          <p:cNvSpPr/>
          <p:nvPr/>
        </p:nvSpPr>
        <p:spPr>
          <a:xfrm>
            <a:off x="6588224" y="5445224"/>
            <a:ext cx="382587" cy="173038"/>
          </a:xfrm>
          <a:custGeom>
            <a:avLst/>
            <a:gdLst>
              <a:gd name="connsiteX0" fmla="*/ 0 w 382507"/>
              <a:gd name="connsiteY0" fmla="*/ 135924 h 172995"/>
              <a:gd name="connsiteX1" fmla="*/ 61784 w 382507"/>
              <a:gd name="connsiteY1" fmla="*/ 12357 h 172995"/>
              <a:gd name="connsiteX2" fmla="*/ 98854 w 382507"/>
              <a:gd name="connsiteY2" fmla="*/ 0 h 172995"/>
              <a:gd name="connsiteX3" fmla="*/ 111211 w 382507"/>
              <a:gd name="connsiteY3" fmla="*/ 49427 h 172995"/>
              <a:gd name="connsiteX4" fmla="*/ 123567 w 382507"/>
              <a:gd name="connsiteY4" fmla="*/ 148281 h 172995"/>
              <a:gd name="connsiteX5" fmla="*/ 222421 w 382507"/>
              <a:gd name="connsiteY5" fmla="*/ 135924 h 172995"/>
              <a:gd name="connsiteX6" fmla="*/ 271848 w 382507"/>
              <a:gd name="connsiteY6" fmla="*/ 24713 h 172995"/>
              <a:gd name="connsiteX7" fmla="*/ 321275 w 382507"/>
              <a:gd name="connsiteY7" fmla="*/ 12357 h 172995"/>
              <a:gd name="connsiteX8" fmla="*/ 370702 w 382507"/>
              <a:gd name="connsiteY8" fmla="*/ 172995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507" h="172995">
                <a:moveTo>
                  <a:pt x="0" y="135924"/>
                </a:moveTo>
                <a:cubicBezTo>
                  <a:pt x="21201" y="51120"/>
                  <a:pt x="-438" y="43467"/>
                  <a:pt x="61784" y="12357"/>
                </a:cubicBezTo>
                <a:cubicBezTo>
                  <a:pt x="73434" y="6532"/>
                  <a:pt x="86497" y="4119"/>
                  <a:pt x="98854" y="0"/>
                </a:cubicBezTo>
                <a:cubicBezTo>
                  <a:pt x="102973" y="16476"/>
                  <a:pt x="108419" y="32675"/>
                  <a:pt x="111211" y="49427"/>
                </a:cubicBezTo>
                <a:cubicBezTo>
                  <a:pt x="116670" y="82183"/>
                  <a:pt x="97354" y="127893"/>
                  <a:pt x="123567" y="148281"/>
                </a:cubicBezTo>
                <a:cubicBezTo>
                  <a:pt x="149780" y="168669"/>
                  <a:pt x="189470" y="140043"/>
                  <a:pt x="222421" y="135924"/>
                </a:cubicBezTo>
                <a:cubicBezTo>
                  <a:pt x="233405" y="102974"/>
                  <a:pt x="250402" y="46159"/>
                  <a:pt x="271848" y="24713"/>
                </a:cubicBezTo>
                <a:cubicBezTo>
                  <a:pt x="283857" y="12704"/>
                  <a:pt x="304799" y="16476"/>
                  <a:pt x="321275" y="12357"/>
                </a:cubicBezTo>
                <a:cubicBezTo>
                  <a:pt x="418654" y="36700"/>
                  <a:pt x="370702" y="7730"/>
                  <a:pt x="370702" y="1729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7236296" y="5517232"/>
            <a:ext cx="36004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Users\Сергей\Desktop\Арбуз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3166383" cy="342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649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Сергей\Desktop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84213" y="560388"/>
            <a:ext cx="424815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endParaRPr lang="ru-RU" sz="2000" b="1" dirty="0">
              <a:solidFill>
                <a:srgbClr val="0070C0"/>
              </a:solidFill>
              <a:latin typeface="Verdana" pitchFamily="34" charset="0"/>
            </a:endParaRPr>
          </a:p>
          <a:p>
            <a:endParaRPr lang="ru-RU" dirty="0">
              <a:latin typeface="Century Gothic" pitchFamily="34" charset="0"/>
            </a:endParaRPr>
          </a:p>
        </p:txBody>
      </p:sp>
      <p:pic>
        <p:nvPicPr>
          <p:cNvPr id="18" name="Рисунок 17" descr="D:\Дети сочиняют синквейны\СИНКВЕЙН ОГУРЕЦ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8680"/>
            <a:ext cx="7560840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Дети сочиняют синквейны\СИНКВЕЙН ОГУРЕЦ.jpg"/>
          <p:cNvPicPr/>
          <p:nvPr/>
        </p:nvPicPr>
        <p:blipFill>
          <a:blip r:embed="rId3" cstate="print"/>
          <a:srcRect l="17422" t="78947" r="58983" b="4470"/>
          <a:stretch>
            <a:fillRect/>
          </a:stretch>
        </p:blipFill>
        <p:spPr bwMode="auto">
          <a:xfrm>
            <a:off x="2411760" y="1196752"/>
            <a:ext cx="1800200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95736" y="4941168"/>
            <a:ext cx="18002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4077072"/>
            <a:ext cx="1512168" cy="62636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3933056"/>
            <a:ext cx="5199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?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5013176"/>
            <a:ext cx="5199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?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19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ергей\Desktop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ЗАЯЦ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(обратная форма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синквейна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)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14339" name="Содержимое 7" descr="зая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8176" t="12270" r="33229"/>
          <a:stretch>
            <a:fillRect/>
          </a:stretch>
        </p:blipFill>
        <p:spPr>
          <a:xfrm>
            <a:off x="239713" y="2743200"/>
            <a:ext cx="3243262" cy="3775075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505200" y="1981200"/>
            <a:ext cx="5334000" cy="4876800"/>
          </a:xfrm>
        </p:spPr>
        <p:txBody>
          <a:bodyPr>
            <a:normAutofit/>
          </a:bodyPr>
          <a:lstStyle/>
          <a:p>
            <a:pPr marL="514350" indent="-514350" algn="ctr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endParaRPr lang="ru-RU" b="1" dirty="0" smtClean="0">
              <a:solidFill>
                <a:schemeClr val="accent1">
                  <a:lumMod val="25000"/>
                </a:schemeClr>
              </a:solidFill>
              <a:latin typeface="Garamond" pitchFamily="18" charset="0"/>
            </a:endParaRPr>
          </a:p>
          <a:p>
            <a:pPr marL="514350" indent="-514350" algn="ctr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Garamond" pitchFamily="18" charset="0"/>
              </a:rPr>
              <a:t>5. Дикое животное.</a:t>
            </a:r>
          </a:p>
          <a:p>
            <a:pPr marL="514350" indent="-514350" algn="ctr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Garamond" pitchFamily="18" charset="0"/>
              </a:rPr>
              <a:t>4. В наших лесах живут зайцы.</a:t>
            </a:r>
          </a:p>
          <a:p>
            <a:pPr marL="514350" indent="-514350" algn="ctr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Garamond" pitchFamily="18" charset="0"/>
              </a:rPr>
              <a:t>3. Скачет, прячется, боится  </a:t>
            </a:r>
          </a:p>
          <a:p>
            <a:pPr marL="514350" indent="-514350" algn="ctr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Garamond" pitchFamily="18" charset="0"/>
              </a:rPr>
              <a:t>2. Белый, пушистый</a:t>
            </a:r>
          </a:p>
          <a:p>
            <a:pPr marL="514350" indent="-514350" algn="ctr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Garamond" pitchFamily="18" charset="0"/>
              </a:rPr>
              <a:t>1. Заяц </a:t>
            </a:r>
            <a:r>
              <a:rPr lang="ru-RU" b="1" dirty="0" smtClean="0">
                <a:latin typeface="Garamond" pitchFamily="18" charset="0"/>
              </a:rPr>
              <a:t/>
            </a:r>
            <a:br>
              <a:rPr lang="ru-RU" b="1" dirty="0" smtClean="0">
                <a:latin typeface="Garamond" pitchFamily="18" charset="0"/>
              </a:rPr>
            </a:br>
            <a:endParaRPr lang="ru-RU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1783</TotalTime>
  <Words>265</Words>
  <Application>Microsoft Office PowerPoint</Application>
  <PresentationFormat>Экран (4:3)</PresentationFormat>
  <Paragraphs>105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  Дети сочиняют синквейны</vt:lpstr>
      <vt:lpstr>Слайд 4</vt:lpstr>
      <vt:lpstr>    Условные обозначения:  </vt:lpstr>
      <vt:lpstr>Слайд 6</vt:lpstr>
      <vt:lpstr>Слайд 7</vt:lpstr>
      <vt:lpstr>Слайд 8</vt:lpstr>
      <vt:lpstr>   ЗАЯЦ  (обратная форма синквейна)</vt:lpstr>
      <vt:lpstr>Слайд 10</vt:lpstr>
      <vt:lpstr>Слайд 11</vt:lpstr>
      <vt:lpstr>Слайд 12</vt:lpstr>
      <vt:lpstr>Слайд 13</vt:lpstr>
      <vt:lpstr>   Алгоритм составления синквейна   </vt:lpstr>
      <vt:lpstr>КУКЛА</vt:lpstr>
      <vt:lpstr>СИНКВЕЙН -ЗАГАДКА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ALINA_LISA</dc:creator>
  <cp:lastModifiedBy>Пользователь</cp:lastModifiedBy>
  <cp:revision>157</cp:revision>
  <dcterms:created xsi:type="dcterms:W3CDTF">2015-04-15T06:42:23Z</dcterms:created>
  <dcterms:modified xsi:type="dcterms:W3CDTF">2019-02-06T08:45:26Z</dcterms:modified>
</cp:coreProperties>
</file>