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1" r:id="rId3"/>
    <p:sldId id="257" r:id="rId4"/>
    <p:sldId id="259" r:id="rId5"/>
    <p:sldId id="258" r:id="rId6"/>
    <p:sldId id="260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ABB078-E019-4AB5-A430-8A38ECF25E7B}" type="datetimeFigureOut">
              <a:rPr lang="ru-RU" smtClean="0"/>
              <a:pPr/>
              <a:t>10.02.2013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C06BAEE-3822-4385-A581-CB58F108C1B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pull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86766" cy="1632798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Операционная</a:t>
            </a:r>
            <a:br>
              <a:rPr lang="ru-RU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5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система</a:t>
            </a:r>
            <a:endParaRPr lang="ru-RU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Содержимое 6" descr="win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64" y="3143248"/>
            <a:ext cx="3450614" cy="2156634"/>
          </a:xfrm>
          <a:prstGeom prst="roundRect">
            <a:avLst/>
          </a:prstGeom>
          <a:ln>
            <a:solidFill>
              <a:srgbClr val="0070C0"/>
            </a:solidFill>
            <a:prstDash val="solid"/>
          </a:ln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85720" y="357166"/>
            <a:ext cx="8572560" cy="5653108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chemeClr val="accent1"/>
                </a:solidFill>
              </a:rPr>
              <a:t>Программное обеспечение </a:t>
            </a:r>
            <a:r>
              <a:rPr lang="ru-RU" b="1" dirty="0" smtClean="0">
                <a:solidFill>
                  <a:schemeClr val="accent1"/>
                </a:solidFill>
              </a:rPr>
              <a:t>– это совокупность программ и сопровождающей их документации, предназначенная для решения определенных задач на компьютере. </a:t>
            </a:r>
            <a:endParaRPr lang="ru-RU" b="1" dirty="0">
              <a:solidFill>
                <a:schemeClr val="accent1"/>
              </a:solidFill>
            </a:endParaRPr>
          </a:p>
        </p:txBody>
      </p:sp>
      <p:pic>
        <p:nvPicPr>
          <p:cNvPr id="3" name="Рисунок 2" descr="i. 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330" y="5304236"/>
            <a:ext cx="1785950" cy="1339463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928670"/>
            <a:ext cx="807249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i="1" dirty="0" smtClean="0">
                <a:solidFill>
                  <a:schemeClr val="accent1"/>
                </a:solidFill>
                <a:latin typeface="+mj-lt"/>
              </a:rPr>
              <a:t>Операционная система</a:t>
            </a:r>
            <a:r>
              <a:rPr lang="ru-RU" sz="44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ru-RU" sz="4400" b="1" dirty="0">
                <a:solidFill>
                  <a:schemeClr val="accent1"/>
                </a:solidFill>
                <a:latin typeface="+mj-lt"/>
              </a:rPr>
              <a:t>– это комплекс системных программ, обеспечивающий </a:t>
            </a:r>
            <a:r>
              <a:rPr lang="ru-RU" sz="4400" b="1" dirty="0" smtClean="0">
                <a:solidFill>
                  <a:schemeClr val="accent1"/>
                </a:solidFill>
                <a:latin typeface="+mj-lt"/>
              </a:rPr>
              <a:t>совместное функционирование </a:t>
            </a:r>
            <a:r>
              <a:rPr lang="ru-RU" sz="4400" b="1" dirty="0">
                <a:solidFill>
                  <a:schemeClr val="accent1"/>
                </a:solidFill>
                <a:latin typeface="+mj-lt"/>
              </a:rPr>
              <a:t>всех устройств компьютера и поддерживающий работу всех его программ</a:t>
            </a:r>
            <a:r>
              <a:rPr lang="ru-RU" sz="4400" b="1" dirty="0" smtClean="0">
                <a:solidFill>
                  <a:schemeClr val="accent1"/>
                </a:solidFill>
                <a:latin typeface="+mj-lt"/>
              </a:rPr>
              <a:t>. </a:t>
            </a:r>
            <a:endParaRPr lang="ru-RU" sz="4400" b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3" name="Рисунок 2" descr="i. 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5072074"/>
            <a:ext cx="1905000" cy="142875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785794"/>
            <a:ext cx="828680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latin typeface="+mj-lt"/>
                <a:ea typeface="Times New Roman" pitchFamily="18" charset="0"/>
              </a:rPr>
              <a:t>Состав ОС: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4000" b="1" dirty="0">
                <a:solidFill>
                  <a:schemeClr val="accent1"/>
                </a:solidFill>
                <a:latin typeface="+mj-lt"/>
              </a:rPr>
              <a:t>Управление файловой </a:t>
            </a:r>
            <a:r>
              <a:rPr lang="ru-RU" sz="4000" b="1" dirty="0" smtClean="0">
                <a:solidFill>
                  <a:schemeClr val="accent1"/>
                </a:solidFill>
                <a:latin typeface="+mj-lt"/>
              </a:rPr>
              <a:t>системой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4000" b="1" dirty="0">
                <a:solidFill>
                  <a:schemeClr val="accent1"/>
                </a:solidFill>
                <a:latin typeface="+mj-lt"/>
              </a:rPr>
              <a:t>Командный </a:t>
            </a:r>
            <a:r>
              <a:rPr lang="ru-RU" sz="4000" b="1" dirty="0" smtClean="0">
                <a:solidFill>
                  <a:schemeClr val="accent1"/>
                </a:solidFill>
                <a:latin typeface="+mj-lt"/>
              </a:rPr>
              <a:t>процессор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4000" b="1" dirty="0">
                <a:solidFill>
                  <a:schemeClr val="accent1"/>
                </a:solidFill>
                <a:latin typeface="+mj-lt"/>
              </a:rPr>
              <a:t>Драйверы </a:t>
            </a:r>
            <a:r>
              <a:rPr lang="ru-RU" sz="4000" b="1" dirty="0" smtClean="0">
                <a:solidFill>
                  <a:schemeClr val="accent1"/>
                </a:solidFill>
                <a:latin typeface="+mj-lt"/>
              </a:rPr>
              <a:t>устройств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4000" b="1" dirty="0">
                <a:solidFill>
                  <a:schemeClr val="accent1"/>
                </a:solidFill>
                <a:latin typeface="+mj-lt"/>
              </a:rPr>
              <a:t>Графический </a:t>
            </a:r>
            <a:r>
              <a:rPr lang="ru-RU" sz="4000" b="1" dirty="0" smtClean="0">
                <a:solidFill>
                  <a:schemeClr val="accent1"/>
                </a:solidFill>
                <a:latin typeface="+mj-lt"/>
              </a:rPr>
              <a:t>интерфейс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4000" b="1" dirty="0">
                <a:solidFill>
                  <a:schemeClr val="accent1"/>
                </a:solidFill>
                <a:latin typeface="+mj-lt"/>
              </a:rPr>
              <a:t>Сервисные </a:t>
            </a:r>
            <a:r>
              <a:rPr lang="ru-RU" sz="4000" b="1" dirty="0" smtClean="0">
                <a:solidFill>
                  <a:schemeClr val="accent1"/>
                </a:solidFill>
                <a:latin typeface="+mj-lt"/>
              </a:rPr>
              <a:t>программы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sz="4000" b="1" dirty="0">
                <a:solidFill>
                  <a:schemeClr val="accent1"/>
                </a:solidFill>
                <a:latin typeface="+mj-lt"/>
              </a:rPr>
              <a:t>Справочная система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3" name="Рисунок 2" descr="i. 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5072074"/>
            <a:ext cx="1905000" cy="142875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71472" y="214290"/>
            <a:ext cx="821537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chemeClr val="accent1"/>
                </a:solidFill>
                <a:latin typeface="+mj-lt"/>
              </a:rPr>
              <a:t>Основные функции ОС:</a:t>
            </a:r>
          </a:p>
          <a:p>
            <a:pPr lvl="0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accent1"/>
                </a:solidFill>
                <a:latin typeface="+mj-lt"/>
              </a:rPr>
              <a:t> Контроль работоспособности оборудования компьютерной системы</a:t>
            </a:r>
          </a:p>
          <a:p>
            <a:pPr lvl="0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accent1"/>
                </a:solidFill>
                <a:latin typeface="+mj-lt"/>
              </a:rPr>
              <a:t>Выполнение процедуры начальной загрузки</a:t>
            </a:r>
          </a:p>
          <a:p>
            <a:pPr lvl="0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accent1"/>
                </a:solidFill>
                <a:latin typeface="+mj-lt"/>
              </a:rPr>
              <a:t>Управление работой устройств компьютера</a:t>
            </a:r>
          </a:p>
          <a:p>
            <a:pPr lvl="0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accent1"/>
                </a:solidFill>
                <a:latin typeface="+mj-lt"/>
              </a:rPr>
              <a:t>Взаимодействие пользователя с компьютером</a:t>
            </a:r>
          </a:p>
          <a:p>
            <a:pPr lvl="0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accent1"/>
                </a:solidFill>
                <a:latin typeface="+mj-lt"/>
              </a:rPr>
              <a:t>Загрузка и выполнение прикладных программ</a:t>
            </a:r>
          </a:p>
          <a:p>
            <a:pPr lvl="0">
              <a:buFont typeface="Arial" pitchFamily="34" charset="0"/>
              <a:buChar char="•"/>
            </a:pPr>
            <a:r>
              <a:rPr lang="ru-RU" sz="3200" b="1" dirty="0" smtClean="0">
                <a:solidFill>
                  <a:schemeClr val="accent1"/>
                </a:solidFill>
                <a:latin typeface="+mj-lt"/>
              </a:rPr>
              <a:t>Распределение ресурсов компьютера между вычислительными процессами </a:t>
            </a:r>
            <a:endParaRPr lang="ru-RU" sz="3200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3" name="Рисунок 2" descr="i. 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44" y="214290"/>
            <a:ext cx="1500198" cy="1125149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85750"/>
            <a:ext cx="8229600" cy="928688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accent1"/>
                </a:solidFill>
              </a:rPr>
              <a:t>Установка и загрузка ОС</a:t>
            </a:r>
            <a:endParaRPr lang="ru-RU" b="1" i="1" dirty="0">
              <a:solidFill>
                <a:schemeClr val="accent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786050" y="1428736"/>
            <a:ext cx="3071834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Дистрибутив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86050" y="2500306"/>
            <a:ext cx="307183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488" y="3500438"/>
            <a:ext cx="307183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Системный  диск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857488" y="4429132"/>
            <a:ext cx="307183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Загрузка ОС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4286248" y="2143116"/>
            <a:ext cx="45719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 flipH="1">
            <a:off x="4286248" y="3143248"/>
            <a:ext cx="71438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286248" y="4143380"/>
            <a:ext cx="45719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3571868" y="2571744"/>
            <a:ext cx="1830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Установка ОС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4286248" y="5143512"/>
            <a:ext cx="71438" cy="214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857488" y="5429264"/>
            <a:ext cx="45719" cy="71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2857488" y="5429264"/>
            <a:ext cx="3071834" cy="6429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Оперативная память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3000364" y="54292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>
                <a:solidFill>
                  <a:schemeClr val="accent1">
                    <a:lumMod val="75000"/>
                  </a:schemeClr>
                </a:solidFill>
              </a:rPr>
              <a:t>Оперативная память</a:t>
            </a:r>
            <a:endParaRPr lang="ru-RU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" name="Рисунок 17" descr="i. 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9454" y="5143512"/>
            <a:ext cx="1905000" cy="142875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1"/>
                </a:solidFill>
                <a:effectLst/>
              </a:rPr>
              <a:t>Прикладное программное обеспечение</a:t>
            </a:r>
            <a:endParaRPr lang="ru-RU" dirty="0">
              <a:solidFill>
                <a:schemeClr val="accent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071678"/>
            <a:ext cx="7854696" cy="4429156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chemeClr val="accent1"/>
                </a:solidFill>
              </a:rPr>
              <a:t>Прикладные программы называются приложениями.</a:t>
            </a:r>
          </a:p>
          <a:p>
            <a:pPr algn="l"/>
            <a:r>
              <a:rPr lang="ru-RU" b="1" i="1" dirty="0" smtClean="0">
                <a:solidFill>
                  <a:schemeClr val="accent1"/>
                </a:solidFill>
              </a:rPr>
              <a:t>Приложение</a:t>
            </a:r>
            <a:r>
              <a:rPr lang="ru-RU" b="1" dirty="0" smtClean="0">
                <a:solidFill>
                  <a:schemeClr val="accent1"/>
                </a:solidFill>
              </a:rPr>
              <a:t> – это программа, позволяющая обрабатывать текстовую, графическую, числовую, аудио- и видеоинформацию, а также работать в компьютерных сетях.</a:t>
            </a:r>
          </a:p>
          <a:p>
            <a:pPr algn="l"/>
            <a:r>
              <a:rPr lang="ru-RU" b="1" dirty="0" smtClean="0">
                <a:solidFill>
                  <a:schemeClr val="accent1"/>
                </a:solidFill>
              </a:rPr>
              <a:t>Приложение функционирует под управлением операционной системы.</a:t>
            </a:r>
            <a:endParaRPr lang="ru-RU" b="1" dirty="0">
              <a:solidFill>
                <a:schemeClr val="accent1"/>
              </a:solidFill>
            </a:endParaRPr>
          </a:p>
        </p:txBody>
      </p:sp>
      <p:pic>
        <p:nvPicPr>
          <p:cNvPr id="4" name="Рисунок 3" descr="i. 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6578" y="5143512"/>
            <a:ext cx="1905000" cy="142875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85728"/>
            <a:ext cx="7851648" cy="18288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endParaRPr lang="ru-RU" sz="3600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71472" y="285728"/>
          <a:ext cx="8143932" cy="6072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552325">
                <a:tc gridSpan="2">
                  <a:txBody>
                    <a:bodyPr/>
                    <a:lstStyle/>
                    <a:p>
                      <a:pPr algn="ctr"/>
                      <a:r>
                        <a:rPr lang="ru-RU" sz="3200" i="1" baseline="0" dirty="0" smtClean="0">
                          <a:solidFill>
                            <a:schemeClr val="accent1"/>
                          </a:solidFill>
                        </a:rPr>
                        <a:t>Приложения</a:t>
                      </a:r>
                      <a:endParaRPr lang="ru-RU" sz="3200" i="1" baseline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2325"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solidFill>
                            <a:schemeClr val="accent1"/>
                          </a:solidFill>
                        </a:rPr>
                        <a:t>Общего назначения</a:t>
                      </a:r>
                      <a:endParaRPr lang="ru-RU" sz="2800" b="1" i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i="1" dirty="0" smtClean="0">
                          <a:solidFill>
                            <a:schemeClr val="accent1"/>
                          </a:solidFill>
                        </a:rPr>
                        <a:t>Специального назначения</a:t>
                      </a:r>
                      <a:endParaRPr lang="ru-RU" sz="2800" b="1" i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4823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Электронные таблицы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Текстовые редакторы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Графические редакторы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Звуковые редакторы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Мультимедиа проигрыватели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Программы разработки презентаций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Базы данных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Коммуникационные программы</a:t>
                      </a:r>
                      <a:endParaRPr lang="ru-RU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Специальные бухгалтерские программы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Программы компьютерного черчения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Компьютерные словари и энциклопедии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Системы автоматического перевода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Системы распознавания текста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Системы программирования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Обучающие программы</a:t>
                      </a:r>
                    </a:p>
                    <a:p>
                      <a:pPr>
                        <a:buFont typeface="Wingdings" pitchFamily="2" charset="2"/>
                        <a:buChar char="Ø"/>
                      </a:pPr>
                      <a:r>
                        <a:rPr lang="ru-RU" sz="2000" b="1" dirty="0" smtClean="0">
                          <a:solidFill>
                            <a:schemeClr val="accent1"/>
                          </a:solidFill>
                        </a:rPr>
                        <a:t>Компьютерные игры</a:t>
                      </a:r>
                      <a:endParaRPr lang="ru-RU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285728"/>
            <a:ext cx="7599262" cy="60579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b="1" i="1" dirty="0" smtClean="0">
                <a:solidFill>
                  <a:schemeClr val="accent1"/>
                </a:solidFill>
                <a:effectLst/>
              </a:rPr>
              <a:t>Графический интерфейс операционных систем и приложений:</a:t>
            </a:r>
            <a:br>
              <a:rPr lang="ru-RU" b="1" i="1" dirty="0" smtClean="0">
                <a:solidFill>
                  <a:schemeClr val="accent1"/>
                </a:solidFill>
                <a:effectLst/>
              </a:rPr>
            </a:br>
            <a:r>
              <a:rPr lang="ru-RU" b="1" i="1" dirty="0" smtClean="0">
                <a:solidFill>
                  <a:schemeClr val="accent1"/>
                </a:solidFill>
                <a:effectLst/>
              </a:rPr>
              <a:t/>
            </a:r>
            <a:br>
              <a:rPr lang="ru-RU" b="1" i="1" dirty="0" smtClean="0">
                <a:solidFill>
                  <a:schemeClr val="accent1"/>
                </a:solidFill>
                <a:effectLst/>
              </a:rPr>
            </a:br>
            <a:r>
              <a:rPr lang="ru-RU" i="1" dirty="0" smtClean="0">
                <a:solidFill>
                  <a:schemeClr val="accent1"/>
                </a:solidFill>
                <a:effectLst/>
              </a:rPr>
              <a:t>панели</a:t>
            </a:r>
            <a:br>
              <a:rPr lang="ru-RU" i="1" dirty="0" smtClean="0">
                <a:solidFill>
                  <a:schemeClr val="accent1"/>
                </a:solidFill>
                <a:effectLst/>
              </a:rPr>
            </a:br>
            <a:r>
              <a:rPr lang="ru-RU" i="1" dirty="0" smtClean="0">
                <a:solidFill>
                  <a:schemeClr val="accent1"/>
                </a:solidFill>
                <a:effectLst/>
              </a:rPr>
              <a:t> меню</a:t>
            </a:r>
            <a:br>
              <a:rPr lang="ru-RU" i="1" dirty="0" smtClean="0">
                <a:solidFill>
                  <a:schemeClr val="accent1"/>
                </a:solidFill>
                <a:effectLst/>
              </a:rPr>
            </a:br>
            <a:r>
              <a:rPr lang="ru-RU" i="1" dirty="0" smtClean="0">
                <a:solidFill>
                  <a:schemeClr val="accent1"/>
                </a:solidFill>
                <a:effectLst/>
              </a:rPr>
              <a:t> окна</a:t>
            </a:r>
            <a:r>
              <a:rPr lang="ru-RU" b="1" i="1" dirty="0" smtClean="0">
                <a:solidFill>
                  <a:schemeClr val="accent1"/>
                </a:solidFill>
                <a:effectLst/>
              </a:rPr>
              <a:t/>
            </a:r>
            <a:br>
              <a:rPr lang="ru-RU" b="1" i="1" dirty="0" smtClean="0">
                <a:solidFill>
                  <a:schemeClr val="accent1"/>
                </a:solidFill>
                <a:effectLst/>
              </a:rPr>
            </a:br>
            <a:endParaRPr lang="ru-RU" b="1" i="1" dirty="0">
              <a:solidFill>
                <a:schemeClr val="accent1"/>
              </a:solidFill>
              <a:effectLst/>
            </a:endParaRPr>
          </a:p>
        </p:txBody>
      </p:sp>
      <p:pic>
        <p:nvPicPr>
          <p:cNvPr id="3" name="Рисунок 2" descr="i. 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0826" y="5000636"/>
            <a:ext cx="1905000" cy="1428750"/>
          </a:xfrm>
          <a:prstGeom prst="rect">
            <a:avLst/>
          </a:prstGeom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189</Words>
  <Application>Microsoft Office PowerPoint</Application>
  <PresentationFormat>Экран (4:3)</PresentationFormat>
  <Paragraphs>49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Операционная  система</vt:lpstr>
      <vt:lpstr>Программное обеспечение – это совокупность программ и сопровождающей их документации, предназначенная для решения определенных задач на компьютере. </vt:lpstr>
      <vt:lpstr>Слайд 3</vt:lpstr>
      <vt:lpstr>Слайд 4</vt:lpstr>
      <vt:lpstr>Слайд 5</vt:lpstr>
      <vt:lpstr>Установка и загрузка ОС</vt:lpstr>
      <vt:lpstr>Прикладное программное обеспечение</vt:lpstr>
      <vt:lpstr>Слайд 8</vt:lpstr>
      <vt:lpstr>   Графический интерфейс операционных систем и приложений:  панели  меню  окна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Операционная  система</dc:title>
  <dc:creator>Admin</dc:creator>
  <cp:lastModifiedBy>Admin</cp:lastModifiedBy>
  <cp:revision>23</cp:revision>
  <dcterms:created xsi:type="dcterms:W3CDTF">2013-02-09T11:15:20Z</dcterms:created>
  <dcterms:modified xsi:type="dcterms:W3CDTF">2013-02-10T10:25:43Z</dcterms:modified>
</cp:coreProperties>
</file>