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A7FD-2B3A-49B8-9B6B-0BD975D6970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BE96B-C3EA-4FC3-969B-B2E02F41CE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юдьми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BE96B-C3EA-4FC3-969B-B2E02F41CE0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юдьми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BE96B-C3EA-4FC3-969B-B2E02F41CE0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BE96B-C3EA-4FC3-969B-B2E02F41CE0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BE96B-C3EA-4FC3-969B-B2E02F41CE0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users/bunkova3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7879.maam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bunkova-tatyana-mihaylovn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bunkova-t-m.a2b2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996662"/>
            <a:ext cx="8215370" cy="343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Портфолио</a:t>
            </a:r>
            <a:endParaRPr lang="ru-RU" sz="6000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6000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800" b="1" dirty="0" err="1" smtClean="0">
                <a:ln w="6350">
                  <a:noFill/>
                </a:ln>
                <a:solidFill>
                  <a:srgbClr val="1D8E9D"/>
                </a:solidFill>
                <a:latin typeface="Segoe Print" pitchFamily="2" charset="0"/>
                <a:ea typeface="Tahoma" panose="020B0604030504040204" pitchFamily="34" charset="0"/>
                <a:cs typeface="Tahoma" panose="020B0604030504040204" pitchFamily="34" charset="0"/>
              </a:rPr>
              <a:t>Буньковой</a:t>
            </a:r>
            <a:r>
              <a:rPr lang="ru-RU" sz="4800" b="1" dirty="0" smtClean="0">
                <a:ln w="6350">
                  <a:noFill/>
                </a:ln>
                <a:solidFill>
                  <a:srgbClr val="1D8E9D"/>
                </a:solidFill>
                <a:latin typeface="Segoe Print" pitchFamily="2" charset="0"/>
                <a:ea typeface="Tahoma" panose="020B0604030504040204" pitchFamily="34" charset="0"/>
                <a:cs typeface="Tahoma" panose="020B0604030504040204" pitchFamily="34" charset="0"/>
              </a:rPr>
              <a:t> Татьяны Михайловны</a:t>
            </a:r>
            <a:endParaRPr lang="ru-RU" sz="4800" b="1" dirty="0">
              <a:ln w="6350">
                <a:noFill/>
              </a:ln>
              <a:solidFill>
                <a:srgbClr val="1D8E9D"/>
              </a:solidFill>
              <a:latin typeface="Segoe Prin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</a:t>
            </a:r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профессиональных конкурсах различного уровня</a:t>
            </a:r>
            <a:endParaRPr lang="ru-RU" b="1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857230"/>
          <a:ext cx="8215371" cy="575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4357718"/>
                <a:gridCol w="2500331"/>
              </a:tblGrid>
              <a:tr h="5214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деятельности</a:t>
                      </a:r>
                      <a:endParaRPr lang="ru-RU" dirty="0"/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Смотр – конкурс условий по патриотическому воспитанию дошкольников»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городском конкурсе ДПТ «Зимняя мастерская»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Смотр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конкурс зимних участков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1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Всероссийское тестирование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Тотал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Тест Май 2018»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 степени)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городском конкурсе методических разработок о зимующих птицах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Смотр – конкурс условий для опытно – экспериментальной деятельности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мониторинге информатизации системы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 профессионального мастерства педагогических работников им. А.С. Макаренко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профессиональный  конкурс «Лучший по профессии» в номинации «Воспитатель детского сада»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творческой деятельности детей </a:t>
            </a:r>
          </a:p>
          <a:p>
            <a:pPr algn="ctr"/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последние 5 лет</a:t>
            </a:r>
            <a:endParaRPr lang="ru-RU" b="1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000108"/>
          <a:ext cx="8501124" cy="550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735"/>
                <a:gridCol w="2217925"/>
                <a:gridCol w="3674899"/>
                <a:gridCol w="1690565"/>
              </a:tblGrid>
              <a:tr h="6323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Фамилия,</a:t>
                      </a:r>
                      <a:r>
                        <a:rPr lang="ru-RU" baseline="0" dirty="0" smtClean="0"/>
                        <a:t> имя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деятельности</a:t>
                      </a:r>
                      <a:endParaRPr lang="ru-RU" dirty="0"/>
                    </a:p>
                  </a:txBody>
                  <a:tcPr/>
                </a:tc>
              </a:tr>
              <a:tr h="5152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Галеев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Максим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«Мир моими глазами»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2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2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Сулейманова Алина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 «Первая проталина»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2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2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Пузырева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викторина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«Теремок»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2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Пузырева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 «Новый год шагает по стране»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2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Пузырева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олимпиада «природа и мы»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2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Комарова Юля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викторина «Остров знаний»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38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Плюснин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Егор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Конскурс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информационных отчетов по деятельности в рамках городской акции «Каждой пичужке – наша кормушка»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2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Яшин Леня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Городской конкурс «Звездочки поэзии»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2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Мальков Рома, Катков Миша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викторина «Удивительный мир вокруг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нас. Животные России»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Персональные интернет ресурсы</a:t>
            </a:r>
            <a:endParaRPr lang="ru-RU" b="1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785794"/>
          <a:ext cx="8358246" cy="550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3786214"/>
                <a:gridCol w="3929090"/>
              </a:tblGrid>
              <a:tr h="1024418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Название сайта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Фото</a:t>
                      </a:r>
                      <a:endParaRPr lang="ru-RU" dirty="0"/>
                    </a:p>
                  </a:txBody>
                  <a:tcPr/>
                </a:tc>
              </a:tr>
              <a:tr h="2190292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</a:p>
                    <a:p>
                      <a:r>
                        <a:rPr lang="ru-RU" dirty="0" smtClean="0"/>
                        <a:t>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3C283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Maam.py </a:t>
                      </a:r>
                      <a:r>
                        <a:rPr lang="ru-RU" sz="1800" dirty="0" smtClean="0">
                          <a:solidFill>
                            <a:srgbClr val="3C283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 для воспитателей</a:t>
                      </a:r>
                      <a:r>
                        <a:rPr lang="ru-RU" sz="1800" baseline="0" dirty="0" smtClean="0">
                          <a:solidFill>
                            <a:srgbClr val="3C283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(личная страничка)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3C283B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http://www.maam.ru/users/bunkova35</a:t>
                      </a:r>
                      <a:endParaRPr lang="ru-RU" sz="1800" baseline="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1327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3C283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Maam.py </a:t>
                      </a:r>
                      <a:r>
                        <a:rPr lang="ru-RU" sz="1800" dirty="0" smtClean="0">
                          <a:solidFill>
                            <a:srgbClr val="3C283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 для воспитателей</a:t>
                      </a:r>
                      <a:r>
                        <a:rPr lang="ru-RU" sz="1800" baseline="0" dirty="0" smtClean="0">
                          <a:solidFill>
                            <a:srgbClr val="3C283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(Страничка группы)</a:t>
                      </a:r>
                    </a:p>
                    <a:p>
                      <a:endParaRPr lang="ru-RU" sz="1800" baseline="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http://7879.maam.ru/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aseline="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Татьяна\Pictures\Безымянный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857364"/>
            <a:ext cx="3786662" cy="2071702"/>
          </a:xfrm>
          <a:prstGeom prst="rect">
            <a:avLst/>
          </a:prstGeom>
          <a:noFill/>
        </p:spPr>
      </p:pic>
      <p:pic>
        <p:nvPicPr>
          <p:cNvPr id="2052" name="Picture 4" descr="C:\Users\Татьяна\Pictures\Безымянный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3916" y="4286256"/>
            <a:ext cx="3872407" cy="2124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Персональные интернет ресурсы</a:t>
            </a:r>
            <a:endParaRPr lang="ru-RU" b="1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785794"/>
          <a:ext cx="8286809" cy="556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814"/>
                <a:gridCol w="2784514"/>
                <a:gridCol w="4723481"/>
              </a:tblGrid>
              <a:tr h="723414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Название сайта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Фото</a:t>
                      </a:r>
                      <a:endParaRPr lang="ru-RU" dirty="0"/>
                    </a:p>
                  </a:txBody>
                  <a:tcPr/>
                </a:tc>
              </a:tr>
              <a:tr h="103344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C283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800" baseline="0" dirty="0" smtClean="0">
                          <a:solidFill>
                            <a:srgbClr val="3C283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сеть работников образования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3C283B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https://nsportal.ru/bunkova-tatyana-mihaylovna</a:t>
                      </a:r>
                      <a:endParaRPr lang="ru-RU" sz="180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344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3C283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Персональный сайт на портале</a:t>
                      </a:r>
                      <a:r>
                        <a:rPr lang="ru-RU" sz="1800" b="0" i="0" baseline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А2Б2</a:t>
                      </a:r>
                    </a:p>
                    <a:p>
                      <a:endParaRPr lang="ru-RU" sz="1800" b="0" i="0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http://bunkova-t-m.a2b2.ru/</a:t>
                      </a:r>
                      <a:endParaRPr lang="ru-RU" sz="1800" b="0" i="0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0" i="0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solidFill>
                          <a:srgbClr val="3C283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Татьяна\Pictures\Безымян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571612"/>
            <a:ext cx="4214842" cy="2357454"/>
          </a:xfrm>
          <a:prstGeom prst="rect">
            <a:avLst/>
          </a:prstGeom>
          <a:noFill/>
        </p:spPr>
      </p:pic>
      <p:pic>
        <p:nvPicPr>
          <p:cNvPr id="3074" name="Picture 2" descr="C:\Users\Татьяна\Pictures\Безымянный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107170"/>
            <a:ext cx="4429156" cy="2245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026" name="Picture 2" descr="C:\Users\Татьяна\Desktop\воспитатель Бунькова Татьяна Михайлов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306" y="928671"/>
            <a:ext cx="2952771" cy="4429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28604"/>
            <a:ext cx="464347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Бунькова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Михайловна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рождения 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июля 1978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Нижнетагигильский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государственный педагогический институт, 2002 г.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Специальность: учитель математики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переподготовка: </a:t>
            </a:r>
            <a:endParaRPr lang="ru-RU" b="1" i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ВПО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«Уральский государственный педагогический университет»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программе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«Психология и педагогика дошкольного образования»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(диплом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профессиональной переподготовке  №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662400590241) 2015г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Занимаемая должность: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педагогический стаж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21 год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саде № 96 -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500043"/>
            <a:ext cx="80010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Мое педагогическое кредо</a:t>
            </a:r>
            <a:r>
              <a:rPr lang="ru-RU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:</a:t>
            </a:r>
          </a:p>
          <a:p>
            <a:pPr algn="ctr" fontAlgn="base"/>
            <a:endParaRPr lang="ru-RU" sz="2400" dirty="0" smtClean="0">
              <a:latin typeface="MS Mincho" pitchFamily="49" charset="-128"/>
              <a:ea typeface="MS Mincho" pitchFamily="49" charset="-128"/>
            </a:endParaRP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Пришла в детский сад- улыбнись на пороге,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Все то, что ты детям отдашь к тебе вернется в итоге.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Любовь к детям,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Уважение к родителям!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80010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Мое педагогическое кредо</a:t>
            </a:r>
            <a:r>
              <a:rPr lang="ru-RU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:</a:t>
            </a:r>
          </a:p>
          <a:p>
            <a:pPr algn="ctr" fontAlgn="base"/>
            <a:endParaRPr lang="ru-RU" sz="2400" dirty="0" smtClean="0">
              <a:latin typeface="MS Mincho" pitchFamily="49" charset="-128"/>
              <a:ea typeface="MS Mincho" pitchFamily="49" charset="-128"/>
            </a:endParaRP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Пришла в детский сад- улыбнись на пороге,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Все то, что ты детям отдашь к тебе вернется в итоге.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Любовь к детям,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Уважение к родителям!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786058"/>
            <a:ext cx="85011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Почему я работаю в детском саду?</a:t>
            </a:r>
          </a:p>
          <a:p>
            <a:pPr algn="ctr" fontAlgn="base"/>
            <a:endParaRPr lang="ru-RU" b="1" dirty="0" smtClean="0">
              <a:solidFill>
                <a:srgbClr val="00B0F0"/>
              </a:solidFill>
              <a:latin typeface="MS Mincho" pitchFamily="49" charset="-128"/>
              <a:ea typeface="MS Mincho" pitchFamily="49" charset="-128"/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</a:rPr>
              <a:t>  Скорее </a:t>
            </a:r>
            <a:r>
              <a:rPr lang="ru-RU" sz="2000" b="1" dirty="0" smtClean="0">
                <a:solidFill>
                  <a:srgbClr val="002060"/>
                </a:solidFill>
              </a:rPr>
              <a:t>всего потому, что дети это самые открытые, добрые, талантливые, искренние, преданные существа на земле, которые смотрят на своего наставника с открытым ртом веря во все то, чему он их учит и как все преподносит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</a:rPr>
              <a:t>  Ведь не зря есть такая поговорка «Что посеешь, то и пожнешь», поэтому воспитатель должен сеять только добро, разум, знания, опыт и житейскую мудрость.</a:t>
            </a:r>
            <a:endParaRPr lang="ru-RU" sz="2000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</a:rPr>
              <a:t>  Профессия </a:t>
            </a:r>
            <a:r>
              <a:rPr lang="ru-RU" sz="2000" b="1" dirty="0" smtClean="0">
                <a:solidFill>
                  <a:srgbClr val="002060"/>
                </a:solidFill>
              </a:rPr>
              <a:t>воспитателя или педагога является крайне почетной и уважаемой. Именно воспитатель ответственен за формирование личности воспитанников и развитие их дальнейшей судьбы. 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 fontAlgn="base"/>
            <a:endParaRPr lang="ru-RU" dirty="0" smtClean="0">
              <a:solidFill>
                <a:srgbClr val="00B0F0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3581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Личностные характеристики:</a:t>
            </a:r>
            <a:endParaRPr lang="ru-RU" sz="4000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3200" b="1" dirty="0" smtClean="0">
                <a:ln w="6350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Ответственность</a:t>
            </a:r>
          </a:p>
          <a:p>
            <a:pPr algn="ctr">
              <a:buFont typeface="Wingdings" pitchFamily="2" charset="2"/>
              <a:buChar char="§"/>
            </a:pPr>
            <a:r>
              <a:rPr lang="ru-RU" sz="3200" b="1" dirty="0" smtClean="0">
                <a:ln w="6350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Отзывчивость</a:t>
            </a:r>
          </a:p>
          <a:p>
            <a:pPr algn="ctr">
              <a:buFont typeface="Wingdings" pitchFamily="2" charset="2"/>
              <a:buChar char="§"/>
            </a:pPr>
            <a:r>
              <a:rPr lang="ru-RU" sz="3200" b="1" dirty="0" smtClean="0">
                <a:ln w="6350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Находчивость</a:t>
            </a:r>
          </a:p>
          <a:p>
            <a:pPr algn="ctr">
              <a:buFont typeface="Wingdings" pitchFamily="2" charset="2"/>
              <a:buChar char="§"/>
            </a:pPr>
            <a:r>
              <a:rPr lang="ru-RU" sz="3200" b="1" dirty="0" smtClean="0">
                <a:ln w="6350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Самокритичность</a:t>
            </a:r>
          </a:p>
          <a:p>
            <a:pPr algn="ctr">
              <a:buFont typeface="Wingdings" pitchFamily="2" charset="2"/>
              <a:buChar char="§"/>
            </a:pPr>
            <a:r>
              <a:rPr lang="ru-RU" sz="3200" b="1" dirty="0" smtClean="0">
                <a:ln w="6350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Работоспособность</a:t>
            </a:r>
          </a:p>
          <a:p>
            <a:pPr algn="ctr">
              <a:buFont typeface="Wingdings" pitchFamily="2" charset="2"/>
              <a:buChar char="§"/>
            </a:pPr>
            <a:r>
              <a:rPr lang="ru-RU" sz="3200" b="1" dirty="0" smtClean="0">
                <a:ln w="6350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Сострадание</a:t>
            </a:r>
          </a:p>
          <a:p>
            <a:pPr algn="ctr">
              <a:buFont typeface="Wingdings" pitchFamily="2" charset="2"/>
              <a:buChar char="§"/>
            </a:pPr>
            <a:r>
              <a:rPr lang="ru-RU" sz="3200" b="1" dirty="0" smtClean="0">
                <a:ln w="6350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Тактичность</a:t>
            </a:r>
          </a:p>
          <a:p>
            <a:pPr algn="ctr">
              <a:buFont typeface="Wingdings" pitchFamily="2" charset="2"/>
              <a:buChar char="§"/>
            </a:pPr>
            <a:r>
              <a:rPr lang="ru-RU" sz="3200" b="1" dirty="0" smtClean="0">
                <a:ln w="6350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Умение ладить с людьми</a:t>
            </a:r>
          </a:p>
          <a:p>
            <a:pPr algn="ctr">
              <a:buFont typeface="Wingdings" pitchFamily="2" charset="2"/>
              <a:buChar char="§"/>
            </a:pPr>
            <a:r>
              <a:rPr lang="ru-RU" sz="3200" b="1" dirty="0" smtClean="0">
                <a:ln w="6350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целеустремленность</a:t>
            </a:r>
            <a:endParaRPr lang="ru-RU" sz="3200" b="1" dirty="0">
              <a:ln w="6350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2143116"/>
            <a:ext cx="73581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Профессиональные достижения</a:t>
            </a:r>
            <a:endParaRPr lang="ru-RU" sz="4000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14291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уровня квалификации (</a:t>
            </a:r>
            <a:r>
              <a:rPr lang="ru-RU" sz="2400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последние 5 лет)</a:t>
            </a:r>
            <a:endParaRPr lang="ru-RU" b="1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9" y="729245"/>
          <a:ext cx="8643999" cy="591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804"/>
                <a:gridCol w="5319383"/>
                <a:gridCol w="2585812"/>
              </a:tblGrid>
              <a:tr h="3896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курсов прохождения аттестации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Учреждение</a:t>
                      </a:r>
                      <a:endParaRPr lang="ru-RU" sz="1400" dirty="0"/>
                    </a:p>
                  </a:txBody>
                  <a:tcPr/>
                </a:tc>
              </a:tr>
              <a:tr h="7227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«Психология  и педагогика дошкольного образования» (</a:t>
                      </a:r>
                    </a:p>
                    <a:p>
                      <a:r>
                        <a:rPr lang="ru-RU" sz="1400" dirty="0" smtClean="0"/>
                        <a:t>№ 662400590241), 256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ФГБОУ ВПО «Уральский государственный</a:t>
                      </a:r>
                      <a:r>
                        <a:rPr lang="ru-RU" sz="1400" baseline="0" dirty="0" smtClean="0"/>
                        <a:t> педагогический университет»</a:t>
                      </a:r>
                      <a:endParaRPr lang="ru-RU" sz="1400" dirty="0"/>
                    </a:p>
                  </a:txBody>
                  <a:tcPr/>
                </a:tc>
              </a:tr>
              <a:tr h="831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«Программа подготовки должностных лиц и специалистов ГО и Свердловской областной подсистемы единой государственной системы предупреждения и ликвидации ЧС», 36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УМЦ ГОЧС, г. Екатеринбург</a:t>
                      </a:r>
                      <a:endParaRPr lang="ru-RU" sz="1400" dirty="0"/>
                    </a:p>
                  </a:txBody>
                  <a:tcPr/>
                </a:tc>
              </a:tr>
              <a:tr h="5119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«Программа  специального обучения приемам оказания первой помощи пострадавшим на производстве», 16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НЧОУ ДПО «УЭЦ» Строитель»</a:t>
                      </a:r>
                      <a:endParaRPr lang="ru-RU" sz="1400" dirty="0"/>
                    </a:p>
                  </a:txBody>
                  <a:tcPr/>
                </a:tc>
              </a:tr>
              <a:tr h="5119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«Программа профессиональной переподготовки специалистов труда», 256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АНО ДПО «УЭЦ ОТ и ПБ»</a:t>
                      </a:r>
                      <a:endParaRPr lang="ru-RU" sz="1400" dirty="0"/>
                    </a:p>
                  </a:txBody>
                  <a:tcPr/>
                </a:tc>
              </a:tr>
              <a:tr h="7227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«Профессиональный стандарт педагога как инструмент управления качеством образования в условиях внедрения национальной системы учительского роста», 16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ГАОУ ДПО СО «ИРО»</a:t>
                      </a:r>
                      <a:endParaRPr lang="ru-RU" sz="1400" dirty="0"/>
                    </a:p>
                  </a:txBody>
                  <a:tcPr/>
                </a:tc>
              </a:tr>
              <a:tr h="5119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«Инновационные формы работы с семьей в условиях реализации ФГОС», 16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9334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«Современные методы познавательного развития детей в ОО: реализация парциальной программы по знакомству и изучению родного края Урала»,</a:t>
                      </a:r>
                      <a:r>
                        <a:rPr lang="ru-RU" sz="1400" baseline="0" dirty="0" smtClean="0"/>
                        <a:t> 16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ФГБОУ ВПО «Уральский государственный</a:t>
                      </a:r>
                      <a:r>
                        <a:rPr lang="ru-RU" sz="1400" baseline="0" dirty="0" smtClean="0"/>
                        <a:t> педагогический университет»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7227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«Организация  ОД с</a:t>
                      </a:r>
                      <a:r>
                        <a:rPr lang="ru-RU" sz="1400" baseline="0" dirty="0" smtClean="0"/>
                        <a:t> детьми с ОВЗ в условиях ФГОС ДО», 40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ГБПОУ СО «Каменск – Уральский педагогический колледж»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14291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уровня квалификации (</a:t>
            </a:r>
            <a:r>
              <a:rPr lang="ru-RU" sz="2400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последние 5 лет)</a:t>
            </a:r>
            <a:endParaRPr lang="ru-RU" b="1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000108"/>
          <a:ext cx="8643999" cy="360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804"/>
                <a:gridCol w="5319383"/>
                <a:gridCol w="2585812"/>
              </a:tblGrid>
              <a:tr h="3896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курсов прохождения аттестации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Учреждение</a:t>
                      </a:r>
                      <a:endParaRPr lang="ru-RU" sz="1400" dirty="0"/>
                    </a:p>
                  </a:txBody>
                  <a:tcPr/>
                </a:tc>
              </a:tr>
              <a:tr h="7227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г.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«Основы обеспечения информационной безопасности детей», 22 часа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«Центр инновационного обучения и воспитания»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1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«Организация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защиты детей от видов  информации, распространяемой  посредством сети «Интернет». 16 часов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«Центр инновационного обучения и воспитания»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1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Безопасное использование сайтов в сети «Интернет», 24 часа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«Центр инновационного обучения и воспитания»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12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методической работе на муниципальном уровне</a:t>
            </a:r>
          </a:p>
          <a:p>
            <a:pPr algn="ctr"/>
            <a:r>
              <a:rPr lang="ru-RU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последние 5 лет)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5" y="1397000"/>
          <a:ext cx="8429685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3"/>
                <a:gridCol w="4262467"/>
                <a:gridCol w="28098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деятельности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2018 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Стажерская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площадка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педагогов города по теме «Целостная картина мира в    рамках реализации проекта «Почемучка»: НОД «Путешествие в прошлое: динозавры» - сюжетная лепка.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Обмен опытом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2018 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Стажерская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площадка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педагогов города по теме НОД «Пришельцы из космоса» - сюжетная аппликация.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Обмен опытом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  2019 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Стажерская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площадка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педагогов города по теме СОД «День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воды»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Обмен опытом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</a:t>
            </a:r>
            <a:r>
              <a:rPr lang="ru-RU" b="1" dirty="0" smtClean="0">
                <a:ln w="6350">
                  <a:noFill/>
                </a:ln>
                <a:solidFill>
                  <a:srgbClr val="1D8E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профессиональных конкурсах различного уровня</a:t>
            </a:r>
            <a:endParaRPr lang="ru-RU" b="1" dirty="0" smtClean="0">
              <a:ln w="6350">
                <a:noFill/>
              </a:ln>
              <a:solidFill>
                <a:srgbClr val="1D8E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857230"/>
          <a:ext cx="8215371" cy="533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4357718"/>
                <a:gridCol w="2500331"/>
              </a:tblGrid>
              <a:tr h="5214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деятельности</a:t>
                      </a:r>
                      <a:endParaRPr lang="ru-RU" dirty="0"/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16.12.2016г.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 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семинара «ИКТ – компетентность педагога»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(серия 081624 № 52116)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Всероссийского конкурса детского рисунка «Волшебные рукавицы»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2016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семинаре «Развитие условий для реализации задач ОО «Познавательное развитие»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2016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выставке «Наши талантливые малыши»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2016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городском конкурсе «Кормушки для птиц»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 в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Всероссийском конкурсе «Новый год шагает по стране»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Всероссийском конкурсе «Веселый светофор»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 во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всероссийской викторины по ППБ «Огонек»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во Всероссийском конкурсе с международным участием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«Методическая копилка»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2 степени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1026</Words>
  <PresentationFormat>Экран (4:3)</PresentationFormat>
  <Paragraphs>252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31</cp:revision>
  <dcterms:created xsi:type="dcterms:W3CDTF">2020-04-17T04:24:28Z</dcterms:created>
  <dcterms:modified xsi:type="dcterms:W3CDTF">2020-04-17T10:21:08Z</dcterms:modified>
</cp:coreProperties>
</file>