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80920" cy="633670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3800" dirty="0">
                <a:solidFill>
                  <a:schemeClr val="tx2"/>
                </a:solidFill>
              </a:rPr>
              <a:t>Типы </a:t>
            </a:r>
            <a:r>
              <a:rPr lang="ru-RU" sz="3800" dirty="0" smtClean="0">
                <a:solidFill>
                  <a:schemeClr val="tx2"/>
                </a:solidFill>
              </a:rPr>
              <a:t>проектов</a:t>
            </a:r>
          </a:p>
          <a:p>
            <a:pPr marL="0" indent="0" algn="ctr">
              <a:buNone/>
            </a:pPr>
            <a:endParaRPr lang="ru-RU" sz="3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В зависимости от количества участников, продолжительности реализации и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доминирующего вида деятельности, проекты классифицируются следующим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образом:</a:t>
            </a:r>
          </a:p>
          <a:p>
            <a:pPr marL="0" indent="0">
              <a:buNone/>
            </a:pPr>
            <a:r>
              <a:rPr lang="ru-RU" sz="2900" u="sng" dirty="0" smtClean="0">
                <a:solidFill>
                  <a:srgbClr val="0070C0"/>
                </a:solidFill>
              </a:rPr>
              <a:t>По </a:t>
            </a:r>
            <a:r>
              <a:rPr lang="ru-RU" sz="2900" u="sng" dirty="0">
                <a:solidFill>
                  <a:srgbClr val="0070C0"/>
                </a:solidFill>
              </a:rPr>
              <a:t>количеству участников в проекте: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- индивидуальные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- групповые</a:t>
            </a:r>
          </a:p>
          <a:p>
            <a:pPr marL="0" indent="0">
              <a:buNone/>
            </a:pPr>
            <a:r>
              <a:rPr lang="ru-RU" sz="2900" dirty="0" smtClean="0">
                <a:solidFill>
                  <a:srgbClr val="0070C0"/>
                </a:solidFill>
              </a:rPr>
              <a:t>- коллективные</a:t>
            </a:r>
          </a:p>
          <a:p>
            <a:pPr>
              <a:buFontTx/>
              <a:buChar char="-"/>
            </a:pPr>
            <a:endParaRPr lang="ru-RU" sz="29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900" u="sng" dirty="0" smtClean="0">
                <a:solidFill>
                  <a:srgbClr val="0070C0"/>
                </a:solidFill>
              </a:rPr>
              <a:t>По </a:t>
            </a:r>
            <a:r>
              <a:rPr lang="ru-RU" sz="2900" u="sng" dirty="0">
                <a:solidFill>
                  <a:srgbClr val="0070C0"/>
                </a:solidFill>
              </a:rPr>
              <a:t>продолжительности выполнения проекта: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- краткосрочные (один или несколько дней, неделя, месяц)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- средней продолжительности (до 3 мес.)</a:t>
            </a:r>
          </a:p>
          <a:p>
            <a:pPr marL="0" indent="0">
              <a:buNone/>
            </a:pPr>
            <a:r>
              <a:rPr lang="ru-RU" sz="2900" dirty="0" smtClean="0">
                <a:solidFill>
                  <a:srgbClr val="0070C0"/>
                </a:solidFill>
              </a:rPr>
              <a:t>- долгосрочные </a:t>
            </a:r>
            <a:r>
              <a:rPr lang="ru-RU" sz="2900" dirty="0">
                <a:solidFill>
                  <a:srgbClr val="0070C0"/>
                </a:solidFill>
              </a:rPr>
              <a:t>(полугодие, учебный год</a:t>
            </a:r>
            <a:r>
              <a:rPr lang="ru-RU" sz="2900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endParaRPr lang="ru-RU" sz="29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900" u="sng" dirty="0" smtClean="0">
                <a:solidFill>
                  <a:srgbClr val="0070C0"/>
                </a:solidFill>
              </a:rPr>
              <a:t>По </a:t>
            </a:r>
            <a:r>
              <a:rPr lang="ru-RU" sz="2900" u="sng" dirty="0">
                <a:solidFill>
                  <a:srgbClr val="0070C0"/>
                </a:solidFill>
              </a:rPr>
              <a:t>доминирующему виду деятельности: </a:t>
            </a:r>
            <a:r>
              <a:rPr lang="ru-RU" sz="2900" dirty="0">
                <a:solidFill>
                  <a:srgbClr val="0070C0"/>
                </a:solidFill>
              </a:rPr>
              <a:t>(по Л. В. Киселевой)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1. </a:t>
            </a:r>
            <a:r>
              <a:rPr lang="ru-RU" sz="2900" dirty="0" err="1">
                <a:solidFill>
                  <a:srgbClr val="0070C0"/>
                </a:solidFill>
              </a:rPr>
              <a:t>Исследовательско</a:t>
            </a:r>
            <a:r>
              <a:rPr lang="ru-RU" sz="2900" dirty="0">
                <a:solidFill>
                  <a:srgbClr val="0070C0"/>
                </a:solidFill>
              </a:rPr>
              <a:t> -творческий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2. Информационный (практико-ориентированный)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3. </a:t>
            </a:r>
            <a:r>
              <a:rPr lang="ru-RU" sz="2900" dirty="0" err="1">
                <a:solidFill>
                  <a:srgbClr val="0070C0"/>
                </a:solidFill>
              </a:rPr>
              <a:t>Ролево</a:t>
            </a:r>
            <a:r>
              <a:rPr lang="ru-RU" sz="2900" dirty="0">
                <a:solidFill>
                  <a:srgbClr val="0070C0"/>
                </a:solidFill>
              </a:rPr>
              <a:t>-игровой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4. </a:t>
            </a:r>
            <a:r>
              <a:rPr lang="ru-RU" sz="2900" dirty="0" smtClean="0">
                <a:solidFill>
                  <a:srgbClr val="0070C0"/>
                </a:solidFill>
              </a:rPr>
              <a:t>Творческий</a:t>
            </a:r>
          </a:p>
          <a:p>
            <a:pPr marL="0" indent="0">
              <a:buNone/>
            </a:pPr>
            <a:endParaRPr lang="ru-RU" sz="29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900" dirty="0" err="1">
                <a:solidFill>
                  <a:srgbClr val="0070C0"/>
                </a:solidFill>
              </a:rPr>
              <a:t>Веракса</a:t>
            </a:r>
            <a:r>
              <a:rPr lang="ru-RU" sz="2900" dirty="0">
                <a:solidFill>
                  <a:srgbClr val="0070C0"/>
                </a:solidFill>
              </a:rPr>
              <a:t> Н.Е. в своей книге «Проектная деятельность дошкольников. Пособие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для педагогов дошкольных учреждений» выделяет три основных вида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проектной деятельности</a:t>
            </a:r>
            <a:r>
              <a:rPr lang="ru-RU" sz="2900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ru-RU" sz="29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 </a:t>
            </a:r>
            <a:r>
              <a:rPr lang="ru-RU" sz="2900" dirty="0" smtClean="0">
                <a:solidFill>
                  <a:srgbClr val="0070C0"/>
                </a:solidFill>
              </a:rPr>
              <a:t>творческую</a:t>
            </a:r>
            <a:endParaRPr lang="ru-RU" sz="29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 исследовательскую</a:t>
            </a:r>
          </a:p>
          <a:p>
            <a:pPr marL="0" indent="0">
              <a:buNone/>
            </a:pPr>
            <a:r>
              <a:rPr lang="ru-RU" sz="2900" dirty="0">
                <a:solidFill>
                  <a:srgbClr val="0070C0"/>
                </a:solidFill>
              </a:rPr>
              <a:t> нормативную.</a:t>
            </a:r>
          </a:p>
        </p:txBody>
      </p:sp>
    </p:spTree>
    <p:extLst>
      <p:ext uri="{BB962C8B-B14F-4D97-AF65-F5344CB8AC3E}">
        <p14:creationId xmlns:p14="http://schemas.microsoft.com/office/powerpoint/2010/main" val="491662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126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2020</dc:title>
  <dc:creator>User</dc:creator>
  <dc:description/>
  <cp:lastModifiedBy>User</cp:lastModifiedBy>
  <cp:revision>8</cp:revision>
  <dcterms:created xsi:type="dcterms:W3CDTF">2020-11-23T11:44:33Z</dcterms:created>
  <dcterms:modified xsi:type="dcterms:W3CDTF">2020-11-23T17:52:48Z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Проектный метод в деятельности ДОУ 2020</vt:lpwstr>
  </property>
  <property fmtid="{D5CDD505-2E9C-101B-9397-08002B2CF9AE}" pid="3" name="SlideDescription">
    <vt:lpwstr/>
  </property>
</Properties>
</file>