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9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>
                <a:solidFill>
                  <a:schemeClr val="tx2"/>
                </a:solidFill>
              </a:rPr>
              <a:t>4 этап. Завершающий или контрольный.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Подведение итогов</a:t>
            </a:r>
            <a:r>
              <a:rPr lang="ru-RU" dirty="0" smtClean="0">
                <a:solidFill>
                  <a:srgbClr val="0070C0"/>
                </a:solidFill>
              </a:rPr>
              <a:t>. Проводится </a:t>
            </a:r>
            <a:r>
              <a:rPr lang="ru-RU" dirty="0">
                <a:solidFill>
                  <a:srgbClr val="0070C0"/>
                </a:solidFill>
              </a:rPr>
              <a:t>презентация продуктов проекта и рефлексия, то есть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размышления над новым знанием, приобретённым опытом. На данном </a:t>
            </a:r>
            <a:r>
              <a:rPr lang="ru-RU" dirty="0" smtClean="0">
                <a:solidFill>
                  <a:srgbClr val="0070C0"/>
                </a:solidFill>
              </a:rPr>
              <a:t>этапе осуществляется </a:t>
            </a:r>
            <a:r>
              <a:rPr lang="ru-RU" dirty="0">
                <a:solidFill>
                  <a:srgbClr val="0070C0"/>
                </a:solidFill>
              </a:rPr>
              <a:t>не только оценка результатов проектной деятельности, но </a:t>
            </a:r>
            <a:r>
              <a:rPr lang="ru-RU" dirty="0" smtClean="0">
                <a:solidFill>
                  <a:srgbClr val="0070C0"/>
                </a:solidFill>
              </a:rPr>
              <a:t>и определяются </a:t>
            </a:r>
            <a:r>
              <a:rPr lang="ru-RU" dirty="0">
                <a:solidFill>
                  <a:srgbClr val="0070C0"/>
                </a:solidFill>
              </a:rPr>
              <a:t>задачи для создания новых проектов.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При этом демонстрируется вклад каждого ребенка, родителя и педагога </a:t>
            </a:r>
            <a:r>
              <a:rPr lang="ru-RU" dirty="0" smtClean="0">
                <a:solidFill>
                  <a:srgbClr val="0070C0"/>
                </a:solidFill>
              </a:rPr>
              <a:t>, возвращаясь </a:t>
            </a:r>
            <a:r>
              <a:rPr lang="ru-RU" dirty="0">
                <a:solidFill>
                  <a:srgbClr val="0070C0"/>
                </a:solidFill>
              </a:rPr>
              <a:t>к цели (получилось ли, что хотели).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Каждый проект должен быть доведен до успешного завершения, оставляя </a:t>
            </a:r>
            <a:r>
              <a:rPr lang="ru-RU" dirty="0" smtClean="0">
                <a:solidFill>
                  <a:srgbClr val="0070C0"/>
                </a:solidFill>
              </a:rPr>
              <a:t>у ребенка </a:t>
            </a:r>
            <a:r>
              <a:rPr lang="ru-RU" dirty="0">
                <a:solidFill>
                  <a:srgbClr val="0070C0"/>
                </a:solidFill>
              </a:rPr>
              <a:t>чувство гордости за полученный результат.</a:t>
            </a:r>
          </a:p>
        </p:txBody>
      </p:sp>
    </p:spTree>
    <p:extLst>
      <p:ext uri="{BB962C8B-B14F-4D97-AF65-F5344CB8AC3E}">
        <p14:creationId xmlns:p14="http://schemas.microsoft.com/office/powerpoint/2010/main" val="1882670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86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