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4"/>
  </p:notesMasterIdLst>
  <p:sldIdLst>
    <p:sldId id="256" r:id="rId2"/>
    <p:sldId id="285" r:id="rId3"/>
    <p:sldId id="309" r:id="rId4"/>
    <p:sldId id="311" r:id="rId5"/>
    <p:sldId id="298" r:id="rId6"/>
    <p:sldId id="312" r:id="rId7"/>
    <p:sldId id="287" r:id="rId8"/>
    <p:sldId id="313" r:id="rId9"/>
    <p:sldId id="310" r:id="rId10"/>
    <p:sldId id="314" r:id="rId11"/>
    <p:sldId id="295" r:id="rId12"/>
    <p:sldId id="31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CCFF99"/>
    <a:srgbClr val="FFFFCC"/>
    <a:srgbClr val="FF99CC"/>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890" autoAdjust="0"/>
    <p:restoredTop sz="92534" autoAdjust="0"/>
  </p:normalViewPr>
  <p:slideViewPr>
    <p:cSldViewPr>
      <p:cViewPr>
        <p:scale>
          <a:sx n="50" d="100"/>
          <a:sy n="50" d="100"/>
        </p:scale>
        <p:origin x="-916"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008" y="-6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950766-7E50-4A6E-9875-B22F5F37D36A}" type="datetimeFigureOut">
              <a:rPr lang="ru-RU" smtClean="0"/>
              <a:pPr/>
              <a:t>08.04.2019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2F09FE-5B11-4BC7-B2A6-09C3365C570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D2F09FE-5B11-4BC7-B2A6-09C3365C570A}"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37E0D370-A9C0-4249-B25F-328218F2A51D}" type="datetimeFigureOut">
              <a:rPr lang="ru-RU" smtClean="0"/>
              <a:pPr/>
              <a:t>08.04.2019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588C86E2-D9DA-44E0-A4C8-64059D963CDE}"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7E0D370-A9C0-4249-B25F-328218F2A51D}" type="datetimeFigureOut">
              <a:rPr lang="ru-RU" smtClean="0"/>
              <a:pPr/>
              <a:t>08.04.2019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8C86E2-D9DA-44E0-A4C8-64059D963CD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7E0D370-A9C0-4249-B25F-328218F2A51D}" type="datetimeFigureOut">
              <a:rPr lang="ru-RU" smtClean="0"/>
              <a:pPr/>
              <a:t>08.04.2019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8C86E2-D9DA-44E0-A4C8-64059D963CD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7E0D370-A9C0-4249-B25F-328218F2A51D}" type="datetimeFigureOut">
              <a:rPr lang="ru-RU" smtClean="0"/>
              <a:pPr/>
              <a:t>08.04.2019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8C86E2-D9DA-44E0-A4C8-64059D963CD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7E0D370-A9C0-4249-B25F-328218F2A51D}" type="datetimeFigureOut">
              <a:rPr lang="ru-RU" smtClean="0"/>
              <a:pPr/>
              <a:t>08.04.2019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588C86E2-D9DA-44E0-A4C8-64059D963CD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7E0D370-A9C0-4249-B25F-328218F2A51D}" type="datetimeFigureOut">
              <a:rPr lang="ru-RU" smtClean="0"/>
              <a:pPr/>
              <a:t>08.04.2019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8C86E2-D9DA-44E0-A4C8-64059D963CD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7E0D370-A9C0-4249-B25F-328218F2A51D}" type="datetimeFigureOut">
              <a:rPr lang="ru-RU" smtClean="0"/>
              <a:pPr/>
              <a:t>08.04.2019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88C86E2-D9DA-44E0-A4C8-64059D963CD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7E0D370-A9C0-4249-B25F-328218F2A51D}" type="datetimeFigureOut">
              <a:rPr lang="ru-RU" smtClean="0"/>
              <a:pPr/>
              <a:t>08.04.2019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88C86E2-D9DA-44E0-A4C8-64059D963CD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7E0D370-A9C0-4249-B25F-328218F2A51D}" type="datetimeFigureOut">
              <a:rPr lang="ru-RU" smtClean="0"/>
              <a:pPr/>
              <a:t>08.04.2019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88C86E2-D9DA-44E0-A4C8-64059D963CD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7E0D370-A9C0-4249-B25F-328218F2A51D}" type="datetimeFigureOut">
              <a:rPr lang="ru-RU" smtClean="0"/>
              <a:pPr/>
              <a:t>08.04.2019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8C86E2-D9DA-44E0-A4C8-64059D963CD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7E0D370-A9C0-4249-B25F-328218F2A51D}" type="datetimeFigureOut">
              <a:rPr lang="ru-RU" smtClean="0"/>
              <a:pPr/>
              <a:t>08.04.2019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8C86E2-D9DA-44E0-A4C8-64059D963CD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7E0D370-A9C0-4249-B25F-328218F2A51D}" type="datetimeFigureOut">
              <a:rPr lang="ru-RU" smtClean="0"/>
              <a:pPr/>
              <a:t>08.04.2019</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88C86E2-D9DA-44E0-A4C8-64059D963CDE}"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928662" y="1500174"/>
            <a:ext cx="7429552" cy="4000528"/>
          </a:xfrm>
        </p:spPr>
        <p:txBody>
          <a:bodyPr>
            <a:normAutofit fontScale="90000"/>
          </a:bodyPr>
          <a:lstStyle/>
          <a:p>
            <a:r>
              <a:rPr lang="ru-RU" sz="3100" dirty="0" smtClean="0">
                <a:solidFill>
                  <a:srgbClr val="C00000"/>
                </a:solidFill>
              </a:rPr>
              <a:t>Практическое задание: </a:t>
            </a:r>
            <a:r>
              <a:rPr lang="ru-RU" sz="3100" dirty="0" smtClean="0"/>
              <a:t/>
            </a:r>
            <a:br>
              <a:rPr lang="ru-RU" sz="3100" dirty="0" smtClean="0"/>
            </a:br>
            <a:r>
              <a:rPr lang="ru-RU" sz="3100" dirty="0" smtClean="0"/>
              <a:t/>
            </a:r>
            <a:br>
              <a:rPr lang="ru-RU" sz="3100" dirty="0" smtClean="0"/>
            </a:br>
            <a:r>
              <a:rPr lang="ru-RU" sz="3100" b="1" dirty="0" smtClean="0">
                <a:solidFill>
                  <a:srgbClr val="002060"/>
                </a:solidFill>
              </a:rPr>
              <a:t>Решение педагогических ситуаций по организации и руководству воспитанием культурно – гигиенических навыков и самообслуживания у детей раннего возраста</a:t>
            </a:r>
            <a:r>
              <a:rPr lang="ru-RU" sz="4800" dirty="0" smtClean="0"/>
              <a:t/>
            </a:r>
            <a:br>
              <a:rPr lang="ru-RU" sz="4800" dirty="0" smtClean="0"/>
            </a:br>
            <a:endParaRPr lang="ru-RU" sz="4800" u="sng" dirty="0">
              <a:solidFill>
                <a:srgbClr val="00B050"/>
              </a:solidFill>
            </a:endParaRPr>
          </a:p>
        </p:txBody>
      </p:sp>
    </p:spTree>
  </p:cSld>
  <p:clrMapOvr>
    <a:masterClrMapping/>
  </p:clrMapOvr>
  <p:transition spd="slow" advClick="0" advTm="5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5604" name="Picture 4" descr="http://el-lady.ru/wp-content/uploads/2016/01/rebenok-ne-c-khochet-odevatsya.jpg"/>
          <p:cNvPicPr>
            <a:picLocks noChangeAspect="1" noChangeArrowheads="1"/>
          </p:cNvPicPr>
          <p:nvPr/>
        </p:nvPicPr>
        <p:blipFill>
          <a:blip r:embed="rId2" cstate="print"/>
          <a:srcRect/>
          <a:stretch>
            <a:fillRect/>
          </a:stretch>
        </p:blipFill>
        <p:spPr bwMode="auto">
          <a:xfrm>
            <a:off x="1428728" y="1428736"/>
            <a:ext cx="6502506" cy="412909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lstStyle/>
          <a:p>
            <a:endParaRPr lang="ru-RU"/>
          </a:p>
        </p:txBody>
      </p:sp>
      <p:sp>
        <p:nvSpPr>
          <p:cNvPr id="9" name="Скругленный прямоугольник 8"/>
          <p:cNvSpPr/>
          <p:nvPr/>
        </p:nvSpPr>
        <p:spPr>
          <a:xfrm>
            <a:off x="928662" y="476672"/>
            <a:ext cx="7558134" cy="6192688"/>
          </a:xfrm>
          <a:prstGeom prst="round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ru-RU" b="1" u="sng" dirty="0" smtClean="0">
                <a:solidFill>
                  <a:srgbClr val="002060"/>
                </a:solidFill>
                <a:ea typeface="Times New Roman" pitchFamily="18" charset="0"/>
                <a:cs typeface="Arial" pitchFamily="34" charset="0"/>
              </a:rPr>
              <a:t>Ситуация 5.</a:t>
            </a:r>
          </a:p>
          <a:p>
            <a:pPr lvl="0" fontAlgn="base">
              <a:spcBef>
                <a:spcPct val="0"/>
              </a:spcBef>
              <a:spcAft>
                <a:spcPct val="0"/>
              </a:spcAft>
            </a:pPr>
            <a:endParaRPr lang="ru-RU" dirty="0" smtClean="0">
              <a:solidFill>
                <a:srgbClr val="002060"/>
              </a:solidFill>
              <a:ea typeface="Times New Roman" pitchFamily="18" charset="0"/>
              <a:cs typeface="Arial" pitchFamily="34" charset="0"/>
            </a:endParaRPr>
          </a:p>
          <a:p>
            <a:pPr lvl="0" eaLnBrk="0" fontAlgn="base" hangingPunct="0">
              <a:spcBef>
                <a:spcPct val="0"/>
              </a:spcBef>
              <a:spcAft>
                <a:spcPct val="0"/>
              </a:spcAft>
            </a:pPr>
            <a:r>
              <a:rPr lang="ru-RU" sz="2400" dirty="0" smtClean="0">
                <a:solidFill>
                  <a:srgbClr val="002060"/>
                </a:solidFill>
                <a:ea typeface="Times New Roman" pitchFamily="18" charset="0"/>
                <a:cs typeface="Arial" pitchFamily="34" charset="0"/>
              </a:rPr>
              <a:t>Алина, укачивая куклу, пошлепывает ее, раздраженно  проговаривая:</a:t>
            </a:r>
          </a:p>
          <a:p>
            <a:pPr lvl="0" eaLnBrk="0" fontAlgn="base" hangingPunct="0">
              <a:spcBef>
                <a:spcPct val="0"/>
              </a:spcBef>
              <a:spcAft>
                <a:spcPct val="0"/>
              </a:spcAft>
            </a:pPr>
            <a:r>
              <a:rPr lang="ru-RU" sz="2400" dirty="0" smtClean="0">
                <a:solidFill>
                  <a:srgbClr val="002060"/>
                </a:solidFill>
                <a:ea typeface="Times New Roman" pitchFamily="18" charset="0"/>
                <a:cs typeface="Arial" pitchFamily="34" charset="0"/>
              </a:rPr>
              <a:t>- Посмей, только не спать! Сейчас же закрой глаза! Воспитатель, заметив это, говорит:</a:t>
            </a:r>
          </a:p>
          <a:p>
            <a:pPr lvl="0" eaLnBrk="0" fontAlgn="base" hangingPunct="0">
              <a:spcBef>
                <a:spcPct val="0"/>
              </a:spcBef>
              <a:spcAft>
                <a:spcPct val="0"/>
              </a:spcAft>
            </a:pPr>
            <a:r>
              <a:rPr lang="ru-RU" sz="2400" dirty="0" smtClean="0">
                <a:solidFill>
                  <a:srgbClr val="002060"/>
                </a:solidFill>
                <a:ea typeface="Times New Roman" pitchFamily="18" charset="0"/>
                <a:cs typeface="Arial" pitchFamily="34" charset="0"/>
              </a:rPr>
              <a:t>- Так с дочкой мамы не обращаются. Лучше приласкай ее, спой песенку, она и заснет.</a:t>
            </a:r>
          </a:p>
          <a:p>
            <a:pPr lvl="0" eaLnBrk="0" fontAlgn="base" hangingPunct="0">
              <a:spcBef>
                <a:spcPct val="0"/>
              </a:spcBef>
              <a:spcAft>
                <a:spcPct val="0"/>
              </a:spcAft>
            </a:pPr>
            <a:r>
              <a:rPr lang="ru-RU" sz="2400" dirty="0" smtClean="0">
                <a:solidFill>
                  <a:srgbClr val="002060"/>
                </a:solidFill>
                <a:ea typeface="Times New Roman" pitchFamily="18" charset="0"/>
                <a:cs typeface="Arial" pitchFamily="34" charset="0"/>
              </a:rPr>
              <a:t>Но девочка не слушает ее, возражает:</a:t>
            </a:r>
          </a:p>
          <a:p>
            <a:pPr lvl="0" eaLnBrk="0" fontAlgn="base" hangingPunct="0">
              <a:spcBef>
                <a:spcPct val="0"/>
              </a:spcBef>
              <a:spcAft>
                <a:spcPct val="0"/>
              </a:spcAft>
              <a:buFontTx/>
              <a:buChar char="-"/>
            </a:pPr>
            <a:r>
              <a:rPr lang="ru-RU" sz="2400" dirty="0" smtClean="0">
                <a:solidFill>
                  <a:srgbClr val="002060"/>
                </a:solidFill>
                <a:ea typeface="Times New Roman" pitchFamily="18" charset="0"/>
                <a:cs typeface="Arial" pitchFamily="34" charset="0"/>
              </a:rPr>
              <a:t>А мама всегда так делает, когда маленькая сестренка долго не засыпает</a:t>
            </a:r>
            <a:r>
              <a:rPr lang="ru-RU" sz="2400" dirty="0" smtClean="0">
                <a:solidFill>
                  <a:srgbClr val="002060"/>
                </a:solidFill>
                <a:ea typeface="Times New Roman" pitchFamily="18" charset="0"/>
                <a:cs typeface="Arial" pitchFamily="34" charset="0"/>
              </a:rPr>
              <a:t>.</a:t>
            </a:r>
            <a:endParaRPr lang="ru-RU" dirty="0" smtClean="0">
              <a:solidFill>
                <a:srgbClr val="002060"/>
              </a:solidFill>
              <a:latin typeface="Arial" pitchFamily="34" charset="0"/>
              <a:ea typeface="Times New Roman" pitchFamily="18" charset="0"/>
              <a:cs typeface="Arial" pitchFamily="34" charset="0"/>
            </a:endParaRPr>
          </a:p>
          <a:p>
            <a:r>
              <a:rPr lang="ru-RU" sz="2400" b="1" dirty="0" smtClean="0">
                <a:solidFill>
                  <a:srgbClr val="002060"/>
                </a:solidFill>
                <a:ea typeface="Times New Roman" pitchFamily="18" charset="0"/>
                <a:cs typeface="Arial" pitchFamily="34" charset="0"/>
              </a:rPr>
              <a:t>Как объяснить действия ребенка в игре, основываясь на психологических особенностях ?</a:t>
            </a:r>
            <a:r>
              <a:rPr lang="ru-RU" sz="2400" b="1" dirty="0" smtClean="0"/>
              <a:t> </a:t>
            </a:r>
            <a:r>
              <a:rPr lang="ru-RU" sz="2400" b="1" dirty="0" smtClean="0">
                <a:solidFill>
                  <a:srgbClr val="002060"/>
                </a:solidFill>
              </a:rPr>
              <a:t>Назовите их.</a:t>
            </a:r>
            <a:endParaRPr lang="ru-RU" sz="2400" dirty="0" smtClean="0">
              <a:solidFill>
                <a:srgbClr val="002060"/>
              </a:solidFill>
            </a:endParaRPr>
          </a:p>
          <a:p>
            <a:r>
              <a:rPr lang="ru-RU" sz="2400" b="1" dirty="0" smtClean="0">
                <a:solidFill>
                  <a:srgbClr val="002060"/>
                </a:solidFill>
              </a:rPr>
              <a:t>Что воспитатель должна была ответить девочке? Какую беседу провести с мамой?</a:t>
            </a:r>
            <a:endParaRPr lang="ru-RU" sz="2400" dirty="0" smtClean="0">
              <a:solidFill>
                <a:srgbClr val="002060"/>
              </a:solidFill>
            </a:endParaRPr>
          </a:p>
          <a:p>
            <a:pPr lvl="0" eaLnBrk="0" fontAlgn="base" hangingPunct="0">
              <a:spcBef>
                <a:spcPct val="0"/>
              </a:spcBef>
              <a:spcAft>
                <a:spcPct val="0"/>
              </a:spcAft>
            </a:pPr>
            <a:endParaRPr lang="ru-RU" dirty="0" smtClean="0">
              <a:solidFill>
                <a:srgbClr val="002060"/>
              </a:solidFill>
              <a:latin typeface="Arial" pitchFamily="34" charset="0"/>
              <a:cs typeface="Arial" pitchFamily="34" charset="0"/>
            </a:endParaRPr>
          </a:p>
        </p:txBody>
      </p:sp>
    </p:spTree>
  </p:cSld>
  <p:clrMapOvr>
    <a:masterClrMapping/>
  </p:clrMapOvr>
  <p:transition spd="slow" advClick="0" advTm="5000">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s1.babiki.ru/uploads/images/01/00/41/2015/03/23/e9c9e2.jpg"/>
          <p:cNvPicPr>
            <a:picLocks noChangeAspect="1" noChangeArrowheads="1"/>
          </p:cNvPicPr>
          <p:nvPr/>
        </p:nvPicPr>
        <p:blipFill>
          <a:blip r:embed="rId2" cstate="print"/>
          <a:srcRect/>
          <a:stretch>
            <a:fillRect/>
          </a:stretch>
        </p:blipFill>
        <p:spPr bwMode="auto">
          <a:xfrm>
            <a:off x="1285852" y="1000108"/>
            <a:ext cx="6477012" cy="485775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solidFill>
                <a:srgbClr val="FF0000"/>
              </a:solidFill>
            </a:endParaRPr>
          </a:p>
        </p:txBody>
      </p:sp>
      <p:sp>
        <p:nvSpPr>
          <p:cNvPr id="9" name="TextBox 8"/>
          <p:cNvSpPr txBox="1"/>
          <p:nvPr/>
        </p:nvSpPr>
        <p:spPr>
          <a:xfrm>
            <a:off x="785786" y="1714488"/>
            <a:ext cx="7786742" cy="2554545"/>
          </a:xfrm>
          <a:prstGeom prst="rect">
            <a:avLst/>
          </a:prstGeom>
          <a:noFill/>
        </p:spPr>
        <p:txBody>
          <a:bodyPr wrap="square" rtlCol="0">
            <a:spAutoFit/>
          </a:bodyPr>
          <a:lstStyle/>
          <a:p>
            <a:r>
              <a:rPr lang="ru-RU" sz="3200" b="1" dirty="0" smtClean="0">
                <a:solidFill>
                  <a:srgbClr val="002060"/>
                </a:solidFill>
              </a:rPr>
              <a:t>Цель: </a:t>
            </a:r>
            <a:r>
              <a:rPr lang="ru-RU" sz="3200" dirty="0" smtClean="0">
                <a:solidFill>
                  <a:srgbClr val="002060"/>
                </a:solidFill>
              </a:rPr>
              <a:t>Повышение психолого-педагогической компетенции педагогов по вопросу оптимизации руководства трудовой деятельностью детей первой младшей группы</a:t>
            </a:r>
            <a:endParaRPr lang="ru-RU" sz="3200" dirty="0">
              <a:solidFill>
                <a:srgbClr val="002060"/>
              </a:solidFill>
            </a:endParaRPr>
          </a:p>
        </p:txBody>
      </p:sp>
    </p:spTree>
  </p:cSld>
  <p:clrMapOvr>
    <a:masterClrMapping/>
  </p:clrMapOvr>
  <p:transition spd="slow" advClick="0" advTm="5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endParaRPr lang="ru-RU" sz="4400" b="1" i="1" dirty="0">
              <a:solidFill>
                <a:srgbClr val="FF0000"/>
              </a:solidFill>
            </a:endParaRPr>
          </a:p>
        </p:txBody>
      </p:sp>
      <p:sp>
        <p:nvSpPr>
          <p:cNvPr id="9" name="Скругленный прямоугольник 8"/>
          <p:cNvSpPr/>
          <p:nvPr/>
        </p:nvSpPr>
        <p:spPr>
          <a:xfrm>
            <a:off x="928662" y="1285860"/>
            <a:ext cx="7558134" cy="5343556"/>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ru-RU" sz="2000" b="1" u="sng" dirty="0" smtClean="0">
                <a:solidFill>
                  <a:srgbClr val="002060"/>
                </a:solidFill>
                <a:ea typeface="Times New Roman" pitchFamily="18" charset="0"/>
                <a:cs typeface="Times New Roman" pitchFamily="18" charset="0"/>
              </a:rPr>
              <a:t>Ситуация №1</a:t>
            </a:r>
            <a:endParaRPr lang="ru-RU" sz="2000" dirty="0" smtClean="0">
              <a:solidFill>
                <a:srgbClr val="002060"/>
              </a:solidFill>
              <a:cs typeface="Arial" pitchFamily="34" charset="0"/>
            </a:endParaRPr>
          </a:p>
          <a:p>
            <a:pPr lvl="0" algn="just" eaLnBrk="0" fontAlgn="base" hangingPunct="0">
              <a:spcBef>
                <a:spcPct val="0"/>
              </a:spcBef>
              <a:spcAft>
                <a:spcPct val="0"/>
              </a:spcAft>
            </a:pPr>
            <a:r>
              <a:rPr lang="ru-RU" sz="2000" dirty="0" smtClean="0">
                <a:solidFill>
                  <a:srgbClr val="002060"/>
                </a:solidFill>
                <a:ea typeface="Times New Roman" pitchFamily="18" charset="0"/>
                <a:cs typeface="Times New Roman" pitchFamily="18" charset="0"/>
              </a:rPr>
              <a:t>         Илюша с усердием натягивает колготки. Трудное задание! Наконец, после долгих усилий, колготки почти надеты, но… наизнанку. Малыш этого не замечает и продолжает их натягивать. Воспитатель (помощник воспитателя) прекращает эту «бесцельную возню», быстрым движением старается натянуть ребенку колготки. Малыш кричит: «Я сам!»,  взрослый отвечает: «Сиди спокойно и не капризничай! Не умеешь, а кричишь «сам».</a:t>
            </a:r>
          </a:p>
          <a:p>
            <a:pPr lvl="0" algn="just" eaLnBrk="0" fontAlgn="base" hangingPunct="0">
              <a:spcBef>
                <a:spcPct val="0"/>
              </a:spcBef>
              <a:spcAft>
                <a:spcPct val="0"/>
              </a:spcAft>
            </a:pPr>
            <a:endParaRPr lang="ru-RU" sz="2000" dirty="0" smtClean="0">
              <a:solidFill>
                <a:srgbClr val="002060"/>
              </a:solidFill>
              <a:cs typeface="Times New Roman" pitchFamily="18" charset="0"/>
            </a:endParaRPr>
          </a:p>
          <a:p>
            <a:pPr lvl="0" algn="just" eaLnBrk="0" fontAlgn="base" hangingPunct="0">
              <a:spcBef>
                <a:spcPct val="0"/>
              </a:spcBef>
              <a:spcAft>
                <a:spcPct val="0"/>
              </a:spcAft>
            </a:pPr>
            <a:endParaRPr lang="ru-RU" sz="2000" dirty="0" smtClean="0">
              <a:solidFill>
                <a:srgbClr val="002060"/>
              </a:solidFill>
              <a:cs typeface="Arial" pitchFamily="34" charset="0"/>
            </a:endParaRPr>
          </a:p>
          <a:p>
            <a:pPr lvl="0" algn="just" eaLnBrk="0" fontAlgn="base" hangingPunct="0">
              <a:spcBef>
                <a:spcPct val="0"/>
              </a:spcBef>
              <a:spcAft>
                <a:spcPct val="0"/>
              </a:spcAft>
            </a:pPr>
            <a:r>
              <a:rPr lang="ru-RU" sz="2000" b="1" dirty="0" smtClean="0">
                <a:solidFill>
                  <a:srgbClr val="002060"/>
                </a:solidFill>
                <a:ea typeface="Times New Roman" pitchFamily="18" charset="0"/>
                <a:cs typeface="Times New Roman" pitchFamily="18" charset="0"/>
              </a:rPr>
              <a:t>Правильно ли поступил воспитатель? К чему это может привести?</a:t>
            </a:r>
            <a:endParaRPr lang="ru-RU" sz="2000" dirty="0" smtClean="0">
              <a:solidFill>
                <a:srgbClr val="002060"/>
              </a:solidFill>
              <a:cs typeface="Arial" pitchFamily="34" charset="0"/>
            </a:endParaRPr>
          </a:p>
        </p:txBody>
      </p:sp>
    </p:spTree>
  </p:cSld>
  <p:clrMapOvr>
    <a:masterClrMapping/>
  </p:clrMapOvr>
  <p:transition spd="slow" advClick="0" advTm="5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http://mdou-72.ucoz.ru/_nw/14/s20253223.jpg"/>
          <p:cNvPicPr>
            <a:picLocks noChangeAspect="1" noChangeArrowheads="1"/>
          </p:cNvPicPr>
          <p:nvPr/>
        </p:nvPicPr>
        <p:blipFill>
          <a:blip r:embed="rId2" cstate="print"/>
          <a:srcRect/>
          <a:stretch>
            <a:fillRect/>
          </a:stretch>
        </p:blipFill>
        <p:spPr bwMode="auto">
          <a:xfrm>
            <a:off x="1071538" y="642918"/>
            <a:ext cx="7358114" cy="551858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lstStyle/>
          <a:p>
            <a:endParaRPr lang="ru-RU"/>
          </a:p>
        </p:txBody>
      </p:sp>
      <p:sp>
        <p:nvSpPr>
          <p:cNvPr id="12" name="Скругленный прямоугольник 11"/>
          <p:cNvSpPr/>
          <p:nvPr/>
        </p:nvSpPr>
        <p:spPr>
          <a:xfrm>
            <a:off x="928662" y="1285860"/>
            <a:ext cx="7558134" cy="5343556"/>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ru-RU" sz="2000" b="1" u="sng" dirty="0" smtClean="0">
                <a:solidFill>
                  <a:srgbClr val="002060"/>
                </a:solidFill>
                <a:ea typeface="Times New Roman" pitchFamily="18" charset="0"/>
                <a:cs typeface="Arial" pitchFamily="34" charset="0"/>
              </a:rPr>
              <a:t>Ситуация 2:</a:t>
            </a:r>
          </a:p>
          <a:p>
            <a:pPr lvl="0" fontAlgn="base">
              <a:spcBef>
                <a:spcPct val="0"/>
              </a:spcBef>
              <a:spcAft>
                <a:spcPct val="0"/>
              </a:spcAft>
            </a:pPr>
            <a:endParaRPr lang="ru-RU" sz="2000" dirty="0" smtClean="0">
              <a:solidFill>
                <a:srgbClr val="002060"/>
              </a:solidFill>
              <a:cs typeface="Arial" pitchFamily="34" charset="0"/>
            </a:endParaRPr>
          </a:p>
          <a:p>
            <a:pPr lvl="0" eaLnBrk="0" fontAlgn="base" hangingPunct="0">
              <a:spcBef>
                <a:spcPct val="0"/>
              </a:spcBef>
              <a:spcAft>
                <a:spcPct val="0"/>
              </a:spcAft>
            </a:pPr>
            <a:r>
              <a:rPr lang="ru-RU" sz="2000" dirty="0" smtClean="0">
                <a:solidFill>
                  <a:srgbClr val="002060"/>
                </a:solidFill>
                <a:ea typeface="Times New Roman" pitchFamily="18" charset="0"/>
                <a:cs typeface="Arial" pitchFamily="34" charset="0"/>
              </a:rPr>
              <a:t>    Дети собираются вечером на прогулку. У Ромы и Лизы шкафчики для одежды расположены рядом, дети ссорятся, мешают друг другу. Чтобы разрешить ситуацию, воспитатель отодвигает скамейку, чтобы детям было удобнее, но дети продолжают спорить и мешать друг другу.</a:t>
            </a:r>
          </a:p>
          <a:p>
            <a:pPr lvl="0" eaLnBrk="0" fontAlgn="base" hangingPunct="0">
              <a:spcBef>
                <a:spcPct val="0"/>
              </a:spcBef>
              <a:spcAft>
                <a:spcPct val="0"/>
              </a:spcAft>
            </a:pPr>
            <a:endParaRPr lang="ru-RU" sz="2000" dirty="0" smtClean="0">
              <a:solidFill>
                <a:srgbClr val="002060"/>
              </a:solidFill>
              <a:cs typeface="Arial" pitchFamily="34" charset="0"/>
            </a:endParaRPr>
          </a:p>
          <a:p>
            <a:pPr lvl="0" eaLnBrk="0" fontAlgn="base" hangingPunct="0">
              <a:spcBef>
                <a:spcPct val="0"/>
              </a:spcBef>
              <a:spcAft>
                <a:spcPct val="0"/>
              </a:spcAft>
            </a:pPr>
            <a:endParaRPr lang="ru-RU" sz="2000" dirty="0" smtClean="0">
              <a:solidFill>
                <a:srgbClr val="002060"/>
              </a:solidFill>
              <a:cs typeface="Arial" pitchFamily="34" charset="0"/>
            </a:endParaRPr>
          </a:p>
          <a:p>
            <a:pPr lvl="0" eaLnBrk="0" fontAlgn="base" hangingPunct="0">
              <a:spcBef>
                <a:spcPct val="0"/>
              </a:spcBef>
              <a:spcAft>
                <a:spcPct val="0"/>
              </a:spcAft>
            </a:pPr>
            <a:endParaRPr lang="ru-RU" sz="2000" dirty="0" smtClean="0">
              <a:solidFill>
                <a:srgbClr val="002060"/>
              </a:solidFill>
              <a:cs typeface="Arial" pitchFamily="34" charset="0"/>
            </a:endParaRPr>
          </a:p>
          <a:p>
            <a:pPr lvl="0" eaLnBrk="0" fontAlgn="base" hangingPunct="0">
              <a:spcBef>
                <a:spcPct val="0"/>
              </a:spcBef>
              <a:spcAft>
                <a:spcPct val="0"/>
              </a:spcAft>
            </a:pPr>
            <a:endParaRPr lang="ru-RU" sz="2000" dirty="0" smtClean="0">
              <a:solidFill>
                <a:srgbClr val="002060"/>
              </a:solidFill>
              <a:cs typeface="Arial" pitchFamily="34" charset="0"/>
            </a:endParaRPr>
          </a:p>
          <a:p>
            <a:pPr lvl="0" eaLnBrk="0" fontAlgn="base" hangingPunct="0">
              <a:spcBef>
                <a:spcPct val="0"/>
              </a:spcBef>
              <a:spcAft>
                <a:spcPct val="0"/>
              </a:spcAft>
            </a:pPr>
            <a:r>
              <a:rPr lang="ru-RU" sz="2000" b="1" dirty="0" smtClean="0">
                <a:solidFill>
                  <a:srgbClr val="002060"/>
                </a:solidFill>
                <a:ea typeface="Times New Roman" pitchFamily="18" charset="0"/>
                <a:cs typeface="Arial" pitchFamily="34" charset="0"/>
              </a:rPr>
              <a:t>Как должен повести себя воспитатель в данной ситуации? Какие варианты разрешения данной проблемы вы видите?</a:t>
            </a:r>
            <a:endParaRPr lang="ru-RU" sz="2000" dirty="0" smtClean="0">
              <a:solidFill>
                <a:srgbClr val="002060"/>
              </a:solidFill>
              <a:cs typeface="Arial" pitchFamily="34" charset="0"/>
            </a:endParaRPr>
          </a:p>
        </p:txBody>
      </p:sp>
    </p:spTree>
  </p:cSld>
  <p:clrMapOvr>
    <a:masterClrMapping/>
  </p:clrMapOvr>
  <p:transition spd="slow" advClick="0" advTm="5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go4.imgsmail.ru/imgpreview?key=79b40bed4e56fef8&amp;mb=imgdb_preview_1925"/>
          <p:cNvPicPr>
            <a:picLocks noChangeAspect="1" noChangeArrowheads="1"/>
          </p:cNvPicPr>
          <p:nvPr/>
        </p:nvPicPr>
        <p:blipFill>
          <a:blip r:embed="rId2" cstate="print"/>
          <a:srcRect/>
          <a:stretch>
            <a:fillRect/>
          </a:stretch>
        </p:blipFill>
        <p:spPr bwMode="auto">
          <a:xfrm>
            <a:off x="1214414" y="1000108"/>
            <a:ext cx="7165199" cy="505778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a:off x="571472" y="142852"/>
            <a:ext cx="8215370" cy="6486564"/>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28600" fontAlgn="base">
              <a:spcBef>
                <a:spcPct val="0"/>
              </a:spcBef>
              <a:spcAft>
                <a:spcPct val="0"/>
              </a:spcAft>
            </a:pPr>
            <a:r>
              <a:rPr lang="ru-RU" b="1" u="sng" dirty="0" smtClean="0">
                <a:solidFill>
                  <a:srgbClr val="002060"/>
                </a:solidFill>
                <a:ea typeface="Times New Roman" pitchFamily="18" charset="0"/>
                <a:cs typeface="Arial" pitchFamily="34" charset="0"/>
              </a:rPr>
              <a:t>Ситуация 3: </a:t>
            </a:r>
            <a:endParaRPr lang="ru-RU" dirty="0" smtClean="0">
              <a:solidFill>
                <a:srgbClr val="002060"/>
              </a:solidFill>
              <a:ea typeface="Times New Roman" pitchFamily="18" charset="0"/>
              <a:cs typeface="Arial" pitchFamily="34" charset="0"/>
            </a:endParaRPr>
          </a:p>
          <a:p>
            <a:pPr lvl="0" indent="228600" eaLnBrk="0" fontAlgn="base" hangingPunct="0">
              <a:spcBef>
                <a:spcPct val="0"/>
              </a:spcBef>
              <a:spcAft>
                <a:spcPct val="0"/>
              </a:spcAft>
            </a:pPr>
            <a:r>
              <a:rPr lang="ru-RU" sz="2000" dirty="0" smtClean="0">
                <a:solidFill>
                  <a:srgbClr val="002060"/>
                </a:solidFill>
                <a:ea typeface="Times New Roman" pitchFamily="18" charset="0"/>
                <a:cs typeface="Arial" pitchFamily="34" charset="0"/>
              </a:rPr>
              <a:t>Маринке было очень весело: наконец-то упросила маму заплести ей косички. Это ничего, что они маленькие, что не все волосы схвачены ими. Зато их украшают белые банты. Чтобы волосы не попадали в глаза, мама завязала сверху еще один бант.</a:t>
            </a:r>
          </a:p>
          <a:p>
            <a:pPr lvl="0" indent="228600" eaLnBrk="0" fontAlgn="base" hangingPunct="0">
              <a:spcBef>
                <a:spcPct val="0"/>
              </a:spcBef>
              <a:spcAft>
                <a:spcPct val="0"/>
              </a:spcAft>
            </a:pPr>
            <a:r>
              <a:rPr lang="ru-RU" sz="2000" dirty="0" smtClean="0">
                <a:solidFill>
                  <a:srgbClr val="002060"/>
                </a:solidFill>
                <a:ea typeface="Times New Roman" pitchFamily="18" charset="0"/>
                <a:cs typeface="Arial" pitchFamily="34" charset="0"/>
              </a:rPr>
              <a:t>Посмотрев в зеркало, Маринка осталась довольна. Все было именно так, как ей хотелось. На радостях она подбежала к маме и крепко обняла </a:t>
            </a:r>
            <a:r>
              <a:rPr lang="ru-RU" sz="2000" dirty="0" smtClean="0">
                <a:solidFill>
                  <a:srgbClr val="002060"/>
                </a:solidFill>
                <a:ea typeface="Times New Roman" pitchFamily="18" charset="0"/>
                <a:cs typeface="Arial" pitchFamily="34" charset="0"/>
              </a:rPr>
              <a:t>ее. С </a:t>
            </a:r>
            <a:r>
              <a:rPr lang="ru-RU" sz="2000" dirty="0" smtClean="0">
                <a:solidFill>
                  <a:srgbClr val="002060"/>
                </a:solidFill>
                <a:ea typeface="Times New Roman" pitchFamily="18" charset="0"/>
                <a:cs typeface="Arial" pitchFamily="34" charset="0"/>
              </a:rPr>
              <a:t>улыбкой девочка вошла в групповую комнату. Ее окружили подруги. В их взглядах было неподдельное восхищение.</a:t>
            </a:r>
          </a:p>
          <a:p>
            <a:pPr lvl="0" indent="228600" eaLnBrk="0" fontAlgn="base" hangingPunct="0">
              <a:spcBef>
                <a:spcPct val="0"/>
              </a:spcBef>
              <a:spcAft>
                <a:spcPct val="0"/>
              </a:spcAft>
            </a:pPr>
            <a:r>
              <a:rPr lang="ru-RU" sz="2000" dirty="0" smtClean="0">
                <a:solidFill>
                  <a:srgbClr val="002060"/>
                </a:solidFill>
                <a:ea typeface="Times New Roman" pitchFamily="18" charset="0"/>
                <a:cs typeface="Arial" pitchFamily="34" charset="0"/>
              </a:rPr>
              <a:t>— Ой, как красиво! — воскликнула Рита.</a:t>
            </a:r>
          </a:p>
          <a:p>
            <a:pPr lvl="0" indent="228600" eaLnBrk="0" fontAlgn="base" hangingPunct="0">
              <a:spcBef>
                <a:spcPct val="0"/>
              </a:spcBef>
              <a:spcAft>
                <a:spcPct val="0"/>
              </a:spcAft>
            </a:pPr>
            <a:r>
              <a:rPr lang="ru-RU" sz="2000" dirty="0" smtClean="0">
                <a:solidFill>
                  <a:srgbClr val="002060"/>
                </a:solidFill>
                <a:ea typeface="Times New Roman" pitchFamily="18" charset="0"/>
                <a:cs typeface="Arial" pitchFamily="34" charset="0"/>
              </a:rPr>
              <a:t>— А какие пышные банты! — с восторгом произнесла Наташа.</a:t>
            </a:r>
          </a:p>
          <a:p>
            <a:pPr lvl="0" indent="228600" eaLnBrk="0" fontAlgn="base" hangingPunct="0">
              <a:spcBef>
                <a:spcPct val="0"/>
              </a:spcBef>
              <a:spcAft>
                <a:spcPct val="0"/>
              </a:spcAft>
            </a:pPr>
            <a:r>
              <a:rPr lang="ru-RU" sz="2000" dirty="0" smtClean="0">
                <a:solidFill>
                  <a:srgbClr val="002060"/>
                </a:solidFill>
                <a:ea typeface="Times New Roman" pitchFamily="18" charset="0"/>
                <a:cs typeface="Arial" pitchFamily="34" charset="0"/>
              </a:rPr>
              <a:t>Маринка стояла счастливая, улыбающаяся. И вдруг услышала:</a:t>
            </a:r>
          </a:p>
          <a:p>
            <a:pPr lvl="0" indent="228600" eaLnBrk="0" fontAlgn="base" hangingPunct="0">
              <a:spcBef>
                <a:spcPct val="0"/>
              </a:spcBef>
              <a:spcAft>
                <a:spcPct val="0"/>
              </a:spcAft>
            </a:pPr>
            <a:r>
              <a:rPr lang="ru-RU" sz="2000" dirty="0" smtClean="0">
                <a:solidFill>
                  <a:srgbClr val="002060"/>
                </a:solidFill>
                <a:ea typeface="Times New Roman" pitchFamily="18" charset="0"/>
                <a:cs typeface="Arial" pitchFamily="34" charset="0"/>
              </a:rPr>
              <a:t>— Кто это тебе столько бантов нацепил? Скажи своей маме, пусть не выдумывает. И так времени нет, а ты еще со своими косичками. Только и делай, что заплетай их тебе </a:t>
            </a:r>
            <a:r>
              <a:rPr lang="ru-RU" sz="2000" dirty="0" smtClean="0">
                <a:solidFill>
                  <a:srgbClr val="002060"/>
                </a:solidFill>
                <a:ea typeface="Times New Roman" pitchFamily="18" charset="0"/>
                <a:cs typeface="Arial" pitchFamily="34" charset="0"/>
              </a:rPr>
              <a:t>теперь! На </a:t>
            </a:r>
            <a:r>
              <a:rPr lang="ru-RU" sz="2000" dirty="0" smtClean="0">
                <a:solidFill>
                  <a:srgbClr val="002060"/>
                </a:solidFill>
                <a:ea typeface="Times New Roman" pitchFamily="18" charset="0"/>
                <a:cs typeface="Arial" pitchFamily="34" charset="0"/>
              </a:rPr>
              <a:t>глазах Маринки появились слезы. Еще немного, и они полились </a:t>
            </a:r>
            <a:r>
              <a:rPr lang="ru-RU" sz="2000" dirty="0" smtClean="0">
                <a:solidFill>
                  <a:srgbClr val="002060"/>
                </a:solidFill>
                <a:ea typeface="Times New Roman" pitchFamily="18" charset="0"/>
                <a:cs typeface="Arial" pitchFamily="34" charset="0"/>
              </a:rPr>
              <a:t>ручьями. Но </a:t>
            </a:r>
            <a:r>
              <a:rPr lang="ru-RU" sz="2000" dirty="0" smtClean="0">
                <a:solidFill>
                  <a:srgbClr val="002060"/>
                </a:solidFill>
                <a:ea typeface="Times New Roman" pitchFamily="18" charset="0"/>
                <a:cs typeface="Arial" pitchFamily="34" charset="0"/>
              </a:rPr>
              <a:t>воспитательница ничего этого не видела. Она уже была поглощена поисками чего-то в шкафу</a:t>
            </a:r>
            <a:r>
              <a:rPr lang="ru-RU" sz="2000" dirty="0" smtClean="0">
                <a:solidFill>
                  <a:srgbClr val="002060"/>
                </a:solidFill>
                <a:ea typeface="Times New Roman" pitchFamily="18" charset="0"/>
                <a:cs typeface="Arial" pitchFamily="34" charset="0"/>
              </a:rPr>
              <a:t>.</a:t>
            </a:r>
            <a:endParaRPr lang="ru-RU" sz="1600" dirty="0" smtClean="0">
              <a:solidFill>
                <a:srgbClr val="002060"/>
              </a:solidFill>
              <a:ea typeface="Times New Roman" pitchFamily="18" charset="0"/>
              <a:cs typeface="Arial" pitchFamily="34" charset="0"/>
            </a:endParaRPr>
          </a:p>
          <a:p>
            <a:pPr lvl="0" indent="228600" eaLnBrk="0" fontAlgn="base" hangingPunct="0">
              <a:spcBef>
                <a:spcPct val="0"/>
              </a:spcBef>
              <a:spcAft>
                <a:spcPct val="0"/>
              </a:spcAft>
            </a:pPr>
            <a:r>
              <a:rPr lang="ru-RU" b="1" dirty="0" smtClean="0">
                <a:solidFill>
                  <a:srgbClr val="002060"/>
                </a:solidFill>
                <a:ea typeface="Times New Roman" pitchFamily="18" charset="0"/>
                <a:cs typeface="Arial" pitchFamily="34" charset="0"/>
              </a:rPr>
              <a:t> Объясните причину возникшего конфликта. Какие чувства будет испытывать Маринка после встречи с воспитательницей?</a:t>
            </a:r>
            <a:r>
              <a:rPr lang="ru-RU" dirty="0" smtClean="0">
                <a:solidFill>
                  <a:srgbClr val="002060"/>
                </a:solidFill>
                <a:ea typeface="Times New Roman" pitchFamily="18" charset="0"/>
                <a:cs typeface="Arial" pitchFamily="34" charset="0"/>
              </a:rPr>
              <a:t> </a:t>
            </a:r>
            <a:r>
              <a:rPr lang="ru-RU" b="1" dirty="0" smtClean="0">
                <a:solidFill>
                  <a:srgbClr val="002060"/>
                </a:solidFill>
                <a:ea typeface="Times New Roman" pitchFamily="18" charset="0"/>
                <a:cs typeface="Arial" pitchFamily="34" charset="0"/>
              </a:rPr>
              <a:t>Почему воспитательнице </a:t>
            </a:r>
            <a:r>
              <a:rPr lang="ru-RU" b="1" dirty="0" smtClean="0">
                <a:solidFill>
                  <a:srgbClr val="002060"/>
                </a:solidFill>
              </a:rPr>
              <a:t>не пришло в голову, что она обидела девочку?</a:t>
            </a:r>
            <a:endParaRPr lang="ru-RU" dirty="0" smtClean="0">
              <a:solidFill>
                <a:srgbClr val="002060"/>
              </a:solidFill>
              <a:cs typeface="Arial" pitchFamily="34" charset="0"/>
            </a:endParaRPr>
          </a:p>
        </p:txBody>
      </p:sp>
    </p:spTree>
  </p:cSld>
  <p:clrMapOvr>
    <a:masterClrMapping/>
  </p:clrMapOvr>
  <p:transition spd="slow" advClick="0" advTm="5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4578" name="Picture 2" descr="Красивая девочка с большой бант на голове с леденец в руке — стоковое фото"/>
          <p:cNvPicPr>
            <a:picLocks noChangeAspect="1" noChangeArrowheads="1"/>
          </p:cNvPicPr>
          <p:nvPr/>
        </p:nvPicPr>
        <p:blipFill>
          <a:blip r:embed="rId2" cstate="print"/>
          <a:srcRect/>
          <a:stretch>
            <a:fillRect/>
          </a:stretch>
        </p:blipFill>
        <p:spPr bwMode="auto">
          <a:xfrm>
            <a:off x="2786050" y="500042"/>
            <a:ext cx="3733781" cy="560067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928662" y="357166"/>
            <a:ext cx="7429552" cy="6240186"/>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buNone/>
            </a:pPr>
            <a:r>
              <a:rPr lang="ru-RU" sz="2000" b="1" u="sng" dirty="0" smtClean="0">
                <a:solidFill>
                  <a:srgbClr val="002060"/>
                </a:solidFill>
              </a:rPr>
              <a:t>Ситуация 4: </a:t>
            </a:r>
            <a:endParaRPr lang="ru-RU" sz="2000" dirty="0" smtClean="0">
              <a:solidFill>
                <a:srgbClr val="002060"/>
              </a:solidFill>
            </a:endParaRPr>
          </a:p>
          <a:p>
            <a:pPr>
              <a:buNone/>
            </a:pPr>
            <a:r>
              <a:rPr lang="ru-RU" sz="2000" dirty="0" smtClean="0">
                <a:solidFill>
                  <a:srgbClr val="002060"/>
                </a:solidFill>
              </a:rPr>
              <a:t>      Алеша по сравнению с другими детьми своего возраста совершенно беспомощен, протестом он встречает любое предложение проявить самостоятельность. Снять куртку или варежки не может, достать из шкафа ту или иную вещь не хочет, за столом сидит в ожидании, когда его покормят. Если ему напоминают, что надо учиться есть самому, как все, мальчик опускает голову, на глазах слезы и жалобно заявляет: «Не хочу», «Не умею».</a:t>
            </a:r>
          </a:p>
          <a:p>
            <a:pPr>
              <a:buNone/>
            </a:pPr>
            <a:r>
              <a:rPr lang="ru-RU" sz="2000" dirty="0" smtClean="0">
                <a:solidFill>
                  <a:srgbClr val="002060"/>
                </a:solidFill>
              </a:rPr>
              <a:t>      Зато дома со взрослыми у Алеши властный, требовательный тон, на глазах всегда дежурные слезы. И взрослые спешат предупредить их, его жалеют: «Он такой беспомощный!», «Он еще очень маленький», «Нервный ребенок, требует осторожности». Это часто произносится в присутствии мальчика.</a:t>
            </a:r>
          </a:p>
          <a:p>
            <a:pPr>
              <a:buNone/>
            </a:pPr>
            <a:r>
              <a:rPr lang="ru-RU" sz="1800" dirty="0" smtClean="0">
                <a:solidFill>
                  <a:srgbClr val="002060"/>
                </a:solidFill>
              </a:rPr>
              <a:t> </a:t>
            </a:r>
            <a:endParaRPr lang="ru-RU" sz="2200" dirty="0" smtClean="0">
              <a:solidFill>
                <a:srgbClr val="002060"/>
              </a:solidFill>
            </a:endParaRPr>
          </a:p>
          <a:p>
            <a:pPr>
              <a:buNone/>
            </a:pPr>
            <a:r>
              <a:rPr lang="ru-RU" sz="2200" b="1" dirty="0" smtClean="0">
                <a:solidFill>
                  <a:srgbClr val="002060"/>
                </a:solidFill>
              </a:rPr>
              <a:t>     Чем обусловлена беспомощность Алеши? Проанализируйте линию поведения взрослых и дайте ей оценку. Можно ли такими методами воспитать у ребенка самостоятельность?</a:t>
            </a:r>
            <a:endParaRPr lang="ru-RU" sz="2200" dirty="0" smtClean="0">
              <a:solidFill>
                <a:srgbClr val="002060"/>
              </a:solidFill>
            </a:endParaRPr>
          </a:p>
          <a:p>
            <a:pPr lvl="0" indent="228600" fontAlgn="base">
              <a:spcBef>
                <a:spcPct val="0"/>
              </a:spcBef>
              <a:spcAft>
                <a:spcPct val="0"/>
              </a:spcAft>
            </a:pPr>
            <a:endParaRPr lang="ru-RU" sz="1600" dirty="0" smtClean="0">
              <a:solidFill>
                <a:srgbClr val="002060"/>
              </a:solidFill>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100</TotalTime>
  <Words>572</Words>
  <Application>Microsoft Office PowerPoint</Application>
  <PresentationFormat>Экран (4:3)</PresentationFormat>
  <Paragraphs>38</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Апекс</vt:lpstr>
      <vt:lpstr>Практическое задание:   Решение педагогических ситуаций по организации и руководству воспитанием культурно – гигиенических навыков и самообслуживания у детей раннего возраста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Практическое задание:   Решение педагогических ситуаций по организации и руководству воспитанием культурно – гигиенических навыков и самообслуживания у детей раннего возраста.</dc:title>
  <dc:creator>Михеева</dc:creator>
  <cp:lastModifiedBy>Михеева</cp:lastModifiedBy>
  <cp:revision>11</cp:revision>
  <dcterms:created xsi:type="dcterms:W3CDTF">2019-04-01T06:02:11Z</dcterms:created>
  <dcterms:modified xsi:type="dcterms:W3CDTF">2019-04-08T06:15:28Z</dcterms:modified>
</cp:coreProperties>
</file>