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58" r:id="rId5"/>
    <p:sldId id="259" r:id="rId6"/>
    <p:sldId id="261" r:id="rId7"/>
    <p:sldId id="262" r:id="rId8"/>
    <p:sldId id="263" r:id="rId9"/>
    <p:sldId id="273" r:id="rId10"/>
    <p:sldId id="272" r:id="rId11"/>
    <p:sldId id="265" r:id="rId12"/>
    <p:sldId id="268" r:id="rId13"/>
    <p:sldId id="271" r:id="rId14"/>
    <p:sldId id="266"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9" autoAdjust="0"/>
    <p:restoredTop sz="94660"/>
  </p:normalViewPr>
  <p:slideViewPr>
    <p:cSldViewPr>
      <p:cViewPr>
        <p:scale>
          <a:sx n="70" d="100"/>
          <a:sy n="70" d="100"/>
        </p:scale>
        <p:origin x="-1386" y="-16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17.02.2020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17.02.2020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17.02.2020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17.02.2020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17.02.2020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17.02.2020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17.02.2020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17.02.2020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17.02.2020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17.02.2020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17.02.2020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17.02.2020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Картинки по запросу &quot;фон для презентаций в дет сад&quot;"/>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a:xfrm>
            <a:off x="500034" y="1071546"/>
            <a:ext cx="7350064" cy="1568937"/>
          </a:xfrm>
        </p:spPr>
        <p:txBody>
          <a:bodyPr>
            <a:normAutofit/>
          </a:bodyPr>
          <a:lstStyle/>
          <a:p>
            <a:r>
              <a:rPr lang="ru-RU" i="1" dirty="0" smtClean="0">
                <a:solidFill>
                  <a:srgbClr val="00B050"/>
                </a:solidFill>
              </a:rPr>
              <a:t>Предметно-пространственная среда.</a:t>
            </a:r>
            <a:endParaRPr lang="ru-RU" i="1" dirty="0">
              <a:solidFill>
                <a:srgbClr val="00B050"/>
              </a:solidFill>
            </a:endParaRPr>
          </a:p>
        </p:txBody>
      </p:sp>
      <p:sp>
        <p:nvSpPr>
          <p:cNvPr id="3" name="Подзаголовок 2"/>
          <p:cNvSpPr>
            <a:spLocks noGrp="1"/>
          </p:cNvSpPr>
          <p:nvPr>
            <p:ph type="subTitle" idx="1"/>
          </p:nvPr>
        </p:nvSpPr>
        <p:spPr>
          <a:xfrm>
            <a:off x="2571736" y="2928934"/>
            <a:ext cx="3488432" cy="2569840"/>
          </a:xfrm>
        </p:spPr>
        <p:txBody>
          <a:bodyPr>
            <a:normAutofit fontScale="62500" lnSpcReduction="20000"/>
          </a:bodyPr>
          <a:lstStyle/>
          <a:p>
            <a:r>
              <a:rPr lang="ru-RU" dirty="0" smtClean="0">
                <a:solidFill>
                  <a:schemeClr val="tx1">
                    <a:lumMod val="65000"/>
                    <a:lumOff val="35000"/>
                  </a:schemeClr>
                </a:solidFill>
              </a:rPr>
              <a:t>МБДОУ </a:t>
            </a:r>
            <a:r>
              <a:rPr lang="ru-RU" dirty="0" err="1" smtClean="0">
                <a:solidFill>
                  <a:schemeClr val="tx1">
                    <a:lumMod val="65000"/>
                    <a:lumOff val="35000"/>
                  </a:schemeClr>
                </a:solidFill>
              </a:rPr>
              <a:t>Усольский</a:t>
            </a:r>
            <a:r>
              <a:rPr lang="ru-RU" dirty="0" smtClean="0">
                <a:solidFill>
                  <a:schemeClr val="tx1">
                    <a:lumMod val="65000"/>
                    <a:lumOff val="35000"/>
                  </a:schemeClr>
                </a:solidFill>
              </a:rPr>
              <a:t> детский сад №5  «Колосок» </a:t>
            </a:r>
          </a:p>
          <a:p>
            <a:r>
              <a:rPr lang="ru-RU" dirty="0" smtClean="0">
                <a:solidFill>
                  <a:schemeClr val="tx1">
                    <a:lumMod val="65000"/>
                    <a:lumOff val="35000"/>
                  </a:schemeClr>
                </a:solidFill>
              </a:rPr>
              <a:t>филиал МБДОУ</a:t>
            </a:r>
          </a:p>
          <a:p>
            <a:r>
              <a:rPr lang="ru-RU" dirty="0" smtClean="0">
                <a:solidFill>
                  <a:schemeClr val="tx1">
                    <a:lumMod val="65000"/>
                    <a:lumOff val="35000"/>
                  </a:schemeClr>
                </a:solidFill>
              </a:rPr>
              <a:t>  Дзержинского детского сада №4 «Березка» </a:t>
            </a:r>
          </a:p>
          <a:p>
            <a:r>
              <a:rPr lang="ru-RU" dirty="0" smtClean="0">
                <a:solidFill>
                  <a:schemeClr val="tx1">
                    <a:lumMod val="65000"/>
                    <a:lumOff val="35000"/>
                  </a:schemeClr>
                </a:solidFill>
              </a:rPr>
              <a:t>     комбинированного вида </a:t>
            </a:r>
          </a:p>
          <a:p>
            <a:r>
              <a:rPr lang="ru-RU" dirty="0" err="1" smtClean="0">
                <a:solidFill>
                  <a:schemeClr val="tx1">
                    <a:lumMod val="65000"/>
                    <a:lumOff val="35000"/>
                  </a:schemeClr>
                </a:solidFill>
              </a:rPr>
              <a:t>Верхотурова</a:t>
            </a:r>
            <a:r>
              <a:rPr lang="ru-RU" dirty="0" smtClean="0">
                <a:solidFill>
                  <a:schemeClr val="tx1">
                    <a:lumMod val="65000"/>
                    <a:lumOff val="35000"/>
                  </a:schemeClr>
                </a:solidFill>
              </a:rPr>
              <a:t> А.Е</a:t>
            </a:r>
          </a:p>
          <a:p>
            <a:r>
              <a:rPr lang="ru-RU" dirty="0" smtClean="0">
                <a:solidFill>
                  <a:schemeClr val="tx1">
                    <a:lumMod val="65000"/>
                    <a:lumOff val="35000"/>
                  </a:schemeClr>
                </a:solidFill>
              </a:rPr>
              <a:t>2020г.</a:t>
            </a:r>
          </a:p>
          <a:p>
            <a:pPr>
              <a:spcBef>
                <a:spcPts val="650"/>
              </a:spcBef>
              <a:tabLst>
                <a:tab pos="0" algn="l"/>
                <a:tab pos="457200" algn="l"/>
                <a:tab pos="914400" algn="l"/>
                <a:tab pos="1371600" algn="l"/>
                <a:tab pos="1828800" algn="l"/>
                <a:tab pos="2286000" algn="l"/>
                <a:tab pos="2743200" algn="l"/>
                <a:tab pos="3200400" algn="l"/>
                <a:tab pos="3657600" algn="l"/>
                <a:tab pos="4114800" algn="l"/>
              </a:tabLst>
            </a:pPr>
            <a:endParaRPr lang="en-US" altLang="ru-RU" dirty="0" smtClean="0">
              <a:solidFill>
                <a:srgbClr val="00B050"/>
              </a:solidFill>
            </a:endParaRPr>
          </a:p>
          <a:p>
            <a:endParaRPr lang="ru-RU" dirty="0"/>
          </a:p>
        </p:txBody>
      </p:sp>
    </p:spTree>
    <p:extLst>
      <p:ext uri="{BB962C8B-B14F-4D97-AF65-F5344CB8AC3E}">
        <p14:creationId xmlns="" xmlns:p14="http://schemas.microsoft.com/office/powerpoint/2010/main" val="3832832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veselyie-rebyata-shablon-prevyu-3.png"/>
          <p:cNvPicPr>
            <a:picLocks noChangeAspect="1"/>
          </p:cNvPicPr>
          <p:nvPr/>
        </p:nvPicPr>
        <p:blipFill>
          <a:blip r:embed="rId2" cstate="print"/>
          <a:stretch>
            <a:fillRect/>
          </a:stretch>
        </p:blipFill>
        <p:spPr>
          <a:xfrm>
            <a:off x="8071" y="0"/>
            <a:ext cx="9127858" cy="6858000"/>
          </a:xfrm>
          <a:prstGeom prst="rect">
            <a:avLst/>
          </a:prstGeom>
        </p:spPr>
      </p:pic>
      <p:sp>
        <p:nvSpPr>
          <p:cNvPr id="2" name="Прямоугольник 1"/>
          <p:cNvSpPr/>
          <p:nvPr/>
        </p:nvSpPr>
        <p:spPr>
          <a:xfrm>
            <a:off x="0" y="1428736"/>
            <a:ext cx="4572000" cy="1938992"/>
          </a:xfrm>
          <a:prstGeom prst="rect">
            <a:avLst/>
          </a:prstGeom>
        </p:spPr>
        <p:txBody>
          <a:bodyPr>
            <a:spAutoFit/>
          </a:bodyPr>
          <a:lstStyle/>
          <a:p>
            <a:r>
              <a:rPr lang="ru-RU" sz="2000" dirty="0" smtClean="0">
                <a:solidFill>
                  <a:srgbClr val="111111"/>
                </a:solidFill>
              </a:rPr>
              <a:t>В </a:t>
            </a:r>
            <a:r>
              <a:rPr lang="ru-RU" sz="2000" dirty="0" smtClean="0">
                <a:solidFill>
                  <a:srgbClr val="111111"/>
                </a:solidFill>
              </a:rPr>
              <a:t>театре дошкольники раскрываются, демонстрируя неожиданные грани своего характера. Дети - большие артисты, поэтому с радостью участвуют в постановках и с удовольствием выступают в роли зрителей.</a:t>
            </a:r>
            <a:endParaRPr lang="ru-RU" sz="2000" dirty="0">
              <a:solidFill>
                <a:srgbClr val="111111"/>
              </a:solidFill>
            </a:endParaRPr>
          </a:p>
        </p:txBody>
      </p:sp>
      <p:pic>
        <p:nvPicPr>
          <p:cNvPr id="10242" name="Picture 2" descr="C:\Users\1\Desktop\DSC_0302.JPG"/>
          <p:cNvPicPr>
            <a:picLocks noChangeAspect="1" noChangeArrowheads="1"/>
          </p:cNvPicPr>
          <p:nvPr/>
        </p:nvPicPr>
        <p:blipFill>
          <a:blip r:embed="rId3" cstate="print"/>
          <a:srcRect/>
          <a:stretch>
            <a:fillRect/>
          </a:stretch>
        </p:blipFill>
        <p:spPr bwMode="auto">
          <a:xfrm>
            <a:off x="4500562" y="357166"/>
            <a:ext cx="4469194" cy="2982927"/>
          </a:xfrm>
          <a:prstGeom prst="rect">
            <a:avLst/>
          </a:prstGeom>
          <a:noFill/>
        </p:spPr>
      </p:pic>
      <p:pic>
        <p:nvPicPr>
          <p:cNvPr id="10243" name="Picture 3" descr="C:\Users\1\Desktop\DSC_0477.JPG"/>
          <p:cNvPicPr>
            <a:picLocks noChangeAspect="1" noChangeArrowheads="1"/>
          </p:cNvPicPr>
          <p:nvPr/>
        </p:nvPicPr>
        <p:blipFill>
          <a:blip r:embed="rId4" cstate="print"/>
          <a:srcRect/>
          <a:stretch>
            <a:fillRect/>
          </a:stretch>
        </p:blipFill>
        <p:spPr bwMode="auto">
          <a:xfrm>
            <a:off x="4357686" y="3571876"/>
            <a:ext cx="4393436" cy="2928958"/>
          </a:xfrm>
          <a:prstGeom prst="rect">
            <a:avLst/>
          </a:prstGeom>
          <a:noFill/>
        </p:spPr>
      </p:pic>
      <p:sp>
        <p:nvSpPr>
          <p:cNvPr id="6" name="TextBox 5"/>
          <p:cNvSpPr txBox="1"/>
          <p:nvPr/>
        </p:nvSpPr>
        <p:spPr>
          <a:xfrm>
            <a:off x="500034" y="285728"/>
            <a:ext cx="3071834" cy="523220"/>
          </a:xfrm>
          <a:prstGeom prst="rect">
            <a:avLst/>
          </a:prstGeom>
          <a:noFill/>
        </p:spPr>
        <p:txBody>
          <a:bodyPr wrap="square" rtlCol="0">
            <a:spAutoFit/>
          </a:bodyPr>
          <a:lstStyle/>
          <a:p>
            <a:pPr algn="ctr"/>
            <a:r>
              <a:rPr lang="ru-RU" sz="2800" dirty="0" smtClean="0"/>
              <a:t>Студия театра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https://www.maam.ru/upload/blogs/detsad-539709-1485219886.jp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TextBox 2"/>
          <p:cNvSpPr txBox="1"/>
          <p:nvPr/>
        </p:nvSpPr>
        <p:spPr>
          <a:xfrm>
            <a:off x="460374" y="714356"/>
            <a:ext cx="8360097" cy="2492990"/>
          </a:xfrm>
          <a:prstGeom prst="rect">
            <a:avLst/>
          </a:prstGeom>
          <a:noFill/>
        </p:spPr>
        <p:txBody>
          <a:bodyPr wrap="square" rtlCol="0">
            <a:spAutoFit/>
          </a:bodyPr>
          <a:lstStyle/>
          <a:p>
            <a:r>
              <a:rPr lang="ru-RU" sz="2000" dirty="0" smtClean="0">
                <a:solidFill>
                  <a:srgbClr val="111111"/>
                </a:solidFill>
              </a:rPr>
              <a:t>В </a:t>
            </a:r>
            <a:r>
              <a:rPr lang="ru-RU" sz="2000" dirty="0">
                <a:solidFill>
                  <a:srgbClr val="111111"/>
                </a:solidFill>
              </a:rPr>
              <a:t>жизни ребенка дошкольного </a:t>
            </a:r>
            <a:r>
              <a:rPr lang="ru-RU" sz="2000" dirty="0" smtClean="0">
                <a:solidFill>
                  <a:srgbClr val="111111"/>
                </a:solidFill>
              </a:rPr>
              <a:t>возраста </a:t>
            </a:r>
            <a:r>
              <a:rPr lang="ru-RU" sz="2000" dirty="0">
                <a:solidFill>
                  <a:srgbClr val="111111"/>
                </a:solidFill>
              </a:rPr>
              <a:t>игра занимает одно из ведущих мест. Сюжетно-ролевая игра – подлинная социальная практика ребенка, его реальная жизнь в обществе сверстников. Для развития игровой деятельности необходимо создать предметно-развивающую среду, соответствующую возрасту детей и тематике планируемых сюжетно-ролевых игр.</a:t>
            </a:r>
          </a:p>
          <a:p>
            <a:r>
              <a:rPr lang="ru-RU" dirty="0"/>
              <a:t/>
            </a:r>
            <a:br>
              <a:rPr lang="ru-RU" dirty="0"/>
            </a:br>
            <a:endParaRPr lang="ru-RU" dirty="0"/>
          </a:p>
        </p:txBody>
      </p:sp>
      <p:sp>
        <p:nvSpPr>
          <p:cNvPr id="4" name="AutoShape 6" descr="https://www.maam.ru/upload/blogs/detsad-539709-1485219856.jp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8" descr="https://www.maam.ru/upload/blogs/detsad-539709-1485219856.jpg"/>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173" name="Picture 5"/>
          <p:cNvPicPr>
            <a:picLocks noChangeAspect="1" noChangeArrowheads="1"/>
          </p:cNvPicPr>
          <p:nvPr/>
        </p:nvPicPr>
        <p:blipFill>
          <a:blip r:embed="rId2" cstate="print"/>
          <a:srcRect/>
          <a:stretch>
            <a:fillRect/>
          </a:stretch>
        </p:blipFill>
        <p:spPr bwMode="auto">
          <a:xfrm>
            <a:off x="357158" y="2643182"/>
            <a:ext cx="1875247" cy="2500330"/>
          </a:xfrm>
          <a:prstGeom prst="rect">
            <a:avLst/>
          </a:prstGeom>
          <a:noFill/>
          <a:ln w="9525">
            <a:noFill/>
            <a:miter lim="800000"/>
            <a:headEnd/>
            <a:tailEnd/>
          </a:ln>
        </p:spPr>
      </p:pic>
      <p:pic>
        <p:nvPicPr>
          <p:cNvPr id="7174" name="Picture 6"/>
          <p:cNvPicPr>
            <a:picLocks noChangeAspect="1" noChangeArrowheads="1"/>
          </p:cNvPicPr>
          <p:nvPr/>
        </p:nvPicPr>
        <p:blipFill>
          <a:blip r:embed="rId3" cstate="print"/>
          <a:srcRect/>
          <a:stretch>
            <a:fillRect/>
          </a:stretch>
        </p:blipFill>
        <p:spPr bwMode="auto">
          <a:xfrm>
            <a:off x="3929058" y="2928934"/>
            <a:ext cx="4953035" cy="3714776"/>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1142976" y="4643446"/>
            <a:ext cx="2714644" cy="2035983"/>
          </a:xfrm>
          <a:prstGeom prst="rect">
            <a:avLst/>
          </a:prstGeom>
          <a:noFill/>
          <a:ln w="9525">
            <a:noFill/>
            <a:miter lim="800000"/>
            <a:headEnd/>
            <a:tailEnd/>
          </a:ln>
        </p:spPr>
      </p:pic>
      <p:sp>
        <p:nvSpPr>
          <p:cNvPr id="9" name="TextBox 8"/>
          <p:cNvSpPr txBox="1"/>
          <p:nvPr/>
        </p:nvSpPr>
        <p:spPr>
          <a:xfrm>
            <a:off x="1000100" y="214290"/>
            <a:ext cx="5357850" cy="523220"/>
          </a:xfrm>
          <a:prstGeom prst="rect">
            <a:avLst/>
          </a:prstGeom>
          <a:noFill/>
        </p:spPr>
        <p:txBody>
          <a:bodyPr wrap="square" rtlCol="0">
            <a:spAutoFit/>
          </a:bodyPr>
          <a:lstStyle/>
          <a:p>
            <a:r>
              <a:rPr lang="ru-RU" sz="2800" dirty="0" smtClean="0"/>
              <a:t>Центр сюжетно-ролевых игр</a:t>
            </a:r>
            <a:endParaRPr lang="ru-RU" sz="2800" dirty="0"/>
          </a:p>
        </p:txBody>
      </p:sp>
    </p:spTree>
    <p:extLst>
      <p:ext uri="{BB962C8B-B14F-4D97-AF65-F5344CB8AC3E}">
        <p14:creationId xmlns="" xmlns:p14="http://schemas.microsoft.com/office/powerpoint/2010/main" val="25314792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veselyie-rebyata-shablon-prevyu-3.png"/>
          <p:cNvPicPr>
            <a:picLocks noChangeAspect="1"/>
          </p:cNvPicPr>
          <p:nvPr/>
        </p:nvPicPr>
        <p:blipFill>
          <a:blip r:embed="rId2" cstate="print"/>
          <a:stretch>
            <a:fillRect/>
          </a:stretch>
        </p:blipFill>
        <p:spPr>
          <a:xfrm>
            <a:off x="8071" y="0"/>
            <a:ext cx="9127858" cy="6858000"/>
          </a:xfrm>
          <a:prstGeom prst="rect">
            <a:avLst/>
          </a:prstGeom>
        </p:spPr>
      </p:pic>
      <p:sp>
        <p:nvSpPr>
          <p:cNvPr id="2" name="TextBox 1"/>
          <p:cNvSpPr txBox="1"/>
          <p:nvPr/>
        </p:nvSpPr>
        <p:spPr>
          <a:xfrm>
            <a:off x="958470" y="178935"/>
            <a:ext cx="7488832" cy="800219"/>
          </a:xfrm>
          <a:prstGeom prst="rect">
            <a:avLst/>
          </a:prstGeom>
          <a:noFill/>
        </p:spPr>
        <p:txBody>
          <a:bodyPr wrap="square" rtlCol="0">
            <a:spAutoFit/>
          </a:bodyPr>
          <a:lstStyle/>
          <a:p>
            <a:pPr algn="ctr"/>
            <a:r>
              <a:rPr lang="ru-RU" sz="2800" dirty="0"/>
              <a:t>Центр искусства и творчества </a:t>
            </a:r>
            <a:endParaRPr lang="ru-RU" sz="2800" dirty="0" smtClean="0"/>
          </a:p>
          <a:p>
            <a:pPr algn="ctr"/>
            <a:endParaRPr lang="ru-RU" dirty="0"/>
          </a:p>
        </p:txBody>
      </p:sp>
      <p:sp>
        <p:nvSpPr>
          <p:cNvPr id="3" name="TextBox 2"/>
          <p:cNvSpPr txBox="1"/>
          <p:nvPr/>
        </p:nvSpPr>
        <p:spPr>
          <a:xfrm>
            <a:off x="4286248" y="1643050"/>
            <a:ext cx="4608512" cy="2677656"/>
          </a:xfrm>
          <a:prstGeom prst="rect">
            <a:avLst/>
          </a:prstGeom>
          <a:noFill/>
        </p:spPr>
        <p:txBody>
          <a:bodyPr wrap="square" rtlCol="0">
            <a:spAutoFit/>
          </a:bodyPr>
          <a:lstStyle/>
          <a:p>
            <a:r>
              <a:rPr lang="ru-RU" sz="2400" dirty="0" smtClean="0"/>
              <a:t>В распоряжении детей акварель, кисти, карандаши, бумага разного размера, раскраски, трафареты. </a:t>
            </a:r>
            <a:r>
              <a:rPr lang="ru-RU" sz="2400" dirty="0"/>
              <a:t>З</a:t>
            </a:r>
            <a:r>
              <a:rPr lang="ru-RU" sz="2400" dirty="0" smtClean="0"/>
              <a:t>десь дети могут рисовать и раскрашивать, к данному центру имеется свободный </a:t>
            </a:r>
            <a:r>
              <a:rPr lang="ru-RU" sz="2400" dirty="0" smtClean="0"/>
              <a:t>доступ.</a:t>
            </a:r>
            <a:endParaRPr lang="ru-RU" sz="2400" dirty="0"/>
          </a:p>
        </p:txBody>
      </p:sp>
      <p:pic>
        <p:nvPicPr>
          <p:cNvPr id="8194" name="Picture 2"/>
          <p:cNvPicPr>
            <a:picLocks noChangeAspect="1" noChangeArrowheads="1"/>
          </p:cNvPicPr>
          <p:nvPr/>
        </p:nvPicPr>
        <p:blipFill>
          <a:blip r:embed="rId3" cstate="print"/>
          <a:srcRect/>
          <a:stretch>
            <a:fillRect/>
          </a:stretch>
        </p:blipFill>
        <p:spPr bwMode="auto">
          <a:xfrm>
            <a:off x="714348" y="857232"/>
            <a:ext cx="3161114" cy="4214818"/>
          </a:xfrm>
          <a:prstGeom prst="rect">
            <a:avLst/>
          </a:prstGeom>
          <a:noFill/>
          <a:ln w="9525">
            <a:noFill/>
            <a:miter lim="800000"/>
            <a:headEnd/>
            <a:tailEnd/>
          </a:ln>
        </p:spPr>
      </p:pic>
    </p:spTree>
    <p:extLst>
      <p:ext uri="{BB962C8B-B14F-4D97-AF65-F5344CB8AC3E}">
        <p14:creationId xmlns="" xmlns:p14="http://schemas.microsoft.com/office/powerpoint/2010/main" val="2708183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veselyie-rebyata-shablon-prevyu-3.png"/>
          <p:cNvPicPr>
            <a:picLocks noChangeAspect="1"/>
          </p:cNvPicPr>
          <p:nvPr/>
        </p:nvPicPr>
        <p:blipFill>
          <a:blip r:embed="rId2" cstate="print"/>
          <a:stretch>
            <a:fillRect/>
          </a:stretch>
        </p:blipFill>
        <p:spPr>
          <a:xfrm>
            <a:off x="8071" y="0"/>
            <a:ext cx="9127858" cy="6858000"/>
          </a:xfrm>
          <a:prstGeom prst="rect">
            <a:avLst/>
          </a:prstGeom>
        </p:spPr>
      </p:pic>
      <p:sp>
        <p:nvSpPr>
          <p:cNvPr id="2" name="TextBox 1"/>
          <p:cNvSpPr txBox="1"/>
          <p:nvPr/>
        </p:nvSpPr>
        <p:spPr>
          <a:xfrm>
            <a:off x="395536" y="260648"/>
            <a:ext cx="8424936" cy="1631216"/>
          </a:xfrm>
          <a:prstGeom prst="rect">
            <a:avLst/>
          </a:prstGeom>
          <a:noFill/>
        </p:spPr>
        <p:txBody>
          <a:bodyPr wrap="square" rtlCol="0">
            <a:spAutoFit/>
          </a:bodyPr>
          <a:lstStyle/>
          <a:p>
            <a:r>
              <a:rPr lang="ru-RU" sz="2000" dirty="0"/>
              <a:t>Пребывание детей на свежем воздухе имеет большое значение для физического развития. На прогулке дети играют, развивается их двигательная активность. Но кроме этого прогулка способствует умственному воспитанию. Во время пребывания на участке или на улице дети получают много новых впечатлений и знаний об окружающем мире.</a:t>
            </a:r>
          </a:p>
        </p:txBody>
      </p:sp>
      <p:pic>
        <p:nvPicPr>
          <p:cNvPr id="9218" name="Picture 2" descr="C:\Users\1\Desktop\DSC_0759.JPG"/>
          <p:cNvPicPr>
            <a:picLocks noChangeAspect="1" noChangeArrowheads="1"/>
          </p:cNvPicPr>
          <p:nvPr/>
        </p:nvPicPr>
        <p:blipFill>
          <a:blip r:embed="rId3" cstate="print"/>
          <a:srcRect/>
          <a:stretch>
            <a:fillRect/>
          </a:stretch>
        </p:blipFill>
        <p:spPr bwMode="auto">
          <a:xfrm>
            <a:off x="714348" y="1928802"/>
            <a:ext cx="3679056" cy="2452705"/>
          </a:xfrm>
          <a:prstGeom prst="rect">
            <a:avLst/>
          </a:prstGeom>
          <a:noFill/>
        </p:spPr>
      </p:pic>
      <p:pic>
        <p:nvPicPr>
          <p:cNvPr id="9219" name="Picture 3"/>
          <p:cNvPicPr>
            <a:picLocks noChangeAspect="1" noChangeArrowheads="1"/>
          </p:cNvPicPr>
          <p:nvPr/>
        </p:nvPicPr>
        <p:blipFill>
          <a:blip r:embed="rId4" cstate="print"/>
          <a:srcRect/>
          <a:stretch>
            <a:fillRect/>
          </a:stretch>
        </p:blipFill>
        <p:spPr bwMode="auto">
          <a:xfrm>
            <a:off x="5286380" y="3929066"/>
            <a:ext cx="3643338" cy="2732504"/>
          </a:xfrm>
          <a:prstGeom prst="rect">
            <a:avLst/>
          </a:prstGeom>
          <a:noFill/>
          <a:ln w="9525">
            <a:noFill/>
            <a:miter lim="800000"/>
            <a:headEnd/>
            <a:tailEnd/>
          </a:ln>
        </p:spPr>
      </p:pic>
      <p:pic>
        <p:nvPicPr>
          <p:cNvPr id="6" name="Picture 5" descr="D:\диск с\Documents\фото на сайт   01.06.2015\дети\DSC_0199.JPG"/>
          <p:cNvPicPr>
            <a:picLocks noChangeAspect="1" noChangeArrowheads="1"/>
          </p:cNvPicPr>
          <p:nvPr/>
        </p:nvPicPr>
        <p:blipFill>
          <a:blip r:embed="rId5" cstate="print"/>
          <a:srcRect/>
          <a:stretch>
            <a:fillRect/>
          </a:stretch>
        </p:blipFill>
        <p:spPr bwMode="auto">
          <a:xfrm>
            <a:off x="4643438" y="1928802"/>
            <a:ext cx="2997051" cy="2000264"/>
          </a:xfrm>
          <a:prstGeom prst="rect">
            <a:avLst/>
          </a:prstGeom>
          <a:noFill/>
        </p:spPr>
      </p:pic>
      <p:pic>
        <p:nvPicPr>
          <p:cNvPr id="8" name="Picture 3" descr="F:\фото Аксаны Евгеньевны\419031355.jpg"/>
          <p:cNvPicPr>
            <a:picLocks noChangeAspect="1" noChangeArrowheads="1"/>
          </p:cNvPicPr>
          <p:nvPr/>
        </p:nvPicPr>
        <p:blipFill>
          <a:blip r:embed="rId6" cstate="print"/>
          <a:srcRect/>
          <a:stretch>
            <a:fillRect/>
          </a:stretch>
        </p:blipFill>
        <p:spPr bwMode="auto">
          <a:xfrm>
            <a:off x="3143240" y="3643314"/>
            <a:ext cx="2952770" cy="2214577"/>
          </a:xfrm>
          <a:prstGeom prst="rect">
            <a:avLst/>
          </a:prstGeom>
          <a:noFill/>
        </p:spPr>
      </p:pic>
    </p:spTree>
    <p:extLst>
      <p:ext uri="{BB962C8B-B14F-4D97-AF65-F5344CB8AC3E}">
        <p14:creationId xmlns="" xmlns:p14="http://schemas.microsoft.com/office/powerpoint/2010/main" val="2368231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veselyie-rebyata-shablon-prevyu-3.png"/>
          <p:cNvPicPr>
            <a:picLocks noChangeAspect="1"/>
          </p:cNvPicPr>
          <p:nvPr/>
        </p:nvPicPr>
        <p:blipFill>
          <a:blip r:embed="rId2" cstate="print"/>
          <a:stretch>
            <a:fillRect/>
          </a:stretch>
        </p:blipFill>
        <p:spPr>
          <a:xfrm>
            <a:off x="8071" y="0"/>
            <a:ext cx="9127858" cy="6858000"/>
          </a:xfrm>
          <a:prstGeom prst="rect">
            <a:avLst/>
          </a:prstGeom>
        </p:spPr>
      </p:pic>
      <p:sp>
        <p:nvSpPr>
          <p:cNvPr id="2" name="TextBox 1"/>
          <p:cNvSpPr txBox="1"/>
          <p:nvPr/>
        </p:nvSpPr>
        <p:spPr>
          <a:xfrm>
            <a:off x="179512" y="404664"/>
            <a:ext cx="8712968" cy="2862322"/>
          </a:xfrm>
          <a:prstGeom prst="rect">
            <a:avLst/>
          </a:prstGeom>
          <a:noFill/>
        </p:spPr>
        <p:txBody>
          <a:bodyPr wrap="square" rtlCol="0">
            <a:spAutoFit/>
          </a:bodyPr>
          <a:lstStyle/>
          <a:p>
            <a:r>
              <a:rPr lang="ru-RU" sz="3600" dirty="0" smtClean="0">
                <a:solidFill>
                  <a:srgbClr val="111111"/>
                </a:solidFill>
                <a:latin typeface="Arial"/>
              </a:rPr>
              <a:t> </a:t>
            </a:r>
            <a:r>
              <a:rPr lang="ru-RU" sz="2400" dirty="0">
                <a:solidFill>
                  <a:srgbClr val="111111"/>
                </a:solidFill>
              </a:rPr>
              <a:t>Результатом создания предметно-развивающей среды стало то, что появилась возможность приобщать всех воспитанников к активной самостоятельной деятельности. Разнообразие предметного содержания, доступность и удобство размещения материалов способствовало тому, что каждый ребёнок может теперь выбирать занятие по интересам в любом центре. Дети с удовольствием посещают детский сад.</a:t>
            </a:r>
            <a:endParaRPr lang="ru-RU" sz="2400" dirty="0"/>
          </a:p>
        </p:txBody>
      </p:sp>
    </p:spTree>
    <p:extLst>
      <p:ext uri="{BB962C8B-B14F-4D97-AF65-F5344CB8AC3E}">
        <p14:creationId xmlns="" xmlns:p14="http://schemas.microsoft.com/office/powerpoint/2010/main" val="1006025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veselyie-rebyata-shablon-prevyu-3.png"/>
          <p:cNvPicPr>
            <a:picLocks noChangeAspect="1"/>
          </p:cNvPicPr>
          <p:nvPr/>
        </p:nvPicPr>
        <p:blipFill>
          <a:blip r:embed="rId2" cstate="print"/>
          <a:stretch>
            <a:fillRect/>
          </a:stretch>
        </p:blipFill>
        <p:spPr>
          <a:xfrm>
            <a:off x="8071" y="0"/>
            <a:ext cx="9127858" cy="6858000"/>
          </a:xfrm>
          <a:prstGeom prst="rect">
            <a:avLst/>
          </a:prstGeom>
        </p:spPr>
      </p:pic>
      <p:sp>
        <p:nvSpPr>
          <p:cNvPr id="2" name="TextBox 1"/>
          <p:cNvSpPr txBox="1"/>
          <p:nvPr/>
        </p:nvSpPr>
        <p:spPr>
          <a:xfrm>
            <a:off x="395536" y="260648"/>
            <a:ext cx="8424936" cy="5262979"/>
          </a:xfrm>
          <a:prstGeom prst="rect">
            <a:avLst/>
          </a:prstGeom>
          <a:noFill/>
        </p:spPr>
        <p:txBody>
          <a:bodyPr wrap="square" rtlCol="0">
            <a:spAutoFit/>
          </a:bodyPr>
          <a:lstStyle/>
          <a:p>
            <a:r>
              <a:rPr lang="ru-RU" sz="2400" dirty="0" smtClean="0"/>
              <a:t>Цель: Как </a:t>
            </a:r>
            <a:r>
              <a:rPr lang="ru-RU" sz="2400" dirty="0"/>
              <a:t>известно, основной формой работы с дошкольниками и ведущим видом деятельности для них, является игра. Именно поэтому мы, педагоги, испытываем повышенный интерес к </a:t>
            </a:r>
            <a:r>
              <a:rPr lang="ru-RU" sz="2400" dirty="0" smtClean="0"/>
              <a:t>насыщению </a:t>
            </a:r>
            <a:r>
              <a:rPr lang="ru-RU" sz="2400" dirty="0"/>
              <a:t>и обновлению предметно-развивающей среды в ДОУ. Предметно-развивающая среда в моей группе организуется так, чтобы каждый ребенок имел возможность свободно заниматься любимым делом. Активный сектор занимает самую большую площадь в групповой комнате. Все части группового пространства имеют условные границы, в зависимости от конкретных задач момента. Форма и дизайн предметного окружения </a:t>
            </a:r>
            <a:r>
              <a:rPr lang="ru-RU" sz="2400" dirty="0" smtClean="0"/>
              <a:t>ориентированы </a:t>
            </a:r>
            <a:r>
              <a:rPr lang="ru-RU" sz="2400" dirty="0"/>
              <a:t>на безопасность и возраст детей. Дошкольники знают, где взять необходимый материал для любимой деятельности и атрибуты для игр.</a:t>
            </a:r>
          </a:p>
        </p:txBody>
      </p:sp>
    </p:spTree>
    <p:extLst>
      <p:ext uri="{BB962C8B-B14F-4D97-AF65-F5344CB8AC3E}">
        <p14:creationId xmlns="" xmlns:p14="http://schemas.microsoft.com/office/powerpoint/2010/main" val="2530403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veselyie-rebyata-shablon-prevyu-3.png"/>
          <p:cNvPicPr>
            <a:picLocks noChangeAspect="1"/>
          </p:cNvPicPr>
          <p:nvPr/>
        </p:nvPicPr>
        <p:blipFill>
          <a:blip r:embed="rId2" cstate="print"/>
          <a:stretch>
            <a:fillRect/>
          </a:stretch>
        </p:blipFill>
        <p:spPr>
          <a:xfrm>
            <a:off x="0" y="0"/>
            <a:ext cx="9127858" cy="6858000"/>
          </a:xfrm>
          <a:prstGeom prst="rect">
            <a:avLst/>
          </a:prstGeom>
        </p:spPr>
      </p:pic>
      <p:sp>
        <p:nvSpPr>
          <p:cNvPr id="2" name="TextBox 1"/>
          <p:cNvSpPr txBox="1"/>
          <p:nvPr/>
        </p:nvSpPr>
        <p:spPr>
          <a:xfrm>
            <a:off x="1071538" y="357166"/>
            <a:ext cx="7286676" cy="1261884"/>
          </a:xfrm>
          <a:prstGeom prst="rect">
            <a:avLst/>
          </a:prstGeom>
          <a:noFill/>
        </p:spPr>
        <p:txBody>
          <a:bodyPr wrap="square" rtlCol="0">
            <a:spAutoFit/>
          </a:bodyPr>
          <a:lstStyle/>
          <a:p>
            <a:r>
              <a:rPr lang="ru-RU" sz="2800" dirty="0" smtClean="0"/>
              <a:t>«Патриотический уголок воспитания»</a:t>
            </a:r>
          </a:p>
          <a:p>
            <a:endParaRPr lang="ru-RU" sz="2400" dirty="0" smtClean="0"/>
          </a:p>
          <a:p>
            <a:endParaRPr lang="ru-RU" sz="2400" dirty="0" smtClean="0"/>
          </a:p>
        </p:txBody>
      </p:sp>
      <p:pic>
        <p:nvPicPr>
          <p:cNvPr id="1026" name="Picture 2"/>
          <p:cNvPicPr>
            <a:picLocks noChangeAspect="1" noChangeArrowheads="1"/>
          </p:cNvPicPr>
          <p:nvPr/>
        </p:nvPicPr>
        <p:blipFill>
          <a:blip r:embed="rId3" cstate="print"/>
          <a:srcRect/>
          <a:stretch>
            <a:fillRect/>
          </a:stretch>
        </p:blipFill>
        <p:spPr bwMode="auto">
          <a:xfrm>
            <a:off x="5143504" y="1285860"/>
            <a:ext cx="3679056" cy="4905408"/>
          </a:xfrm>
          <a:prstGeom prst="rect">
            <a:avLst/>
          </a:prstGeom>
          <a:noFill/>
          <a:ln w="9525">
            <a:noFill/>
            <a:miter lim="800000"/>
            <a:headEnd/>
            <a:tailEnd/>
          </a:ln>
        </p:spPr>
      </p:pic>
      <p:sp>
        <p:nvSpPr>
          <p:cNvPr id="6" name="TextBox 5"/>
          <p:cNvSpPr txBox="1"/>
          <p:nvPr/>
        </p:nvSpPr>
        <p:spPr>
          <a:xfrm>
            <a:off x="785786" y="2000240"/>
            <a:ext cx="4000528" cy="1938992"/>
          </a:xfrm>
          <a:prstGeom prst="rect">
            <a:avLst/>
          </a:prstGeom>
          <a:noFill/>
        </p:spPr>
        <p:txBody>
          <a:bodyPr wrap="square" rtlCol="0">
            <a:spAutoFit/>
          </a:bodyPr>
          <a:lstStyle/>
          <a:p>
            <a:r>
              <a:rPr lang="ru-RU" sz="2400" dirty="0" smtClean="0"/>
              <a:t>В центре находятся: символика страны, края, литература по патриотическому воспитанию.</a:t>
            </a:r>
            <a:endParaRPr lang="ru-RU" sz="2400" dirty="0"/>
          </a:p>
        </p:txBody>
      </p:sp>
    </p:spTree>
    <p:extLst>
      <p:ext uri="{BB962C8B-B14F-4D97-AF65-F5344CB8AC3E}">
        <p14:creationId xmlns="" xmlns:p14="http://schemas.microsoft.com/office/powerpoint/2010/main" val="2201259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veselyie-rebyata-shablon-prevyu-3.png"/>
          <p:cNvPicPr>
            <a:picLocks noChangeAspect="1"/>
          </p:cNvPicPr>
          <p:nvPr/>
        </p:nvPicPr>
        <p:blipFill>
          <a:blip r:embed="rId2" cstate="print"/>
          <a:stretch>
            <a:fillRect/>
          </a:stretch>
        </p:blipFill>
        <p:spPr>
          <a:xfrm>
            <a:off x="8071" y="0"/>
            <a:ext cx="9127858" cy="6858000"/>
          </a:xfrm>
          <a:prstGeom prst="rect">
            <a:avLst/>
          </a:prstGeom>
        </p:spPr>
      </p:pic>
      <p:sp>
        <p:nvSpPr>
          <p:cNvPr id="2" name="TextBox 1"/>
          <p:cNvSpPr txBox="1"/>
          <p:nvPr/>
        </p:nvSpPr>
        <p:spPr>
          <a:xfrm>
            <a:off x="500034" y="642918"/>
            <a:ext cx="3429024" cy="5324535"/>
          </a:xfrm>
          <a:prstGeom prst="rect">
            <a:avLst/>
          </a:prstGeom>
          <a:noFill/>
        </p:spPr>
        <p:txBody>
          <a:bodyPr wrap="square" rtlCol="0">
            <a:spAutoFit/>
          </a:bodyPr>
          <a:lstStyle/>
          <a:p>
            <a:r>
              <a:rPr lang="ru-RU" sz="2400" dirty="0" smtClean="0"/>
              <a:t>Здесь ребенок может погрузиться в волшебный мир книг. Дети с удовольствием рассматривают  красочные иллюстрации любимых книг, пересказывают понравившиеся сказки , а так же в литературном центре можно организовать выставку произведений того или иного автора.</a:t>
            </a:r>
            <a:endParaRPr lang="ru-RU" sz="2400" dirty="0"/>
          </a:p>
        </p:txBody>
      </p:sp>
      <p:sp>
        <p:nvSpPr>
          <p:cNvPr id="3" name="Прямоугольник 2"/>
          <p:cNvSpPr/>
          <p:nvPr/>
        </p:nvSpPr>
        <p:spPr>
          <a:xfrm>
            <a:off x="1115616" y="11219"/>
            <a:ext cx="6840760" cy="523220"/>
          </a:xfrm>
          <a:prstGeom prst="rect">
            <a:avLst/>
          </a:prstGeom>
        </p:spPr>
        <p:txBody>
          <a:bodyPr wrap="square">
            <a:spAutoFit/>
          </a:bodyPr>
          <a:lstStyle/>
          <a:p>
            <a:pPr lvl="0" algn="ctr"/>
            <a:r>
              <a:rPr lang="ru-RU" sz="2800" dirty="0">
                <a:solidFill>
                  <a:prstClr val="black"/>
                </a:solidFill>
              </a:rPr>
              <a:t>Центр книги «Книжный дом»</a:t>
            </a:r>
          </a:p>
        </p:txBody>
      </p:sp>
      <p:pic>
        <p:nvPicPr>
          <p:cNvPr id="2050" name="Picture 2"/>
          <p:cNvPicPr>
            <a:picLocks noChangeAspect="1" noChangeArrowheads="1"/>
          </p:cNvPicPr>
          <p:nvPr/>
        </p:nvPicPr>
        <p:blipFill>
          <a:blip r:embed="rId3" cstate="print"/>
          <a:srcRect/>
          <a:stretch>
            <a:fillRect/>
          </a:stretch>
        </p:blipFill>
        <p:spPr bwMode="auto">
          <a:xfrm>
            <a:off x="4286248" y="785794"/>
            <a:ext cx="4179123" cy="5572164"/>
          </a:xfrm>
          <a:prstGeom prst="rect">
            <a:avLst/>
          </a:prstGeom>
          <a:noFill/>
          <a:ln w="9525">
            <a:noFill/>
            <a:miter lim="800000"/>
            <a:headEnd/>
            <a:tailEnd/>
          </a:ln>
        </p:spPr>
      </p:pic>
    </p:spTree>
    <p:extLst>
      <p:ext uri="{BB962C8B-B14F-4D97-AF65-F5344CB8AC3E}">
        <p14:creationId xmlns="" xmlns:p14="http://schemas.microsoft.com/office/powerpoint/2010/main" val="3166077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veselyie-rebyata-shablon-prevyu-3.png"/>
          <p:cNvPicPr>
            <a:picLocks noChangeAspect="1"/>
          </p:cNvPicPr>
          <p:nvPr/>
        </p:nvPicPr>
        <p:blipFill>
          <a:blip r:embed="rId2" cstate="print"/>
          <a:stretch>
            <a:fillRect/>
          </a:stretch>
        </p:blipFill>
        <p:spPr>
          <a:xfrm>
            <a:off x="8071" y="0"/>
            <a:ext cx="9127858" cy="6858000"/>
          </a:xfrm>
          <a:prstGeom prst="rect">
            <a:avLst/>
          </a:prstGeom>
        </p:spPr>
      </p:pic>
      <p:sp>
        <p:nvSpPr>
          <p:cNvPr id="2" name="TextBox 1"/>
          <p:cNvSpPr txBox="1"/>
          <p:nvPr/>
        </p:nvSpPr>
        <p:spPr>
          <a:xfrm>
            <a:off x="680835" y="101823"/>
            <a:ext cx="7920880" cy="523220"/>
          </a:xfrm>
          <a:prstGeom prst="rect">
            <a:avLst/>
          </a:prstGeom>
          <a:noFill/>
        </p:spPr>
        <p:txBody>
          <a:bodyPr wrap="square" rtlCol="0">
            <a:spAutoFit/>
          </a:bodyPr>
          <a:lstStyle/>
          <a:p>
            <a:pPr algn="ctr"/>
            <a:r>
              <a:rPr lang="ru-RU" sz="2800" dirty="0" smtClean="0"/>
              <a:t>Центр «Математических игр»</a:t>
            </a:r>
            <a:endParaRPr lang="ru-RU" sz="2800" dirty="0"/>
          </a:p>
        </p:txBody>
      </p:sp>
      <p:sp>
        <p:nvSpPr>
          <p:cNvPr id="3" name="TextBox 2"/>
          <p:cNvSpPr txBox="1"/>
          <p:nvPr/>
        </p:nvSpPr>
        <p:spPr>
          <a:xfrm>
            <a:off x="428596" y="2000240"/>
            <a:ext cx="3714776" cy="1569660"/>
          </a:xfrm>
          <a:prstGeom prst="rect">
            <a:avLst/>
          </a:prstGeom>
          <a:noFill/>
        </p:spPr>
        <p:txBody>
          <a:bodyPr wrap="square" rtlCol="0">
            <a:spAutoFit/>
          </a:bodyPr>
          <a:lstStyle/>
          <a:p>
            <a:r>
              <a:rPr lang="ru-RU" sz="2400" dirty="0" smtClean="0"/>
              <a:t>Ребята по интересам находят себе любимые игры и с удовольствием проводят время.</a:t>
            </a:r>
            <a:endParaRPr lang="ru-RU" sz="2400" dirty="0"/>
          </a:p>
        </p:txBody>
      </p:sp>
      <p:pic>
        <p:nvPicPr>
          <p:cNvPr id="3074" name="Picture 2"/>
          <p:cNvPicPr>
            <a:picLocks noChangeAspect="1" noChangeArrowheads="1"/>
          </p:cNvPicPr>
          <p:nvPr/>
        </p:nvPicPr>
        <p:blipFill>
          <a:blip r:embed="rId3" cstate="print"/>
          <a:srcRect/>
          <a:stretch>
            <a:fillRect/>
          </a:stretch>
        </p:blipFill>
        <p:spPr bwMode="auto">
          <a:xfrm>
            <a:off x="4500562" y="928670"/>
            <a:ext cx="3875529" cy="5167372"/>
          </a:xfrm>
          <a:prstGeom prst="rect">
            <a:avLst/>
          </a:prstGeom>
          <a:noFill/>
          <a:ln w="9525">
            <a:noFill/>
            <a:miter lim="800000"/>
            <a:headEnd/>
            <a:tailEnd/>
          </a:ln>
        </p:spPr>
      </p:pic>
    </p:spTree>
    <p:extLst>
      <p:ext uri="{BB962C8B-B14F-4D97-AF65-F5344CB8AC3E}">
        <p14:creationId xmlns="" xmlns:p14="http://schemas.microsoft.com/office/powerpoint/2010/main" val="1501344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veselyie-rebyata-shablon-prevyu-3.png"/>
          <p:cNvPicPr>
            <a:picLocks noChangeAspect="1"/>
          </p:cNvPicPr>
          <p:nvPr/>
        </p:nvPicPr>
        <p:blipFill>
          <a:blip r:embed="rId2" cstate="print"/>
          <a:stretch>
            <a:fillRect/>
          </a:stretch>
        </p:blipFill>
        <p:spPr>
          <a:xfrm>
            <a:off x="8071" y="0"/>
            <a:ext cx="9127858" cy="6858000"/>
          </a:xfrm>
          <a:prstGeom prst="rect">
            <a:avLst/>
          </a:prstGeom>
        </p:spPr>
      </p:pic>
      <p:sp>
        <p:nvSpPr>
          <p:cNvPr id="2" name="TextBox 1"/>
          <p:cNvSpPr txBox="1"/>
          <p:nvPr/>
        </p:nvSpPr>
        <p:spPr>
          <a:xfrm>
            <a:off x="2389498" y="0"/>
            <a:ext cx="6754502" cy="800219"/>
          </a:xfrm>
          <a:prstGeom prst="rect">
            <a:avLst/>
          </a:prstGeom>
          <a:noFill/>
        </p:spPr>
        <p:txBody>
          <a:bodyPr wrap="square" rtlCol="0">
            <a:spAutoFit/>
          </a:bodyPr>
          <a:lstStyle/>
          <a:p>
            <a:pPr algn="ctr"/>
            <a:r>
              <a:rPr lang="ru-RU" sz="2800" dirty="0" smtClean="0"/>
              <a:t>Центр «строительно-конструктивных игр»</a:t>
            </a:r>
          </a:p>
          <a:p>
            <a:endParaRPr lang="ru-RU" dirty="0" smtClean="0">
              <a:solidFill>
                <a:srgbClr val="111111"/>
              </a:solidFill>
              <a:latin typeface="Arial"/>
            </a:endParaRPr>
          </a:p>
        </p:txBody>
      </p:sp>
      <p:pic>
        <p:nvPicPr>
          <p:cNvPr id="4098" name="Picture 2"/>
          <p:cNvPicPr>
            <a:picLocks noChangeAspect="1" noChangeArrowheads="1"/>
          </p:cNvPicPr>
          <p:nvPr/>
        </p:nvPicPr>
        <p:blipFill>
          <a:blip r:embed="rId3" cstate="print"/>
          <a:srcRect/>
          <a:stretch>
            <a:fillRect/>
          </a:stretch>
        </p:blipFill>
        <p:spPr bwMode="auto">
          <a:xfrm>
            <a:off x="4643438" y="4214818"/>
            <a:ext cx="3286148" cy="2464611"/>
          </a:xfrm>
          <a:prstGeom prst="rect">
            <a:avLst/>
          </a:prstGeom>
          <a:noFill/>
          <a:ln w="9525">
            <a:noFill/>
            <a:miter lim="800000"/>
            <a:headEnd/>
            <a:tailEnd/>
          </a:ln>
        </p:spPr>
      </p:pic>
      <p:pic>
        <p:nvPicPr>
          <p:cNvPr id="10242" name="Picture 2" descr="https://i.mycdn.me/i?r=AyH4iRPQ2q0otWIFepML2LxRUYsMv6rsfInLkFUp92Y8fQ"/>
          <p:cNvPicPr>
            <a:picLocks noChangeAspect="1" noChangeArrowheads="1"/>
          </p:cNvPicPr>
          <p:nvPr/>
        </p:nvPicPr>
        <p:blipFill>
          <a:blip r:embed="rId4" cstate="print"/>
          <a:srcRect/>
          <a:stretch>
            <a:fillRect/>
          </a:stretch>
        </p:blipFill>
        <p:spPr bwMode="auto">
          <a:xfrm>
            <a:off x="428596" y="785794"/>
            <a:ext cx="3268289" cy="4357718"/>
          </a:xfrm>
          <a:prstGeom prst="rect">
            <a:avLst/>
          </a:prstGeom>
          <a:noFill/>
        </p:spPr>
      </p:pic>
      <p:sp>
        <p:nvSpPr>
          <p:cNvPr id="7" name="TextBox 6"/>
          <p:cNvSpPr txBox="1"/>
          <p:nvPr/>
        </p:nvSpPr>
        <p:spPr>
          <a:xfrm>
            <a:off x="4000496" y="785795"/>
            <a:ext cx="4143404" cy="3477875"/>
          </a:xfrm>
          <a:prstGeom prst="rect">
            <a:avLst/>
          </a:prstGeom>
          <a:noFill/>
        </p:spPr>
        <p:txBody>
          <a:bodyPr wrap="square" rtlCol="0">
            <a:spAutoFit/>
          </a:bodyPr>
          <a:lstStyle/>
          <a:p>
            <a:r>
              <a:rPr lang="ru-RU" sz="2000" dirty="0" smtClean="0">
                <a:solidFill>
                  <a:srgbClr val="111111"/>
                </a:solidFill>
              </a:rPr>
              <a:t>Эта в основном место для мальчишек. Здесь очень много различного строительного материала (конструктор различного вида, деревянный и крупный пластмассовый </a:t>
            </a:r>
            <a:r>
              <a:rPr lang="ru-RU" sz="2000" dirty="0" err="1" smtClean="0">
                <a:solidFill>
                  <a:srgbClr val="111111"/>
                </a:solidFill>
              </a:rPr>
              <a:t>конструктор-лего</a:t>
            </a:r>
            <a:r>
              <a:rPr lang="ru-RU" sz="2000" dirty="0" smtClean="0">
                <a:solidFill>
                  <a:srgbClr val="111111"/>
                </a:solidFill>
              </a:rPr>
              <a:t>. Здесь мальчишки воплощают свои замыслы. Конструктор можно перемещать в любое место группы и организовывать деятельность как с подгруппой, так и индивидуально.</a:t>
            </a:r>
            <a:endParaRPr lang="ru-RU" sz="2000" dirty="0"/>
          </a:p>
        </p:txBody>
      </p:sp>
    </p:spTree>
    <p:extLst>
      <p:ext uri="{BB962C8B-B14F-4D97-AF65-F5344CB8AC3E}">
        <p14:creationId xmlns="" xmlns:p14="http://schemas.microsoft.com/office/powerpoint/2010/main" val="768487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veselyie-rebyata-shablon-prevyu-3.png"/>
          <p:cNvPicPr>
            <a:picLocks noChangeAspect="1"/>
          </p:cNvPicPr>
          <p:nvPr/>
        </p:nvPicPr>
        <p:blipFill>
          <a:blip r:embed="rId2" cstate="print"/>
          <a:stretch>
            <a:fillRect/>
          </a:stretch>
        </p:blipFill>
        <p:spPr>
          <a:xfrm>
            <a:off x="8071" y="0"/>
            <a:ext cx="9127858" cy="6858000"/>
          </a:xfrm>
          <a:prstGeom prst="rect">
            <a:avLst/>
          </a:prstGeom>
        </p:spPr>
      </p:pic>
      <p:sp>
        <p:nvSpPr>
          <p:cNvPr id="2" name="TextBox 1"/>
          <p:cNvSpPr txBox="1"/>
          <p:nvPr/>
        </p:nvSpPr>
        <p:spPr>
          <a:xfrm>
            <a:off x="5357818" y="1357298"/>
            <a:ext cx="3534092" cy="3416320"/>
          </a:xfrm>
          <a:prstGeom prst="rect">
            <a:avLst/>
          </a:prstGeom>
          <a:noFill/>
        </p:spPr>
        <p:txBody>
          <a:bodyPr wrap="square" rtlCol="0">
            <a:spAutoFit/>
          </a:bodyPr>
          <a:lstStyle/>
          <a:p>
            <a:pPr algn="ctr"/>
            <a:endParaRPr lang="ru-RU" sz="2400" dirty="0" smtClean="0">
              <a:solidFill>
                <a:srgbClr val="111111"/>
              </a:solidFill>
              <a:latin typeface="Arial"/>
            </a:endParaRPr>
          </a:p>
          <a:p>
            <a:pPr algn="ctr"/>
            <a:r>
              <a:rPr lang="ru-RU" sz="2400" dirty="0" smtClean="0">
                <a:solidFill>
                  <a:srgbClr val="111111"/>
                </a:solidFill>
              </a:rPr>
              <a:t>Этот </a:t>
            </a:r>
            <a:r>
              <a:rPr lang="ru-RU" sz="2400" dirty="0">
                <a:solidFill>
                  <a:srgbClr val="111111"/>
                </a:solidFill>
              </a:rPr>
              <a:t>центр направлен на оптимизацию двигательной активности детей, развитие двигательных качеств и способностей. Он пользуется популярностью у детей.</a:t>
            </a:r>
            <a:endParaRPr lang="ru-RU" sz="2400" dirty="0"/>
          </a:p>
        </p:txBody>
      </p:sp>
      <p:pic>
        <p:nvPicPr>
          <p:cNvPr id="5122" name="Picture 2"/>
          <p:cNvPicPr>
            <a:picLocks noChangeAspect="1" noChangeArrowheads="1"/>
          </p:cNvPicPr>
          <p:nvPr/>
        </p:nvPicPr>
        <p:blipFill>
          <a:blip r:embed="rId3" cstate="print"/>
          <a:srcRect/>
          <a:stretch>
            <a:fillRect/>
          </a:stretch>
        </p:blipFill>
        <p:spPr bwMode="auto">
          <a:xfrm>
            <a:off x="285720" y="1071546"/>
            <a:ext cx="5000572" cy="3750429"/>
          </a:xfrm>
          <a:prstGeom prst="rect">
            <a:avLst/>
          </a:prstGeom>
          <a:noFill/>
          <a:ln w="9525">
            <a:noFill/>
            <a:miter lim="800000"/>
            <a:headEnd/>
            <a:tailEnd/>
          </a:ln>
        </p:spPr>
      </p:pic>
      <p:sp>
        <p:nvSpPr>
          <p:cNvPr id="5" name="TextBox 4"/>
          <p:cNvSpPr txBox="1"/>
          <p:nvPr/>
        </p:nvSpPr>
        <p:spPr>
          <a:xfrm>
            <a:off x="2214546" y="285728"/>
            <a:ext cx="5072098" cy="523220"/>
          </a:xfrm>
          <a:prstGeom prst="rect">
            <a:avLst/>
          </a:prstGeom>
          <a:noFill/>
        </p:spPr>
        <p:txBody>
          <a:bodyPr wrap="square" rtlCol="0">
            <a:spAutoFit/>
          </a:bodyPr>
          <a:lstStyle/>
          <a:p>
            <a:pPr algn="ctr"/>
            <a:r>
              <a:rPr lang="ru-RU" sz="2800" dirty="0" smtClean="0"/>
              <a:t>Центр физического развития</a:t>
            </a:r>
          </a:p>
        </p:txBody>
      </p:sp>
    </p:spTree>
    <p:extLst>
      <p:ext uri="{BB962C8B-B14F-4D97-AF65-F5344CB8AC3E}">
        <p14:creationId xmlns="" xmlns:p14="http://schemas.microsoft.com/office/powerpoint/2010/main" val="1981467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veselyie-rebyata-shablon-prevyu-3.png"/>
          <p:cNvPicPr>
            <a:picLocks noChangeAspect="1"/>
          </p:cNvPicPr>
          <p:nvPr/>
        </p:nvPicPr>
        <p:blipFill>
          <a:blip r:embed="rId2" cstate="print"/>
          <a:stretch>
            <a:fillRect/>
          </a:stretch>
        </p:blipFill>
        <p:spPr>
          <a:xfrm>
            <a:off x="8071" y="0"/>
            <a:ext cx="9127858" cy="6858000"/>
          </a:xfrm>
          <a:prstGeom prst="rect">
            <a:avLst/>
          </a:prstGeom>
        </p:spPr>
      </p:pic>
      <p:sp>
        <p:nvSpPr>
          <p:cNvPr id="2" name="TextBox 1"/>
          <p:cNvSpPr txBox="1"/>
          <p:nvPr/>
        </p:nvSpPr>
        <p:spPr>
          <a:xfrm>
            <a:off x="2143108" y="214290"/>
            <a:ext cx="7344816" cy="461665"/>
          </a:xfrm>
          <a:prstGeom prst="rect">
            <a:avLst/>
          </a:prstGeom>
          <a:noFill/>
        </p:spPr>
        <p:txBody>
          <a:bodyPr wrap="square" rtlCol="0">
            <a:spAutoFit/>
          </a:bodyPr>
          <a:lstStyle/>
          <a:p>
            <a:pPr algn="ctr"/>
            <a:endParaRPr lang="ru-RU" sz="2400" dirty="0"/>
          </a:p>
        </p:txBody>
      </p:sp>
      <p:pic>
        <p:nvPicPr>
          <p:cNvPr id="6146" name="Picture 2"/>
          <p:cNvPicPr>
            <a:picLocks noChangeAspect="1" noChangeArrowheads="1"/>
          </p:cNvPicPr>
          <p:nvPr/>
        </p:nvPicPr>
        <p:blipFill>
          <a:blip r:embed="rId3" cstate="print"/>
          <a:srcRect/>
          <a:stretch>
            <a:fillRect/>
          </a:stretch>
        </p:blipFill>
        <p:spPr bwMode="auto">
          <a:xfrm>
            <a:off x="571472" y="410745"/>
            <a:ext cx="2881333" cy="2160999"/>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285720" y="2857496"/>
            <a:ext cx="3119459" cy="2339595"/>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4429124" y="3500438"/>
            <a:ext cx="4143404" cy="3107553"/>
          </a:xfrm>
          <a:prstGeom prst="rect">
            <a:avLst/>
          </a:prstGeom>
          <a:noFill/>
          <a:ln w="9525">
            <a:noFill/>
            <a:miter lim="800000"/>
            <a:headEnd/>
            <a:tailEnd/>
          </a:ln>
        </p:spPr>
      </p:pic>
      <p:sp>
        <p:nvSpPr>
          <p:cNvPr id="10" name="Прямоугольник 9"/>
          <p:cNvSpPr/>
          <p:nvPr/>
        </p:nvSpPr>
        <p:spPr>
          <a:xfrm>
            <a:off x="3857620" y="1214422"/>
            <a:ext cx="4572000" cy="1938992"/>
          </a:xfrm>
          <a:prstGeom prst="rect">
            <a:avLst/>
          </a:prstGeom>
        </p:spPr>
        <p:txBody>
          <a:bodyPr>
            <a:spAutoFit/>
          </a:bodyPr>
          <a:lstStyle/>
          <a:p>
            <a:r>
              <a:rPr lang="ru-RU" sz="2000" dirty="0" smtClean="0">
                <a:solidFill>
                  <a:srgbClr val="111111"/>
                </a:solidFill>
              </a:rPr>
              <a:t>Исследовательская деятельность заняла свое место в системе работы нашего детского сада, ведь каждый ребенок — маленький исследователь, который с радостью и удивлением открывает для себя окружающий мир.</a:t>
            </a:r>
            <a:endParaRPr lang="ru-RU" sz="2000" dirty="0"/>
          </a:p>
        </p:txBody>
      </p:sp>
      <p:sp>
        <p:nvSpPr>
          <p:cNvPr id="11" name="Прямоугольник 10"/>
          <p:cNvSpPr/>
          <p:nvPr/>
        </p:nvSpPr>
        <p:spPr>
          <a:xfrm>
            <a:off x="3500430" y="142852"/>
            <a:ext cx="4572000" cy="1231106"/>
          </a:xfrm>
          <a:prstGeom prst="rect">
            <a:avLst/>
          </a:prstGeom>
        </p:spPr>
        <p:txBody>
          <a:bodyPr>
            <a:spAutoFit/>
          </a:bodyPr>
          <a:lstStyle/>
          <a:p>
            <a:pPr algn="ctr"/>
            <a:r>
              <a:rPr lang="ru-RU" sz="2800" dirty="0" smtClean="0"/>
              <a:t>Центр «Исследовательской деятельности»</a:t>
            </a:r>
          </a:p>
          <a:p>
            <a:endParaRPr lang="ru-RU" dirty="0"/>
          </a:p>
        </p:txBody>
      </p:sp>
    </p:spTree>
    <p:extLst>
      <p:ext uri="{BB962C8B-B14F-4D97-AF65-F5344CB8AC3E}">
        <p14:creationId xmlns="" xmlns:p14="http://schemas.microsoft.com/office/powerpoint/2010/main" val="1293827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veselyie-rebyata-shablon-prevyu-3.png"/>
          <p:cNvPicPr>
            <a:picLocks noChangeAspect="1"/>
          </p:cNvPicPr>
          <p:nvPr/>
        </p:nvPicPr>
        <p:blipFill>
          <a:blip r:embed="rId2" cstate="print"/>
          <a:stretch>
            <a:fillRect/>
          </a:stretch>
        </p:blipFill>
        <p:spPr>
          <a:xfrm>
            <a:off x="8071" y="0"/>
            <a:ext cx="9127858" cy="6858000"/>
          </a:xfrm>
          <a:prstGeom prst="rect">
            <a:avLst/>
          </a:prstGeom>
        </p:spPr>
      </p:pic>
      <p:pic>
        <p:nvPicPr>
          <p:cNvPr id="11266" name="Picture 2"/>
          <p:cNvPicPr>
            <a:picLocks noChangeAspect="1" noChangeArrowheads="1"/>
          </p:cNvPicPr>
          <p:nvPr/>
        </p:nvPicPr>
        <p:blipFill>
          <a:blip r:embed="rId3" cstate="print"/>
          <a:srcRect/>
          <a:stretch>
            <a:fillRect/>
          </a:stretch>
        </p:blipFill>
        <p:spPr bwMode="auto">
          <a:xfrm>
            <a:off x="3357554" y="1214422"/>
            <a:ext cx="5524538" cy="4143404"/>
          </a:xfrm>
          <a:prstGeom prst="rect">
            <a:avLst/>
          </a:prstGeom>
          <a:noFill/>
          <a:ln w="9525">
            <a:noFill/>
            <a:miter lim="800000"/>
            <a:headEnd/>
            <a:tailEnd/>
          </a:ln>
        </p:spPr>
      </p:pic>
      <p:sp>
        <p:nvSpPr>
          <p:cNvPr id="3" name="Прямоугольник 2"/>
          <p:cNvSpPr/>
          <p:nvPr/>
        </p:nvSpPr>
        <p:spPr>
          <a:xfrm>
            <a:off x="642910" y="142852"/>
            <a:ext cx="7643866" cy="1415772"/>
          </a:xfrm>
          <a:prstGeom prst="rect">
            <a:avLst/>
          </a:prstGeom>
        </p:spPr>
        <p:txBody>
          <a:bodyPr wrap="square">
            <a:spAutoFit/>
          </a:bodyPr>
          <a:lstStyle/>
          <a:p>
            <a:r>
              <a:rPr lang="ru-RU" sz="2800" dirty="0" smtClean="0">
                <a:cs typeface="Arial" pitchFamily="34" charset="0"/>
              </a:rPr>
              <a:t>Центр «Безопасности дорожного движения»</a:t>
            </a:r>
          </a:p>
          <a:p>
            <a:endParaRPr lang="ru-RU" sz="2000" dirty="0" smtClean="0">
              <a:latin typeface="Arial" pitchFamily="34" charset="0"/>
              <a:cs typeface="Arial" pitchFamily="34" charset="0"/>
            </a:endParaRPr>
          </a:p>
          <a:p>
            <a:endParaRPr lang="ru-RU" sz="2000" dirty="0" smtClean="0">
              <a:latin typeface="Arial" pitchFamily="34" charset="0"/>
              <a:cs typeface="Arial" pitchFamily="34" charset="0"/>
            </a:endParaRPr>
          </a:p>
          <a:p>
            <a:endParaRPr lang="ru-RU" dirty="0"/>
          </a:p>
        </p:txBody>
      </p:sp>
      <p:sp>
        <p:nvSpPr>
          <p:cNvPr id="6" name="Прямоугольник 5"/>
          <p:cNvSpPr/>
          <p:nvPr/>
        </p:nvSpPr>
        <p:spPr>
          <a:xfrm>
            <a:off x="214282" y="1643050"/>
            <a:ext cx="2928958" cy="2308324"/>
          </a:xfrm>
          <a:prstGeom prst="rect">
            <a:avLst/>
          </a:prstGeom>
        </p:spPr>
        <p:txBody>
          <a:bodyPr wrap="square">
            <a:spAutoFit/>
          </a:bodyPr>
          <a:lstStyle/>
          <a:p>
            <a:r>
              <a:rPr lang="ru-RU" sz="2400" dirty="0" smtClean="0">
                <a:cs typeface="Arial" pitchFamily="34" charset="0"/>
              </a:rPr>
              <a:t>В этом центре есть все необходимое для усвоения детьми правил дорожного движения.</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TotalTime>
  <Words>536</Words>
  <Application>Microsoft Office PowerPoint</Application>
  <PresentationFormat>Экран (4:3)</PresentationFormat>
  <Paragraphs>33</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Предметно-пространственная среда.</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Предметно-пространственная среда.</dc:title>
  <dc:creator>Настя</dc:creator>
  <cp:lastModifiedBy>Пользователь Windows</cp:lastModifiedBy>
  <cp:revision>34</cp:revision>
  <dcterms:created xsi:type="dcterms:W3CDTF">2019-03-22T13:41:39Z</dcterms:created>
  <dcterms:modified xsi:type="dcterms:W3CDTF">2020-02-17T18:01:44Z</dcterms:modified>
</cp:coreProperties>
</file>