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7" r:id="rId3"/>
    <p:sldId id="261" r:id="rId4"/>
    <p:sldId id="278" r:id="rId5"/>
    <p:sldId id="262" r:id="rId6"/>
    <p:sldId id="285" r:id="rId7"/>
    <p:sldId id="290" r:id="rId8"/>
    <p:sldId id="295" r:id="rId9"/>
    <p:sldId id="284" r:id="rId10"/>
    <p:sldId id="297" r:id="rId11"/>
    <p:sldId id="287" r:id="rId12"/>
    <p:sldId id="304" r:id="rId13"/>
    <p:sldId id="286" r:id="rId14"/>
    <p:sldId id="303" r:id="rId15"/>
    <p:sldId id="298" r:id="rId16"/>
    <p:sldId id="302" r:id="rId17"/>
    <p:sldId id="299" r:id="rId18"/>
    <p:sldId id="300" r:id="rId19"/>
    <p:sldId id="301" r:id="rId20"/>
    <p:sldId id="291" r:id="rId21"/>
    <p:sldId id="296" r:id="rId22"/>
    <p:sldId id="293" r:id="rId23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24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357166"/>
            <a:ext cx="80010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Отчет по самообразованию</a:t>
            </a:r>
          </a:p>
          <a:p>
            <a:pPr algn="ctr"/>
            <a:r>
              <a:rPr lang="ru-RU" sz="3600" b="1" spc="50" dirty="0">
                <a:ln w="11430"/>
                <a:solidFill>
                  <a:srgbClr val="C00000"/>
                </a:solidFill>
                <a:latin typeface="Comic Sans MS" pitchFamily="66" charset="0"/>
              </a:rPr>
              <a:t>«Развитие исследовательской и экспериментальной деятельности </a:t>
            </a:r>
          </a:p>
          <a:p>
            <a:pPr algn="ctr"/>
            <a:r>
              <a:rPr lang="ru-RU" sz="3600" b="1" spc="50" dirty="0">
                <a:ln w="11430"/>
                <a:solidFill>
                  <a:srgbClr val="C00000"/>
                </a:solidFill>
                <a:latin typeface="Comic Sans MS" pitchFamily="66" charset="0"/>
              </a:rPr>
              <a:t>у детей средней группы» 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4581128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Подготовила: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Игнатовская Алёна Юрьевна, воспитатель.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МБДОУ д/с «Ягодка» </a:t>
            </a:r>
            <a:r>
              <a:rPr lang="ru-RU" b="1" dirty="0" err="1" smtClean="0">
                <a:solidFill>
                  <a:srgbClr val="002060"/>
                </a:solidFill>
              </a:rPr>
              <a:t>п.Сосенки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8840"/>
            <a:ext cx="3773751" cy="4572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82743"/>
            <a:ext cx="3438442" cy="4578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Эксперимент «Как из зернышка мука получается»</a:t>
            </a:r>
          </a:p>
        </p:txBody>
      </p:sp>
    </p:spTree>
    <p:extLst>
      <p:ext uri="{BB962C8B-B14F-4D97-AF65-F5344CB8AC3E}">
        <p14:creationId xmlns:p14="http://schemas.microsoft.com/office/powerpoint/2010/main" val="3351505518"/>
      </p:ext>
    </p:extLst>
  </p:cSld>
  <p:clrMapOvr>
    <a:masterClrMapping/>
  </p:clrMapOvr>
  <p:transition>
    <p:cover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116633"/>
            <a:ext cx="49502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Фрагменты ООД</a:t>
            </a:r>
          </a:p>
          <a:p>
            <a:pPr algn="ctr"/>
            <a:r>
              <a:rPr lang="ru-RU" sz="2800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Comic Sans MS" pitchFamily="66" charset="0"/>
              </a:rPr>
              <a:t>"Знакомство с профессией повар"</a:t>
            </a:r>
            <a:endParaRPr lang="ru-RU" sz="28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43000"/>
            <a:ext cx="2743293" cy="3654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2204864"/>
            <a:ext cx="2952328" cy="3939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973" y="1124744"/>
            <a:ext cx="2880320" cy="3858541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60648"/>
            <a:ext cx="4992554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4077072"/>
            <a:ext cx="3137127" cy="2638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087620"/>
            <a:ext cx="3384376" cy="26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188"/>
      </p:ext>
    </p:extLst>
  </p:cSld>
  <p:clrMapOvr>
    <a:masterClrMapping/>
  </p:clrMapOvr>
  <p:transition>
    <p:cover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-97997" y="239756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50" dirty="0">
                <a:ln w="11430"/>
                <a:solidFill>
                  <a:srgbClr val="C00000"/>
                </a:solidFill>
                <a:latin typeface="Comic Sans MS" pitchFamily="66" charset="0"/>
              </a:rPr>
              <a:t>«Почему песок хорошо сыплется</a:t>
            </a:r>
            <a:r>
              <a:rPr lang="ru-RU" sz="2800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?»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82" y="3284984"/>
            <a:ext cx="3384376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5" y="1340768"/>
            <a:ext cx="3353748" cy="3353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7475"/>
            <a:ext cx="3380165" cy="3380165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356992"/>
            <a:ext cx="3428392" cy="34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56992"/>
            <a:ext cx="338437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16633"/>
            <a:ext cx="4323012" cy="318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5938"/>
      </p:ext>
    </p:extLst>
  </p:cSld>
  <p:clrMapOvr>
    <a:masterClrMapping/>
  </p:clrMapOvr>
  <p:transition>
    <p:cover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2637" y="18489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«Пузырьки - спасатели»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672408" cy="5013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744416" cy="49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85109"/>
      </p:ext>
    </p:extLst>
  </p:cSld>
  <p:clrMapOvr>
    <a:masterClrMapping/>
  </p:clrMapOvr>
  <p:transition>
    <p:cover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3960440" cy="5274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908720"/>
            <a:ext cx="3892796" cy="527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16978"/>
      </p:ext>
    </p:extLst>
  </p:cSld>
  <p:clrMapOvr>
    <a:masterClrMapping/>
  </p:clrMapOvr>
  <p:transition>
    <p:cover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5032" y="170637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«Как развивается </a:t>
            </a:r>
            <a:endParaRPr lang="ru-RU" sz="28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растение</a:t>
            </a:r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?»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59628"/>
            <a:ext cx="3635896" cy="27269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0648"/>
            <a:ext cx="3024336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2736304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63026"/>
            <a:ext cx="299695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2022"/>
      </p:ext>
    </p:extLst>
  </p:cSld>
  <p:clrMapOvr>
    <a:masterClrMapping/>
  </p:clrMapOvr>
  <p:transition>
    <p:cover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04664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Посадили мы лучок….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08920"/>
            <a:ext cx="3261221" cy="3261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6632"/>
            <a:ext cx="3261221" cy="3261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661" y="3418250"/>
            <a:ext cx="3356992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2931"/>
      </p:ext>
    </p:extLst>
  </p:cSld>
  <p:clrMapOvr>
    <a:masterClrMapping/>
  </p:clrMapOvr>
  <p:transition>
    <p:cover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Исследование новых свойств бумаги. Папье – </a:t>
            </a:r>
            <a:r>
              <a:rPr lang="ru-RU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маше</a:t>
            </a:r>
            <a:endParaRPr lang="ru-RU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4104456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01" y="1470522"/>
            <a:ext cx="3758677" cy="37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824"/>
      </p:ext>
    </p:extLst>
  </p:cSld>
  <p:clrMapOvr>
    <a:masterClrMapping/>
  </p:clrMapOvr>
  <p:transition>
    <p:cover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357166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Актуальность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1214422"/>
            <a:ext cx="75009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  «Расскажи – и я забуду,  </a:t>
            </a:r>
          </a:p>
          <a:p>
            <a:r>
              <a:rPr lang="ru-RU" sz="28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   покажи – и я запомню, </a:t>
            </a:r>
          </a:p>
          <a:p>
            <a:r>
              <a:rPr lang="ru-RU" sz="28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   дай попробовать - и я пойму».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00438"/>
            <a:ext cx="3214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Ребенок усваивает все прочно и надолго когда слышит, видит и делает сам.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C:\Users\Титан\Desktop\опыты артинки\chitateli.gif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3068960"/>
            <a:ext cx="3059832" cy="315341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44644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В результате работы за год я: </a:t>
            </a:r>
          </a:p>
          <a:p>
            <a:pPr lvl="0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Изучила теоретический материал по данной теме в педагогической  и методической литературе.</a:t>
            </a:r>
          </a:p>
          <a:p>
            <a:pPr lvl="0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Создала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картотеку опытов и экспериментов.</a:t>
            </a:r>
          </a:p>
          <a:p>
            <a:pPr lvl="0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Создала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картотеку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дидактических игр по  экспериментальной </a:t>
            </a:r>
            <a:endParaRPr lang="ru-RU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деятельности.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6632"/>
            <a:ext cx="3429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40968"/>
            <a:ext cx="3284984" cy="3284984"/>
          </a:xfrm>
          <a:prstGeom prst="rect">
            <a:avLst/>
          </a:prstGeom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286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Вывод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Проанализировав свою работу по теме самообразования, я пришла к выводу, что опыт работы в данном направлении очень эффективен. Такой  метод обучения как экспериментальная деятельность, достаточно мощно активизирует познавательный интерес у детей и способствует  усвоению детьми новых знаний и умений.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В перспективе планирую продолжить работу по самообразованию по данной теме.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Подводя итог, хочу сказать, что  поощряя детскую любознательность, утоляя жажду познания маленьких почемучек и направляя их исследовательскую инициативу, мы смогли развить у детей изобретательность, творческую активность,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познавательный интерес; открыли перед детьми  удивительный мир   экспериментирования.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348880"/>
            <a:ext cx="5741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Спасибо за внимание!</a:t>
            </a:r>
            <a:endParaRPr lang="ru-RU" sz="4000" dirty="0"/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10" y="642918"/>
            <a:ext cx="1707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Цель: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428736"/>
            <a:ext cx="80010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Пополнить свои знания по теме: </a:t>
            </a:r>
            <a: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  <a:t>«Развитие исследовательской и экспериментальной деятельности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Comic Sans MS" pitchFamily="66" charset="0"/>
              </a:rPr>
              <a:t>у детей средней группы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mic Sans MS" pitchFamily="66" charset="0"/>
              </a:rPr>
              <a:t>».</a:t>
            </a:r>
            <a:endParaRPr lang="ru-RU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6" name="Рисунок 5" descr="C:\Users\Титан\Desktop\опыты артинки\provette_architetto_fran_01.pn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696" y="3501008"/>
            <a:ext cx="1891891" cy="192804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1880" y="18864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solidFill>
                  <a:srgbClr val="C00000"/>
                </a:solidFill>
                <a:latin typeface="Comic Sans MS" pitchFamily="66" charset="0"/>
              </a:rPr>
              <a:t>Задачи: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95536" y="1155826"/>
            <a:ext cx="8496944" cy="397031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1.Повысить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свой собственный уровень знаний по данной теме, путём изучения          методической литературы.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2.Формирование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у детей среднего возраста диалектического мышления, т.е. способности видеть многообразие мира в системе взаимосвязей и взаимозависимостей;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3.Развитие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собственного познавательного опыта в обобщённом виде с помощью наглядных средств (эталонов, символов, условных заместителей, моделей);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4.Расширение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перспектив развития  экспериментально-исследовательской деятельности детей путем включения их в мыслительные, моделирующие и преобразующие действия;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5.Поддержания 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	у 	детей 	инициативы, </a:t>
            </a:r>
            <a:r>
              <a:rPr lang="ru-RU" dirty="0" smtClean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сообразительности</a:t>
            </a: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, 	пытливости, 	критичности, самостоятельности.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C00000"/>
                </a:solidFill>
                <a:latin typeface="Comic Sans MS" pitchFamily="66" charset="0"/>
                <a:cs typeface="Arial" pitchFamily="34" charset="0"/>
              </a:rPr>
              <a:t> 	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0430" y="357166"/>
            <a:ext cx="3357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Литература:</a:t>
            </a:r>
            <a:endParaRPr lang="ru-RU" sz="4000" dirty="0"/>
          </a:p>
        </p:txBody>
      </p:sp>
      <p:pic>
        <p:nvPicPr>
          <p:cNvPr id="7" name="Рисунок 6" descr="C:\Users\Титан\Desktop\опыты артинки\0_3a855_1ebba684_XL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666895" y="121823"/>
            <a:ext cx="1445260" cy="2162175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8"/>
            <a:ext cx="5616624" cy="5229200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5514" y="357166"/>
            <a:ext cx="8696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Центр экспериментирования и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исследовательской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Comic Sans MS" pitchFamily="66" charset="0"/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деятельности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42161"/>
            <a:ext cx="5400600" cy="4104456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214290"/>
            <a:ext cx="35766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Коллекции: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2736"/>
            <a:ext cx="6165304" cy="4437112"/>
          </a:xfrm>
          <a:prstGeom prst="rect">
            <a:avLst/>
          </a:prstGeom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928926" y="285728"/>
            <a:ext cx="621507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процессе экспериментирования дети учатся: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видеть и выделять проблему;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принимать и ставить цель;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решать проблемы: анализировать объект или явление, выделять существенные признаки и связи, сопоставлять различные факты, выдвигать гипотезы, предположения, отбирать средства и материалы для самостоятельной деятельности, осуществлять эксперимент;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высказывать суждения, делать выводы и умозаключения.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29878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923928" y="-92743"/>
            <a:ext cx="396044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А у нас в саду дела - эксперименты снова,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Сам волшебник никогда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не творил такого!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" name="Рисунок 7" descr="C:\Users\Титан\Desktop\опыты артинки\424568-chemical-experiment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39952" y="3501008"/>
            <a:ext cx="3999958" cy="311355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434</Words>
  <Application>Microsoft Office PowerPoint</Application>
  <PresentationFormat>Экран (4:3)</PresentationFormat>
  <Paragraphs>56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АлёнА</cp:lastModifiedBy>
  <cp:revision>107</cp:revision>
  <dcterms:created xsi:type="dcterms:W3CDTF">2014-05-12T04:44:22Z</dcterms:created>
  <dcterms:modified xsi:type="dcterms:W3CDTF">2022-05-30T09:08:49Z</dcterms:modified>
</cp:coreProperties>
</file>