
<file path=[Content_Types].xml><?xml version="1.0" encoding="utf-8"?>
<Types xmlns="http://schemas.openxmlformats.org/package/2006/content-types"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usskopis" panose="020B0604020202020204" charset="-5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6.sv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12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.svg"/><Relationship Id="rId5" Type="http://schemas.openxmlformats.org/officeDocument/2006/relationships/image" Target="../media/image2.svg"/><Relationship Id="rId15" Type="http://schemas.openxmlformats.org/officeDocument/2006/relationships/image" Target="../media/image7.svg"/><Relationship Id="rId10" Type="http://schemas.openxmlformats.org/officeDocument/2006/relationships/image" Target="../media/image5.svg"/><Relationship Id="rId4" Type="http://schemas.openxmlformats.org/officeDocument/2006/relationships/image" Target="../media/image2.svg"/><Relationship Id="rId9" Type="http://schemas.openxmlformats.org/officeDocument/2006/relationships/image" Target="../media/image4.svg"/><Relationship Id="rId1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sv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sv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svg"/><Relationship Id="rId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sv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10.sv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svg"/><Relationship Id="rId5" Type="http://schemas.openxmlformats.org/officeDocument/2006/relationships/image" Target="../media/image12.svg"/><Relationship Id="rId10" Type="http://schemas.openxmlformats.org/officeDocument/2006/relationships/image" Target="../media/image2.svg"/><Relationship Id="rId4" Type="http://schemas.openxmlformats.org/officeDocument/2006/relationships/image" Target="../media/image12.sv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svg"/><Relationship Id="rId5" Type="http://schemas.openxmlformats.org/officeDocument/2006/relationships/image" Target="../media/image13.sv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12" Type="http://schemas.openxmlformats.org/officeDocument/2006/relationships/image" Target="../media/image20.svg"/><Relationship Id="rId17" Type="http://schemas.openxmlformats.org/officeDocument/2006/relationships/image" Target="../media/image22.svg"/><Relationship Id="rId2" Type="http://schemas.openxmlformats.org/officeDocument/2006/relationships/image" Target="../media/image16.svg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9.svg"/><Relationship Id="rId5" Type="http://schemas.openxmlformats.org/officeDocument/2006/relationships/image" Target="../media/image17.svg"/><Relationship Id="rId15" Type="http://schemas.openxmlformats.org/officeDocument/2006/relationships/image" Target="../media/image21.svg"/><Relationship Id="rId10" Type="http://schemas.openxmlformats.org/officeDocument/2006/relationships/image" Target="../media/image19.svg"/><Relationship Id="rId4" Type="http://schemas.openxmlformats.org/officeDocument/2006/relationships/image" Target="../media/image17.svg"/><Relationship Id="rId9" Type="http://schemas.openxmlformats.org/officeDocument/2006/relationships/image" Target="../media/image18.svg"/><Relationship Id="rId1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3.svg"/><Relationship Id="rId3" Type="http://schemas.openxmlformats.org/officeDocument/2006/relationships/image" Target="../media/image22.svg"/><Relationship Id="rId7" Type="http://schemas.openxmlformats.org/officeDocument/2006/relationships/image" Target="../media/image19.svg"/><Relationship Id="rId12" Type="http://schemas.openxmlformats.org/officeDocument/2006/relationships/image" Target="../media/image23.svg"/><Relationship Id="rId17" Type="http://schemas.openxmlformats.org/officeDocument/2006/relationships/image" Target="../media/image25.svg"/><Relationship Id="rId2" Type="http://schemas.openxmlformats.org/officeDocument/2006/relationships/image" Target="../media/image22.sv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1.svg"/><Relationship Id="rId5" Type="http://schemas.openxmlformats.org/officeDocument/2006/relationships/image" Target="../media/image16.svg"/><Relationship Id="rId15" Type="http://schemas.openxmlformats.org/officeDocument/2006/relationships/image" Target="../media/image24.svg"/><Relationship Id="rId10" Type="http://schemas.openxmlformats.org/officeDocument/2006/relationships/image" Target="../media/image21.svg"/><Relationship Id="rId4" Type="http://schemas.openxmlformats.org/officeDocument/2006/relationships/image" Target="../media/image16.svg"/><Relationship Id="rId9" Type="http://schemas.openxmlformats.org/officeDocument/2006/relationships/image" Target="../media/image20.svg"/><Relationship Id="rId1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27.svg"/><Relationship Id="rId12" Type="http://schemas.openxmlformats.org/officeDocument/2006/relationships/image" Target="../media/image30.svg"/><Relationship Id="rId17" Type="http://schemas.openxmlformats.org/officeDocument/2006/relationships/image" Target="../media/image32.svg"/><Relationship Id="rId2" Type="http://schemas.openxmlformats.org/officeDocument/2006/relationships/image" Target="../media/image2.sv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29.svg"/><Relationship Id="rId5" Type="http://schemas.openxmlformats.org/officeDocument/2006/relationships/image" Target="../media/image26.svg"/><Relationship Id="rId15" Type="http://schemas.openxmlformats.org/officeDocument/2006/relationships/image" Target="../media/image31.svg"/><Relationship Id="rId10" Type="http://schemas.openxmlformats.org/officeDocument/2006/relationships/image" Target="../media/image29.svg"/><Relationship Id="rId4" Type="http://schemas.openxmlformats.org/officeDocument/2006/relationships/image" Target="../media/image26.svg"/><Relationship Id="rId9" Type="http://schemas.openxmlformats.org/officeDocument/2006/relationships/image" Target="../media/image28.svg"/><Relationship Id="rId1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412007">
            <a:off x="-937674" y="6974551"/>
            <a:ext cx="2506139" cy="6072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911930" y="3562661"/>
            <a:ext cx="11969176" cy="3312400"/>
            <a:chOff x="0" y="0"/>
            <a:chExt cx="15958901" cy="4416533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0"/>
              <a:ext cx="15958901" cy="3951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10"/>
                </a:lnSpc>
              </a:pPr>
              <a:r>
                <a:rPr lang="en-US" sz="6217">
                  <a:solidFill>
                    <a:srgbClr val="2C2C2E"/>
                  </a:solidFill>
                  <a:latin typeface="Russkopis"/>
                </a:rPr>
                <a:t>Создание условий для обеспечения индивидуализации образования посредством РППС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30001"/>
              <a:ext cx="15958901" cy="48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27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626">
            <a:off x="6678631" y="6665232"/>
            <a:ext cx="4435774" cy="3306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365178">
            <a:off x="16868972" y="6490419"/>
            <a:ext cx="2838056" cy="687634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78474">
            <a:off x="17729454" y="-1828935"/>
            <a:ext cx="1329320" cy="47786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638463">
            <a:off x="-946435" y="-3670534"/>
            <a:ext cx="969528" cy="65832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80454">
            <a:off x="15704946" y="4114800"/>
            <a:ext cx="3108709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552168">
            <a:off x="439384" y="4523853"/>
            <a:ext cx="1886886" cy="11012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863239" y="7734356"/>
            <a:ext cx="4187018" cy="177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1"/>
              </a:lnSpc>
            </a:pPr>
            <a:r>
              <a:rPr lang="en-US" sz="4399">
                <a:solidFill>
                  <a:srgbClr val="000000"/>
                </a:solidFill>
                <a:latin typeface="Russkopis"/>
              </a:rPr>
              <a:t>Выполнила:</a:t>
            </a:r>
          </a:p>
          <a:p>
            <a:pPr>
              <a:lnSpc>
                <a:spcPts val="4531"/>
              </a:lnSpc>
            </a:pPr>
            <a:r>
              <a:rPr lang="en-US" sz="4399">
                <a:solidFill>
                  <a:srgbClr val="000000"/>
                </a:solidFill>
                <a:latin typeface="Russkopis"/>
              </a:rPr>
              <a:t>воспитатель</a:t>
            </a:r>
          </a:p>
          <a:p>
            <a:pPr>
              <a:lnSpc>
                <a:spcPts val="4531"/>
              </a:lnSpc>
            </a:pPr>
            <a:r>
              <a:rPr lang="en-US" sz="4399">
                <a:solidFill>
                  <a:srgbClr val="000000"/>
                </a:solidFill>
                <a:latin typeface="Russkopis"/>
              </a:rPr>
              <a:t>Воробьева О. Д.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37447" y="427017"/>
            <a:ext cx="13813106" cy="1574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Russkopis"/>
              </a:rPr>
              <a:t>Муниципальное казеное детское образовательное учреждение детский сад №8 города Острогожска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20626">
            <a:off x="6678631" y="3090093"/>
            <a:ext cx="4435774" cy="3306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57582">
            <a:off x="5194754" y="8719647"/>
            <a:ext cx="2955678" cy="30442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12294"/>
            <a:ext cx="18288000" cy="72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r>
              <a:rPr lang="en-US" sz="5537">
                <a:solidFill>
                  <a:srgbClr val="000000"/>
                </a:solidFill>
                <a:latin typeface="Russkopis"/>
              </a:rPr>
              <a:t>Индивидуализация в ДОУ: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4473662" y="1218083"/>
            <a:ext cx="9340676" cy="6963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6715" y="2060798"/>
            <a:ext cx="15664328" cy="7319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36"/>
              </a:lnSpc>
            </a:pPr>
            <a:r>
              <a:rPr lang="en-US" sz="5169" u="sng">
                <a:solidFill>
                  <a:srgbClr val="000000"/>
                </a:solidFill>
                <a:latin typeface="Russkopis"/>
              </a:rPr>
              <a:t>Предметно- пространственная среда</a:t>
            </a:r>
            <a:r>
              <a:rPr lang="en-US" sz="5169">
                <a:solidFill>
                  <a:srgbClr val="000000"/>
                </a:solidFill>
                <a:latin typeface="Russkopis"/>
              </a:rPr>
              <a:t>: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центры активности по видам детской деятельности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творческие мастерские с выбором форм и методов работы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игры-самоделки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"Моё настроение"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"Наши успехи"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"Панорама добрых дел"</a:t>
            </a:r>
          </a:p>
          <a:p>
            <a:pPr algn="ctr">
              <a:lnSpc>
                <a:spcPts val="723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"Моё творчество"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6426306"/>
            <a:ext cx="4450277" cy="28319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646525" y="7905732"/>
            <a:ext cx="4992700" cy="13525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612294"/>
            <a:ext cx="18288000" cy="72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r>
              <a:rPr lang="en-US" sz="5537">
                <a:solidFill>
                  <a:srgbClr val="000000"/>
                </a:solidFill>
                <a:latin typeface="Russkopis"/>
              </a:rPr>
              <a:t>Индивидуализация в ДОУ: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4473662" y="1218083"/>
            <a:ext cx="9340676" cy="6963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40406" y="2184623"/>
            <a:ext cx="11807188" cy="75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6"/>
              </a:lnSpc>
            </a:pPr>
            <a:r>
              <a:rPr lang="en-US" sz="5169" u="sng">
                <a:solidFill>
                  <a:srgbClr val="000000"/>
                </a:solidFill>
                <a:latin typeface="Russkopis"/>
              </a:rPr>
              <a:t>Компоненты детской субкультурной группы</a:t>
            </a:r>
            <a:r>
              <a:rPr lang="en-US" sz="5169">
                <a:solidFill>
                  <a:srgbClr val="000000"/>
                </a:solidFill>
                <a:latin typeface="Russkopis"/>
              </a:rPr>
              <a:t>: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зарисовки "Говорят дети"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газеты, мини-выставки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"Деловые хлопоты"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"Моё настроение"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"Коллекционирование"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"Сюрприз коробочка"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Мини-музеи, выставки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"Мир глазами ребёнка"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"Наш весёлый детский сад"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3403" y="7613846"/>
            <a:ext cx="3387545" cy="2155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3280822" y="8691702"/>
            <a:ext cx="3978478" cy="10778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00439"/>
            <a:ext cx="18288000" cy="72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r>
              <a:rPr lang="en-US" sz="5537">
                <a:solidFill>
                  <a:srgbClr val="000000"/>
                </a:solidFill>
                <a:latin typeface="Russkopis"/>
              </a:rPr>
              <a:t>Индивидуализация в ДОУ: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4473662" y="906229"/>
            <a:ext cx="9340676" cy="6963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00402" y="1453998"/>
            <a:ext cx="13136495" cy="833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6"/>
              </a:lnSpc>
            </a:pPr>
            <a:r>
              <a:rPr lang="en-US" sz="5169" u="sng">
                <a:solidFill>
                  <a:srgbClr val="000000"/>
                </a:solidFill>
                <a:latin typeface="Russkopis"/>
              </a:rPr>
              <a:t>Образовательный процесс</a:t>
            </a:r>
            <a:r>
              <a:rPr lang="en-US" sz="5169">
                <a:solidFill>
                  <a:srgbClr val="000000"/>
                </a:solidFill>
                <a:latin typeface="Russkopis"/>
              </a:rPr>
              <a:t>: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"Наш день"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"Кубик путиводитель"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рабочие тетради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"Моё настроение"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вариативные учебные планы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(шефство-родники, участник ВОВ, детский парк)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использование ИКТ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различные технологии образовательного процесса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кружковая деятельность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индивидуальная траектория с детьми ОВЗ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9900" y="2208549"/>
            <a:ext cx="2951048" cy="29349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870128" y="2360921"/>
            <a:ext cx="3941728" cy="26302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00439"/>
            <a:ext cx="18288000" cy="728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r>
              <a:rPr lang="en-US" sz="5537">
                <a:solidFill>
                  <a:srgbClr val="000000"/>
                </a:solidFill>
                <a:latin typeface="Russkopis"/>
              </a:rPr>
              <a:t>Индивидуализация в ДОУ: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4473662" y="906229"/>
            <a:ext cx="9340676" cy="69630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20666" y="2179974"/>
            <a:ext cx="15295969" cy="758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6"/>
              </a:lnSpc>
            </a:pPr>
            <a:r>
              <a:rPr lang="en-US" sz="5169" u="sng">
                <a:solidFill>
                  <a:srgbClr val="000000"/>
                </a:solidFill>
                <a:latin typeface="Russkopis"/>
              </a:rPr>
              <a:t>Взаимодействие с семьёй</a:t>
            </a:r>
            <a:r>
              <a:rPr lang="en-US" sz="5169">
                <a:solidFill>
                  <a:srgbClr val="000000"/>
                </a:solidFill>
                <a:latin typeface="Russkopis"/>
              </a:rPr>
              <a:t>: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СМС почта в ДОУ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сайт ДОУ (еженедельная трансляция жизни)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домашние задания на личных страничках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электронное портфолио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домашние фото- и видеопроекты, задания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ежемесячно фото- и видеоматериал на флеш-накопителе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выставки творчества</a:t>
            </a:r>
          </a:p>
          <a:p>
            <a:pPr algn="ctr">
              <a:lnSpc>
                <a:spcPts val="5996"/>
              </a:lnSpc>
            </a:pPr>
            <a:r>
              <a:rPr lang="en-US" sz="5169">
                <a:solidFill>
                  <a:srgbClr val="000000"/>
                </a:solidFill>
                <a:latin typeface="Russkopis"/>
              </a:rPr>
              <a:t>- досуги, походы, развлечения</a:t>
            </a:r>
          </a:p>
          <a:p>
            <a:pPr algn="ctr">
              <a:lnSpc>
                <a:spcPts val="5996"/>
              </a:lnSpc>
            </a:pPr>
            <a:endParaRPr lang="en-US" sz="5169">
              <a:solidFill>
                <a:srgbClr val="000000"/>
              </a:solidFill>
              <a:latin typeface="Russkopi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62375" y="7630288"/>
            <a:ext cx="2381409" cy="236842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827052" y="893445"/>
            <a:ext cx="3941728" cy="26302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293044" y="2665300"/>
            <a:ext cx="8812462" cy="38294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337412" y="1748953"/>
            <a:ext cx="6197675" cy="378621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1412413" y="123825"/>
            <a:ext cx="21697326" cy="1625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6569">
                <a:solidFill>
                  <a:srgbClr val="000000"/>
                </a:solidFill>
                <a:latin typeface="Russkopis"/>
              </a:rPr>
              <a:t>Индивидуализация - это выделение индивидуальных </a:t>
            </a:r>
          </a:p>
          <a:p>
            <a:pPr algn="ctr">
              <a:lnSpc>
                <a:spcPts val="5912"/>
              </a:lnSpc>
            </a:pPr>
            <a:r>
              <a:rPr lang="en-US" sz="6569">
                <a:solidFill>
                  <a:srgbClr val="000000"/>
                </a:solidFill>
                <a:latin typeface="Russkopis"/>
              </a:rPr>
              <a:t>особенностей из первоначального безразличия.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310" y="7182850"/>
            <a:ext cx="17817380" cy="2571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</a:pPr>
            <a:r>
              <a:rPr lang="en-US" sz="5395">
                <a:solidFill>
                  <a:srgbClr val="000000"/>
                </a:solidFill>
                <a:latin typeface="Russkopis"/>
              </a:rPr>
              <a:t>Дошкольник имеет право на собственный путь развития. Поэтому в нашем дошкольном учреждении предоставлена возможность проявить каждому ребёнку индивидуальность и творчество.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31165" y="632098"/>
            <a:ext cx="5345062" cy="91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6931">
                <a:solidFill>
                  <a:srgbClr val="000000"/>
                </a:solidFill>
                <a:latin typeface="Russkopis"/>
              </a:rPr>
              <a:t>Актуальность: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76555">
            <a:off x="7777753" y="-1675042"/>
            <a:ext cx="2051886" cy="623501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3036" y="2645016"/>
            <a:ext cx="17021928" cy="670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Актуальной становится проблема новой траектории образовательного процесса, вариантов качественного изменения содержания </a:t>
            </a:r>
          </a:p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воспитательно-образовательного процесса.</a:t>
            </a:r>
          </a:p>
          <a:p>
            <a:pPr algn="ctr">
              <a:lnSpc>
                <a:spcPts val="4808"/>
              </a:lnSpc>
            </a:pPr>
            <a:endParaRPr lang="en-US" sz="4579">
              <a:solidFill>
                <a:srgbClr val="000000"/>
              </a:solidFill>
              <a:latin typeface="Russkopis"/>
            </a:endParaRPr>
          </a:p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Создание таких условий при реализации которых: </a:t>
            </a:r>
          </a:p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проявляет себя в качестве субъекта собственной деятельности, свободно определяющего и реализующего собственные цели, имеющий собственный опыт, добровольно возлагающий на себя ответственность </a:t>
            </a:r>
          </a:p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за результаты своей деятельности для полноценного проявления </a:t>
            </a:r>
          </a:p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и развития личности в образовательном процессе </a:t>
            </a:r>
          </a:p>
          <a:p>
            <a:pPr algn="ctr">
              <a:lnSpc>
                <a:spcPts val="4808"/>
              </a:lnSpc>
            </a:pPr>
            <a:r>
              <a:rPr lang="en-US" sz="4579">
                <a:solidFill>
                  <a:srgbClr val="000000"/>
                </a:solidFill>
                <a:latin typeface="Russkopis"/>
              </a:rPr>
              <a:t>и её адаптации в обществе.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342227">
            <a:off x="1020499" y="-819207"/>
            <a:ext cx="2955678" cy="30442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48100" flipV="1">
            <a:off x="14228465" y="-819207"/>
            <a:ext cx="2955678" cy="3044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1718" y="701943"/>
            <a:ext cx="5474196" cy="1018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3"/>
              </a:lnSpc>
            </a:pPr>
            <a:r>
              <a:rPr lang="en-US" sz="5666">
                <a:solidFill>
                  <a:srgbClr val="000000"/>
                </a:solidFill>
                <a:latin typeface="Russkopis"/>
              </a:rPr>
              <a:t>Индивидуализация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498121" y="638262"/>
            <a:ext cx="4759566" cy="1691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3"/>
              </a:lnSpc>
            </a:pPr>
            <a:r>
              <a:rPr lang="en-US" sz="5666">
                <a:solidFill>
                  <a:srgbClr val="000000"/>
                </a:solidFill>
                <a:latin typeface="Russkopis"/>
              </a:rPr>
              <a:t>Индивидуальный</a:t>
            </a:r>
          </a:p>
          <a:p>
            <a:pPr algn="ctr">
              <a:lnSpc>
                <a:spcPts val="2833"/>
              </a:lnSpc>
            </a:pPr>
            <a:r>
              <a:rPr lang="en-US" sz="5666">
                <a:solidFill>
                  <a:srgbClr val="000000"/>
                </a:solidFill>
                <a:latin typeface="Russkopis"/>
              </a:rPr>
              <a:t>подход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641876">
            <a:off x="3268899" y="-1746453"/>
            <a:ext cx="1999833" cy="6076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641876">
            <a:off x="12877987" y="-1746453"/>
            <a:ext cx="1999833" cy="60768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3477000" y="2851505"/>
            <a:ext cx="1495347" cy="4513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13355892" y="2851505"/>
            <a:ext cx="1495347" cy="45132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94273" y="4144010"/>
            <a:ext cx="6512123" cy="541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Процесс создания и осознания индивидом собственного опыта, 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в котором он проявляет себя 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в качестве субъекта собственной деятельности, свободно определяющего и реализующего собственные цели, добровольно возлагающего на себя ответственность за результат 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своей деятельности.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621842" y="4144010"/>
            <a:ext cx="6512123" cy="4218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Организация педагогом учебно-воспитательного процесса с учётом индивидуальных особенностей ребёнка. Выделение проблемных или сильных сторон в развитии ребёнка 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и определение путей коррекции </a:t>
            </a:r>
          </a:p>
          <a:p>
            <a:pPr algn="ctr">
              <a:lnSpc>
                <a:spcPts val="4759"/>
              </a:lnSpc>
            </a:pPr>
            <a:r>
              <a:rPr lang="en-US" sz="3400">
                <a:solidFill>
                  <a:srgbClr val="000000"/>
                </a:solidFill>
                <a:latin typeface="Russkopis"/>
              </a:rPr>
              <a:t>или дальнейшего развития.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880454">
            <a:off x="12549211" y="8534400"/>
            <a:ext cx="3108709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708810">
            <a:off x="6581341" y="903271"/>
            <a:ext cx="5125319" cy="52009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57133" y="1222165"/>
            <a:ext cx="4191000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8587" y="7880142"/>
            <a:ext cx="7730827" cy="114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5376">
                <a:solidFill>
                  <a:srgbClr val="000000"/>
                </a:solidFill>
                <a:latin typeface="Russkopis"/>
              </a:rPr>
              <a:t>Развитие личности ребенка </a:t>
            </a:r>
          </a:p>
          <a:p>
            <a:pPr algn="ctr">
              <a:lnSpc>
                <a:spcPts val="7527"/>
              </a:lnSpc>
            </a:pPr>
            <a:r>
              <a:rPr lang="en-US" sz="5376">
                <a:solidFill>
                  <a:srgbClr val="000000"/>
                </a:solidFill>
                <a:latin typeface="Russkopis"/>
              </a:rPr>
              <a:t>дошкольного возраста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6555">
            <a:off x="7372162" y="3909645"/>
            <a:ext cx="2890227" cy="87824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700000">
            <a:off x="12346615" y="5899316"/>
            <a:ext cx="1785959" cy="5390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100000">
            <a:off x="3501977" y="5899316"/>
            <a:ext cx="1785959" cy="5390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626">
            <a:off x="1034738" y="4874256"/>
            <a:ext cx="4435774" cy="3306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20626">
            <a:off x="12652597" y="4864398"/>
            <a:ext cx="4435774" cy="33066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38173" y="3502633"/>
            <a:ext cx="5003267" cy="121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</a:pPr>
            <a:r>
              <a:rPr lang="en-US" sz="6749">
                <a:solidFill>
                  <a:srgbClr val="000000"/>
                </a:solidFill>
                <a:latin typeface="Russkopis"/>
              </a:rPr>
              <a:t>Социализация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16159" y="3601708"/>
            <a:ext cx="5708649" cy="1130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6285">
                <a:solidFill>
                  <a:srgbClr val="000000"/>
                </a:solidFill>
                <a:latin typeface="Russkopis"/>
              </a:rPr>
              <a:t>Индивдуализация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89198" y="799032"/>
            <a:ext cx="11509604" cy="176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4933">
                <a:solidFill>
                  <a:srgbClr val="000000"/>
                </a:solidFill>
                <a:latin typeface="Russkopis"/>
              </a:rPr>
              <a:t>Основные принципы, </a:t>
            </a:r>
          </a:p>
          <a:p>
            <a:pPr algn="ctr">
              <a:lnSpc>
                <a:spcPts val="4440"/>
              </a:lnSpc>
            </a:pPr>
            <a:r>
              <a:rPr lang="en-US" sz="4933">
                <a:solidFill>
                  <a:srgbClr val="000000"/>
                </a:solidFill>
                <a:latin typeface="Russkopis"/>
              </a:rPr>
              <a:t>направленные на развитие индивидуализации </a:t>
            </a:r>
          </a:p>
          <a:p>
            <a:pPr algn="ctr">
              <a:lnSpc>
                <a:spcPts val="4440"/>
              </a:lnSpc>
            </a:pPr>
            <a:r>
              <a:rPr lang="en-US" sz="4933">
                <a:solidFill>
                  <a:srgbClr val="000000"/>
                </a:solidFill>
                <a:latin typeface="Russkopis"/>
              </a:rPr>
              <a:t>дошкольного образования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4271699" y="2672202"/>
            <a:ext cx="9340676" cy="6963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1224" y="4061689"/>
            <a:ext cx="762999" cy="6700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876164"/>
            <a:ext cx="16328447" cy="224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4157">
                <a:solidFill>
                  <a:srgbClr val="000000"/>
                </a:solidFill>
                <a:latin typeface="Russkopis"/>
              </a:rPr>
              <a:t>построение образовательной деятельности на основе индивидуальных особенностей каждого ребёнка, при котором сам ребёнок становится активным в выборе содержания своего образования, становится </a:t>
            </a:r>
          </a:p>
          <a:p>
            <a:pPr algn="ctr">
              <a:lnSpc>
                <a:spcPts val="4365"/>
              </a:lnSpc>
            </a:pPr>
            <a:r>
              <a:rPr lang="en-US" sz="4157">
                <a:solidFill>
                  <a:srgbClr val="000000"/>
                </a:solidFill>
                <a:latin typeface="Russkopis"/>
              </a:rPr>
              <a:t>субъектом образования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4223" y="6605597"/>
            <a:ext cx="16328447" cy="115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4157">
                <a:solidFill>
                  <a:srgbClr val="000000"/>
                </a:solidFill>
                <a:latin typeface="Russkopis"/>
              </a:rPr>
              <a:t>возрастная адекватность дошкольного образования (сооттветствие условий, требований, методов возрасту и особенностям развития)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469930"/>
            <a:ext cx="16328447" cy="607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4157">
                <a:solidFill>
                  <a:srgbClr val="000000"/>
                </a:solidFill>
                <a:latin typeface="Russkopis"/>
              </a:rPr>
              <a:t>поддержка инициативы детей в различных видах деятельности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1224" y="6586547"/>
            <a:ext cx="762999" cy="6700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1224" y="8429186"/>
            <a:ext cx="762999" cy="6700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907385">
            <a:off x="16223642" y="-3113092"/>
            <a:ext cx="2838056" cy="6876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738105">
            <a:off x="-224370" y="-3036072"/>
            <a:ext cx="2506139" cy="6072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906936" cy="101411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906936" y="330490"/>
            <a:ext cx="10956971" cy="9616370"/>
            <a:chOff x="0" y="0"/>
            <a:chExt cx="5657959" cy="4965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57960" cy="4965700"/>
            </a:xfrm>
            <a:custGeom>
              <a:avLst/>
              <a:gdLst/>
              <a:ahLst/>
              <a:cxnLst/>
              <a:rect l="l" t="t" r="r" b="b"/>
              <a:pathLst>
                <a:path w="5657960" h="4965700">
                  <a:moveTo>
                    <a:pt x="5657960" y="0"/>
                  </a:moveTo>
                  <a:lnTo>
                    <a:pt x="5657960" y="4965700"/>
                  </a:lnTo>
                  <a:lnTo>
                    <a:pt x="896620" y="4965700"/>
                  </a:lnTo>
                  <a:lnTo>
                    <a:pt x="896620" y="3385820"/>
                  </a:lnTo>
                  <a:lnTo>
                    <a:pt x="0" y="2487930"/>
                  </a:lnTo>
                  <a:lnTo>
                    <a:pt x="896620" y="1591310"/>
                  </a:lnTo>
                  <a:lnTo>
                    <a:pt x="896620" y="0"/>
                  </a:lnTo>
                  <a:lnTo>
                    <a:pt x="5657959" y="0"/>
                  </a:lnTo>
                  <a:close/>
                </a:path>
              </a:pathLst>
            </a:custGeom>
            <a:solidFill>
              <a:srgbClr val="497BA8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144000" y="815397"/>
            <a:ext cx="8483896" cy="844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8"/>
              </a:lnSpc>
            </a:pPr>
            <a:r>
              <a:rPr lang="en-US" sz="4271">
                <a:solidFill>
                  <a:srgbClr val="FFFFFF"/>
                </a:solidFill>
                <a:latin typeface="Russkopis"/>
              </a:rPr>
              <a:t>Анализ факторов, обуславливающих индивидуальное развитие ребёнка</a:t>
            </a:r>
          </a:p>
          <a:p>
            <a:pPr algn="ctr">
              <a:lnSpc>
                <a:spcPts val="5168"/>
              </a:lnSpc>
            </a:pPr>
            <a:endParaRPr lang="en-US" sz="4271">
              <a:solidFill>
                <a:srgbClr val="FFFFFF"/>
              </a:solidFill>
              <a:latin typeface="Russkopis"/>
            </a:endParaRPr>
          </a:p>
          <a:p>
            <a:pPr algn="ctr">
              <a:lnSpc>
                <a:spcPts val="5168"/>
              </a:lnSpc>
            </a:pPr>
            <a:r>
              <a:rPr lang="en-US" sz="4271">
                <a:solidFill>
                  <a:srgbClr val="FFFFFF"/>
                </a:solidFill>
                <a:latin typeface="Russkopis"/>
              </a:rPr>
              <a:t>Вопросы организации индивидуальной работы с детьми</a:t>
            </a:r>
          </a:p>
          <a:p>
            <a:pPr algn="ctr">
              <a:lnSpc>
                <a:spcPts val="5168"/>
              </a:lnSpc>
            </a:pPr>
            <a:endParaRPr lang="en-US" sz="4271">
              <a:solidFill>
                <a:srgbClr val="FFFFFF"/>
              </a:solidFill>
              <a:latin typeface="Russkopis"/>
            </a:endParaRPr>
          </a:p>
          <a:p>
            <a:pPr algn="ctr">
              <a:lnSpc>
                <a:spcPts val="5168"/>
              </a:lnSpc>
            </a:pPr>
            <a:r>
              <a:rPr lang="en-US" sz="4271">
                <a:solidFill>
                  <a:srgbClr val="FFFFFF"/>
                </a:solidFill>
                <a:latin typeface="Russkopis"/>
              </a:rPr>
              <a:t>Вопрос оценки </a:t>
            </a:r>
          </a:p>
          <a:p>
            <a:pPr algn="ctr">
              <a:lnSpc>
                <a:spcPts val="5168"/>
              </a:lnSpc>
            </a:pPr>
            <a:r>
              <a:rPr lang="en-US" sz="4271">
                <a:solidFill>
                  <a:srgbClr val="FFFFFF"/>
                </a:solidFill>
                <a:latin typeface="Russkopis"/>
              </a:rPr>
              <a:t>индивидуальности детей</a:t>
            </a:r>
          </a:p>
          <a:p>
            <a:pPr algn="ctr">
              <a:lnSpc>
                <a:spcPts val="5168"/>
              </a:lnSpc>
            </a:pPr>
            <a:endParaRPr lang="en-US" sz="4271">
              <a:solidFill>
                <a:srgbClr val="FFFFFF"/>
              </a:solidFill>
              <a:latin typeface="Russkopis"/>
            </a:endParaRPr>
          </a:p>
          <a:p>
            <a:pPr algn="ctr">
              <a:lnSpc>
                <a:spcPts val="5168"/>
              </a:lnSpc>
            </a:pPr>
            <a:r>
              <a:rPr lang="en-US" sz="4271">
                <a:solidFill>
                  <a:srgbClr val="FFFFFF"/>
                </a:solidFill>
                <a:latin typeface="Russkopis"/>
              </a:rPr>
              <a:t>Проблема преемственности дошкольной и начальной ступеней образования в свете индивидуализации </a:t>
            </a:r>
          </a:p>
          <a:p>
            <a:pPr algn="ctr">
              <a:lnSpc>
                <a:spcPts val="5168"/>
              </a:lnSpc>
            </a:pPr>
            <a:r>
              <a:rPr lang="en-US" sz="4271">
                <a:solidFill>
                  <a:srgbClr val="FFFFFF"/>
                </a:solidFill>
                <a:latin typeface="Russkopis"/>
              </a:rPr>
              <a:t>дошкольного образования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20626">
            <a:off x="11817808" y="2345583"/>
            <a:ext cx="3136280" cy="233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20626">
            <a:off x="11817808" y="4406483"/>
            <a:ext cx="3136280" cy="233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20626">
            <a:off x="11817808" y="6335333"/>
            <a:ext cx="3136280" cy="233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72195" y="5366270"/>
            <a:ext cx="4148673" cy="91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6931">
                <a:solidFill>
                  <a:srgbClr val="000000"/>
                </a:solidFill>
                <a:latin typeface="Russkopis"/>
              </a:rPr>
              <a:t>Содержание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452775" y="4446833"/>
            <a:ext cx="1158115" cy="2632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263009">
            <a:off x="5620435" y="3928089"/>
            <a:ext cx="4752392" cy="9504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015805" y="661323"/>
            <a:ext cx="8256389" cy="169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6931">
                <a:solidFill>
                  <a:srgbClr val="000000"/>
                </a:solidFill>
                <a:latin typeface="Russkopis"/>
              </a:rPr>
              <a:t>Индивидуальный подход</a:t>
            </a:r>
          </a:p>
          <a:p>
            <a:pPr algn="ctr">
              <a:lnSpc>
                <a:spcPts val="7056"/>
              </a:lnSpc>
            </a:pPr>
            <a:r>
              <a:rPr lang="en-US" sz="5831">
                <a:solidFill>
                  <a:srgbClr val="000000"/>
                </a:solidFill>
                <a:latin typeface="Russkopis"/>
              </a:rPr>
              <a:t>(по Т. М. Ковалевой)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98665" flipH="1">
            <a:off x="5825531" y="7207748"/>
            <a:ext cx="4517478" cy="13634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069382" y="5602928"/>
            <a:ext cx="5138894" cy="9250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962074" y="2800866"/>
            <a:ext cx="724226" cy="16459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873024" y="5242445"/>
            <a:ext cx="724226" cy="16459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962074" y="7612333"/>
            <a:ext cx="724226" cy="1645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272195" y="4093886"/>
            <a:ext cx="4309590" cy="3337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7885" y="245390"/>
            <a:ext cx="9972080" cy="169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8"/>
              </a:lnSpc>
            </a:pPr>
            <a:r>
              <a:rPr lang="en-US" sz="6931">
                <a:solidFill>
                  <a:srgbClr val="000000"/>
                </a:solidFill>
                <a:latin typeface="Russkopis"/>
              </a:rPr>
              <a:t>Принцип индивидуализации</a:t>
            </a:r>
          </a:p>
          <a:p>
            <a:pPr algn="ctr">
              <a:lnSpc>
                <a:spcPts val="7056"/>
              </a:lnSpc>
            </a:pPr>
            <a:r>
              <a:rPr lang="en-US" sz="5831">
                <a:solidFill>
                  <a:srgbClr val="000000"/>
                </a:solidFill>
                <a:latin typeface="Russkopis"/>
              </a:rPr>
              <a:t>(по Т. М. Ковалевой)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84480" y="4822247"/>
            <a:ext cx="3825485" cy="73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5474">
                <a:solidFill>
                  <a:srgbClr val="000000"/>
                </a:solidFill>
                <a:latin typeface="Russkopis"/>
              </a:rPr>
              <a:t>Содержание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51730" y="5655253"/>
            <a:ext cx="3825485" cy="73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5474">
                <a:solidFill>
                  <a:srgbClr val="000000"/>
                </a:solidFill>
                <a:latin typeface="Russkopis"/>
              </a:rPr>
              <a:t>Содержание 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36605" y="6488259"/>
            <a:ext cx="3825485" cy="73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5474">
                <a:solidFill>
                  <a:srgbClr val="000000"/>
                </a:solidFill>
                <a:latin typeface="Russkopis"/>
              </a:rPr>
              <a:t>Содержание 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62604" y="2695685"/>
            <a:ext cx="7875702" cy="6100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597222" y="3636206"/>
            <a:ext cx="6306651" cy="109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4383">
                <a:solidFill>
                  <a:srgbClr val="000000"/>
                </a:solidFill>
                <a:latin typeface="Russkopis"/>
              </a:rPr>
              <a:t>Социокультурный контекст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85650" y="4314531"/>
            <a:ext cx="1158115" cy="26320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58828" y="2094918"/>
            <a:ext cx="1158115" cy="26320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58828" y="7226015"/>
            <a:ext cx="1158115" cy="2632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306424" y="3039693"/>
            <a:ext cx="724226" cy="16459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65274" y="5300643"/>
            <a:ext cx="724226" cy="16459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306424" y="8212127"/>
            <a:ext cx="724226" cy="16459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263009" flipH="1">
            <a:off x="6318153" y="4105831"/>
            <a:ext cx="3175700" cy="63514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461203" y="5661126"/>
            <a:ext cx="5138894" cy="9250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653438">
            <a:off x="6467117" y="7556626"/>
            <a:ext cx="2962900" cy="894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0375" y="612294"/>
            <a:ext cx="7343517" cy="135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3"/>
              </a:lnSpc>
            </a:pPr>
            <a:r>
              <a:rPr lang="en-US" sz="5537">
                <a:solidFill>
                  <a:srgbClr val="000000"/>
                </a:solidFill>
                <a:latin typeface="Russkopis"/>
              </a:rPr>
              <a:t>Реализация принципа</a:t>
            </a:r>
          </a:p>
          <a:p>
            <a:pPr algn="ctr">
              <a:lnSpc>
                <a:spcPts val="4983"/>
              </a:lnSpc>
            </a:pPr>
            <a:r>
              <a:rPr lang="en-US" sz="5537">
                <a:solidFill>
                  <a:srgbClr val="000000"/>
                </a:solidFill>
                <a:latin typeface="Russkopis"/>
              </a:rPr>
              <a:t>индивидуализации в ДОУ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361402" y="2786678"/>
            <a:ext cx="5348659" cy="4296043"/>
            <a:chOff x="0" y="0"/>
            <a:chExt cx="6350000" cy="51003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00320"/>
            </a:xfrm>
            <a:custGeom>
              <a:avLst/>
              <a:gdLst/>
              <a:ahLst/>
              <a:cxnLst/>
              <a:rect l="l" t="t" r="r" b="b"/>
              <a:pathLst>
                <a:path w="6350000" h="5100320">
                  <a:moveTo>
                    <a:pt x="496570" y="0"/>
                  </a:moveTo>
                  <a:lnTo>
                    <a:pt x="496570" y="5100320"/>
                  </a:lnTo>
                  <a:lnTo>
                    <a:pt x="4603750" y="5100320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2551430"/>
                  </a:moveTo>
                  <a:lnTo>
                    <a:pt x="5100320" y="496570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5100320"/>
                  </a:lnTo>
                  <a:cubicBezTo>
                    <a:pt x="4878070" y="5100320"/>
                    <a:pt x="5100320" y="4878070"/>
                    <a:pt x="5100320" y="4603750"/>
                  </a:cubicBezTo>
                  <a:lnTo>
                    <a:pt x="5100320" y="3023870"/>
                  </a:lnTo>
                  <a:cubicBezTo>
                    <a:pt x="5608320" y="3039110"/>
                    <a:pt x="6112510" y="3014980"/>
                    <a:pt x="6350000" y="3058160"/>
                  </a:cubicBezTo>
                  <a:cubicBezTo>
                    <a:pt x="5946140" y="2871470"/>
                    <a:pt x="5511800" y="2735580"/>
                    <a:pt x="5100320" y="2551430"/>
                  </a:cubicBezTo>
                  <a:close/>
                  <a:moveTo>
                    <a:pt x="0" y="496570"/>
                  </a:moveTo>
                  <a:lnTo>
                    <a:pt x="0" y="4603750"/>
                  </a:lnTo>
                  <a:cubicBezTo>
                    <a:pt x="0" y="4878070"/>
                    <a:pt x="222250" y="5100320"/>
                    <a:pt x="496570" y="5100320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96570"/>
                  </a:cubicBezTo>
                  <a:close/>
                </a:path>
              </a:pathLst>
            </a:custGeom>
            <a:solidFill>
              <a:srgbClr val="94221E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20626">
            <a:off x="4473662" y="1912218"/>
            <a:ext cx="9340676" cy="69630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5400000">
            <a:off x="4419783" y="5073106"/>
            <a:ext cx="5348659" cy="4296043"/>
            <a:chOff x="0" y="0"/>
            <a:chExt cx="6350000" cy="51003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100320"/>
            </a:xfrm>
            <a:custGeom>
              <a:avLst/>
              <a:gdLst/>
              <a:ahLst/>
              <a:cxnLst/>
              <a:rect l="l" t="t" r="r" b="b"/>
              <a:pathLst>
                <a:path w="6350000" h="5100320">
                  <a:moveTo>
                    <a:pt x="496570" y="0"/>
                  </a:moveTo>
                  <a:lnTo>
                    <a:pt x="496570" y="5100320"/>
                  </a:lnTo>
                  <a:lnTo>
                    <a:pt x="4603750" y="5100320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2551430"/>
                  </a:moveTo>
                  <a:lnTo>
                    <a:pt x="5100320" y="496570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5100320"/>
                  </a:lnTo>
                  <a:cubicBezTo>
                    <a:pt x="4878070" y="5100320"/>
                    <a:pt x="5100320" y="4878070"/>
                    <a:pt x="5100320" y="4603750"/>
                  </a:cubicBezTo>
                  <a:lnTo>
                    <a:pt x="5100320" y="3023870"/>
                  </a:lnTo>
                  <a:cubicBezTo>
                    <a:pt x="5608320" y="3039110"/>
                    <a:pt x="6112510" y="3014980"/>
                    <a:pt x="6350000" y="3058160"/>
                  </a:cubicBezTo>
                  <a:cubicBezTo>
                    <a:pt x="5946140" y="2871470"/>
                    <a:pt x="5511800" y="2735580"/>
                    <a:pt x="5100320" y="2551430"/>
                  </a:cubicBezTo>
                  <a:close/>
                  <a:moveTo>
                    <a:pt x="0" y="496570"/>
                  </a:moveTo>
                  <a:lnTo>
                    <a:pt x="0" y="4603750"/>
                  </a:lnTo>
                  <a:cubicBezTo>
                    <a:pt x="0" y="4878070"/>
                    <a:pt x="222250" y="5100320"/>
                    <a:pt x="496570" y="5100320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96570"/>
                  </a:cubicBezTo>
                  <a:close/>
                </a:path>
              </a:pathLst>
            </a:custGeom>
            <a:solidFill>
              <a:srgbClr val="94221E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4367994" y="2314575"/>
            <a:ext cx="3580011" cy="5657850"/>
            <a:chOff x="0" y="0"/>
            <a:chExt cx="6350000" cy="100355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10035540"/>
            </a:xfrm>
            <a:custGeom>
              <a:avLst/>
              <a:gdLst/>
              <a:ahLst/>
              <a:cxnLst/>
              <a:rect l="l" t="t" r="r" b="b"/>
              <a:pathLst>
                <a:path w="6350000" h="10035540">
                  <a:moveTo>
                    <a:pt x="6350000" y="439420"/>
                  </a:moveTo>
                  <a:lnTo>
                    <a:pt x="6350000" y="8348980"/>
                  </a:lnTo>
                  <a:cubicBezTo>
                    <a:pt x="6350000" y="8591550"/>
                    <a:pt x="6153150" y="8788400"/>
                    <a:pt x="5910580" y="8788400"/>
                  </a:cubicBezTo>
                  <a:lnTo>
                    <a:pt x="1780540" y="8788400"/>
                  </a:lnTo>
                  <a:cubicBezTo>
                    <a:pt x="1925320" y="9215120"/>
                    <a:pt x="2146300" y="9617710"/>
                    <a:pt x="2298700" y="10035540"/>
                  </a:cubicBezTo>
                  <a:cubicBezTo>
                    <a:pt x="2123440" y="9781540"/>
                    <a:pt x="1510030" y="9265920"/>
                    <a:pt x="1162050" y="8788400"/>
                  </a:cubicBezTo>
                  <a:lnTo>
                    <a:pt x="439420" y="8788400"/>
                  </a:lnTo>
                  <a:cubicBezTo>
                    <a:pt x="196850" y="8788400"/>
                    <a:pt x="0" y="8591550"/>
                    <a:pt x="0" y="8348980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5910580" y="0"/>
                  </a:lnTo>
                  <a:cubicBezTo>
                    <a:pt x="6153150" y="0"/>
                    <a:pt x="6350000" y="196850"/>
                    <a:pt x="6350000" y="439420"/>
                  </a:cubicBezTo>
                  <a:close/>
                </a:path>
              </a:pathLst>
            </a:custGeom>
            <a:solidFill>
              <a:srgbClr val="94221E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0233194" y="4237607"/>
            <a:ext cx="3580011" cy="5657850"/>
            <a:chOff x="0" y="0"/>
            <a:chExt cx="6350000" cy="100355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10035540"/>
            </a:xfrm>
            <a:custGeom>
              <a:avLst/>
              <a:gdLst/>
              <a:ahLst/>
              <a:cxnLst/>
              <a:rect l="l" t="t" r="r" b="b"/>
              <a:pathLst>
                <a:path w="6350000" h="10035540">
                  <a:moveTo>
                    <a:pt x="6350000" y="439420"/>
                  </a:moveTo>
                  <a:lnTo>
                    <a:pt x="6350000" y="8348980"/>
                  </a:lnTo>
                  <a:cubicBezTo>
                    <a:pt x="6350000" y="8591550"/>
                    <a:pt x="6153150" y="8788400"/>
                    <a:pt x="5910580" y="8788400"/>
                  </a:cubicBezTo>
                  <a:lnTo>
                    <a:pt x="1780540" y="8788400"/>
                  </a:lnTo>
                  <a:cubicBezTo>
                    <a:pt x="1925320" y="9215120"/>
                    <a:pt x="2146300" y="9617710"/>
                    <a:pt x="2298700" y="10035540"/>
                  </a:cubicBezTo>
                  <a:cubicBezTo>
                    <a:pt x="2123440" y="9781540"/>
                    <a:pt x="1510030" y="9265920"/>
                    <a:pt x="1162050" y="8788400"/>
                  </a:cubicBezTo>
                  <a:lnTo>
                    <a:pt x="439420" y="8788400"/>
                  </a:lnTo>
                  <a:cubicBezTo>
                    <a:pt x="196850" y="8788400"/>
                    <a:pt x="0" y="8591550"/>
                    <a:pt x="0" y="8348980"/>
                  </a:cubicBezTo>
                  <a:lnTo>
                    <a:pt x="0" y="439420"/>
                  </a:lnTo>
                  <a:cubicBezTo>
                    <a:pt x="0" y="196850"/>
                    <a:pt x="196850" y="0"/>
                    <a:pt x="439420" y="0"/>
                  </a:cubicBezTo>
                  <a:lnTo>
                    <a:pt x="5910580" y="0"/>
                  </a:lnTo>
                  <a:cubicBezTo>
                    <a:pt x="6153150" y="0"/>
                    <a:pt x="6350000" y="196850"/>
                    <a:pt x="6350000" y="439420"/>
                  </a:cubicBezTo>
                  <a:close/>
                </a:path>
              </a:pathLst>
            </a:custGeom>
            <a:solidFill>
              <a:srgbClr val="94221E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27052" y="465976"/>
            <a:ext cx="1962799" cy="18485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8500" y="8229700"/>
            <a:ext cx="1433993" cy="143399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9558" y="850519"/>
            <a:ext cx="1686738" cy="107951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679937" y="3663175"/>
            <a:ext cx="5985728" cy="340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7"/>
              </a:lnSpc>
            </a:pPr>
            <a:r>
              <a:rPr lang="en-US" sz="4790">
                <a:solidFill>
                  <a:srgbClr val="FFFFFF"/>
                </a:solidFill>
                <a:latin typeface="Russkopis"/>
              </a:rPr>
              <a:t>изменение форм взаимодействия взрослого </a:t>
            </a:r>
          </a:p>
          <a:p>
            <a:pPr algn="ctr">
              <a:lnSpc>
                <a:spcPts val="6707"/>
              </a:lnSpc>
            </a:pPr>
            <a:r>
              <a:rPr lang="en-US" sz="4790">
                <a:solidFill>
                  <a:srgbClr val="FFFFFF"/>
                </a:solidFill>
                <a:latin typeface="Russkopis"/>
              </a:rPr>
              <a:t>и ребёнка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01248" y="5854943"/>
            <a:ext cx="5985728" cy="340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7"/>
              </a:lnSpc>
            </a:pPr>
            <a:r>
              <a:rPr lang="en-US" sz="4790">
                <a:solidFill>
                  <a:srgbClr val="FFFFFF"/>
                </a:solidFill>
                <a:latin typeface="Russkopis"/>
              </a:rPr>
              <a:t>изменение </a:t>
            </a:r>
          </a:p>
          <a:p>
            <a:pPr algn="ctr">
              <a:lnSpc>
                <a:spcPts val="6707"/>
              </a:lnSpc>
            </a:pPr>
            <a:r>
              <a:rPr lang="en-US" sz="4790">
                <a:solidFill>
                  <a:srgbClr val="FFFFFF"/>
                </a:solidFill>
                <a:latin typeface="Russkopis"/>
              </a:rPr>
              <a:t>содержания образовательной деятельности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54371" y="5473006"/>
            <a:ext cx="5337658" cy="378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организация </a:t>
            </a:r>
          </a:p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предметно-пространствен</a:t>
            </a:r>
          </a:p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-ной </a:t>
            </a:r>
          </a:p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среды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520848" y="8512186"/>
            <a:ext cx="1274303" cy="11515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8581151" y="2923745"/>
            <a:ext cx="1546439" cy="17646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861066" y="3868086"/>
            <a:ext cx="820268" cy="82026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762385" y="2654543"/>
            <a:ext cx="1151507" cy="115150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3489171" y="4396268"/>
            <a:ext cx="5337658" cy="2277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взаимодействие </a:t>
            </a:r>
          </a:p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детского сада </a:t>
            </a:r>
          </a:p>
          <a:p>
            <a:pPr algn="ctr">
              <a:lnSpc>
                <a:spcPts val="5980"/>
              </a:lnSpc>
            </a:pPr>
            <a:r>
              <a:rPr lang="en-US" sz="4272">
                <a:solidFill>
                  <a:srgbClr val="FFFFFF"/>
                </a:solidFill>
                <a:latin typeface="Russkopis"/>
              </a:rPr>
              <a:t>с семьёй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Произвольный</PresentationFormat>
  <Paragraphs>111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Russkopis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Science Lesson</dc:title>
  <dc:creator>Пользователь</dc:creator>
  <cp:lastModifiedBy>Пользователь</cp:lastModifiedBy>
  <cp:revision>2</cp:revision>
  <dcterms:created xsi:type="dcterms:W3CDTF">2006-08-16T00:00:00Z</dcterms:created>
  <dcterms:modified xsi:type="dcterms:W3CDTF">2021-03-22T02:19:33Z</dcterms:modified>
  <dc:identifier>DAEZaxLMQgs</dc:identifier>
</cp:coreProperties>
</file>