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4" r:id="rId4"/>
    <p:sldId id="273" r:id="rId5"/>
    <p:sldId id="270" r:id="rId6"/>
    <p:sldId id="269" r:id="rId7"/>
    <p:sldId id="268" r:id="rId8"/>
    <p:sldId id="283" r:id="rId9"/>
    <p:sldId id="275" r:id="rId10"/>
    <p:sldId id="282" r:id="rId11"/>
    <p:sldId id="277" r:id="rId12"/>
    <p:sldId id="278" r:id="rId13"/>
    <p:sldId id="267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1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4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/>
          <a:srcRect b="4396"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416521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ПЕРЕЛЁТНЫЕ ПТИЦЫ</a:t>
            </a:r>
            <a:endParaRPr lang="ru-RU" sz="6000" b="1" i="1" dirty="0">
              <a:solidFill>
                <a:srgbClr val="002060"/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4664"/>
            <a:ext cx="8075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onstantia" panose="02030602050306030303" pitchFamily="18" charset="0"/>
              </a:rPr>
              <a:t>Муниципальное казенное дошкольное </a:t>
            </a:r>
            <a:r>
              <a:rPr lang="ru-RU" dirty="0">
                <a:latin typeface="Constantia" panose="02030602050306030303" pitchFamily="18" charset="0"/>
              </a:rPr>
              <a:t>образовательное учреждение</a:t>
            </a:r>
          </a:p>
          <a:p>
            <a:pPr algn="ctr"/>
            <a:r>
              <a:rPr lang="ru-RU" dirty="0">
                <a:latin typeface="Constantia" panose="02030602050306030303" pitchFamily="18" charset="0"/>
              </a:rPr>
              <a:t>д</a:t>
            </a:r>
            <a:r>
              <a:rPr lang="ru-RU" dirty="0" smtClean="0">
                <a:latin typeface="Constantia" panose="02030602050306030303" pitchFamily="18" charset="0"/>
              </a:rPr>
              <a:t>етский сад №8 город Острогожск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4675496"/>
            <a:ext cx="3384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onstantia" panose="02030602050306030303" pitchFamily="18" charset="0"/>
              </a:rPr>
              <a:t>Подготовила:</a:t>
            </a:r>
            <a:r>
              <a:rPr lang="ru-RU" sz="2000" dirty="0" smtClean="0">
                <a:latin typeface="Constantia" panose="02030602050306030303" pitchFamily="18" charset="0"/>
              </a:rPr>
              <a:t> </a:t>
            </a:r>
            <a:endParaRPr lang="ru-RU" sz="2000" dirty="0" smtClean="0">
              <a:latin typeface="Constantia" panose="02030602050306030303" pitchFamily="18" charset="0"/>
            </a:endParaRPr>
          </a:p>
          <a:p>
            <a:r>
              <a:rPr lang="ru-RU" sz="2000" dirty="0" smtClean="0">
                <a:latin typeface="Constantia" panose="02030602050306030303" pitchFamily="18" charset="0"/>
              </a:rPr>
              <a:t>воспитатель Воробьева </a:t>
            </a:r>
          </a:p>
          <a:p>
            <a:r>
              <a:rPr lang="ru-RU" sz="2000" dirty="0" smtClean="0">
                <a:latin typeface="Constantia" panose="02030602050306030303" pitchFamily="18" charset="0"/>
              </a:rPr>
              <a:t>Ольга Дмитриевна.</a:t>
            </a:r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6165304"/>
            <a:ext cx="21247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onstantia" panose="02030602050306030303" pitchFamily="18" charset="0"/>
              </a:rPr>
              <a:t>г</a:t>
            </a:r>
            <a:r>
              <a:rPr lang="ru-RU" sz="2000" dirty="0" smtClean="0">
                <a:latin typeface="Constantia" panose="02030602050306030303" pitchFamily="18" charset="0"/>
              </a:rPr>
              <a:t>. </a:t>
            </a:r>
            <a:r>
              <a:rPr lang="ru-RU" sz="2000" dirty="0" smtClean="0">
                <a:latin typeface="Constantia" panose="02030602050306030303" pitchFamily="18" charset="0"/>
              </a:rPr>
              <a:t>Острогожск 2021 г.</a:t>
            </a:r>
            <a:endParaRPr lang="ru-RU" sz="2000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pic>
        <p:nvPicPr>
          <p:cNvPr id="3" name="Picture 2" descr="C:\Documents and Settings\Admin\Мои документы\Мои рисунки\4.jpg"/>
          <p:cNvPicPr>
            <a:picLocks noChangeAspect="1" noChangeArrowheads="1"/>
          </p:cNvPicPr>
          <p:nvPr/>
        </p:nvPicPr>
        <p:blipFill>
          <a:blip r:embed="rId3" cstate="print"/>
          <a:srcRect l="15221"/>
          <a:stretch>
            <a:fillRect/>
          </a:stretch>
        </p:blipFill>
        <p:spPr bwMode="auto">
          <a:xfrm>
            <a:off x="214282" y="142852"/>
            <a:ext cx="235745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Admin\Мои документы\Мои рисунки\50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42852"/>
            <a:ext cx="228601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Admin\Мои документы\Мои рисунки\11271-1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571744"/>
            <a:ext cx="228601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18761_263430390441042_1445867399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2500306"/>
            <a:ext cx="235745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Admin\Мои документы\Мои рисунки\13830358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4643446"/>
            <a:ext cx="2428891" cy="19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esktopwallpapers.org.ua-187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72264" y="4500570"/>
            <a:ext cx="2379811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право 9"/>
          <p:cNvSpPr/>
          <p:nvPr/>
        </p:nvSpPr>
        <p:spPr>
          <a:xfrm>
            <a:off x="3428992" y="5214950"/>
            <a:ext cx="2000264" cy="474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500430" y="785794"/>
            <a:ext cx="2000264" cy="474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500430" y="3286124"/>
            <a:ext cx="2000264" cy="474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0" y="-1714536"/>
            <a:ext cx="9143999" cy="8572536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Мои документы\Мои рисунки\5004e0d0e12df.jpg"/>
          <p:cNvPicPr>
            <a:picLocks noChangeAspect="1" noChangeArrowheads="1"/>
          </p:cNvPicPr>
          <p:nvPr/>
        </p:nvPicPr>
        <p:blipFill>
          <a:blip r:embed="rId3" cstate="print"/>
          <a:srcRect l="15151" t="9677" b="6452"/>
          <a:stretch>
            <a:fillRect/>
          </a:stretch>
        </p:blipFill>
        <p:spPr bwMode="auto">
          <a:xfrm>
            <a:off x="214282" y="-214338"/>
            <a:ext cx="2000264" cy="1857388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Мои рисунки\1372237210_zhivotny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00570"/>
            <a:ext cx="2000264" cy="2000264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Мои документы\Мои рисунки\1928275.jpg"/>
          <p:cNvPicPr>
            <a:picLocks noChangeAspect="1" noChangeArrowheads="1"/>
          </p:cNvPicPr>
          <p:nvPr/>
        </p:nvPicPr>
        <p:blipFill>
          <a:blip r:embed="rId5" cstate="print"/>
          <a:srcRect l="38095" t="19048" r="15751" b="20953"/>
          <a:stretch>
            <a:fillRect/>
          </a:stretch>
        </p:blipFill>
        <p:spPr bwMode="auto">
          <a:xfrm>
            <a:off x="214282" y="2071678"/>
            <a:ext cx="2000264" cy="1928826"/>
          </a:xfrm>
          <a:prstGeom prst="rect">
            <a:avLst/>
          </a:prstGeom>
          <a:noFill/>
        </p:spPr>
      </p:pic>
      <p:pic>
        <p:nvPicPr>
          <p:cNvPr id="8" name="Рисунок 7" descr="C:\Documents and Settings\Admin\Мои документы\Мои рисунки\m-may-2d.png"/>
          <p:cNvPicPr/>
          <p:nvPr/>
        </p:nvPicPr>
        <p:blipFill>
          <a:blip r:embed="rId6" cstate="print"/>
          <a:srcRect l="48788" b="50812"/>
          <a:stretch>
            <a:fillRect/>
          </a:stretch>
        </p:blipFill>
        <p:spPr bwMode="auto">
          <a:xfrm>
            <a:off x="4643438" y="714356"/>
            <a:ext cx="4143404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Мои документы\Мои рисунки\img105.jpg"/>
          <p:cNvPicPr>
            <a:picLocks noChangeAspect="1" noChangeArrowheads="1"/>
          </p:cNvPicPr>
          <p:nvPr/>
        </p:nvPicPr>
        <p:blipFill>
          <a:blip r:embed="rId3" cstate="print"/>
          <a:srcRect l="14631" t="19403" r="8397" b="14925"/>
          <a:stretch>
            <a:fillRect/>
          </a:stretch>
        </p:blipFill>
        <p:spPr bwMode="auto">
          <a:xfrm>
            <a:off x="285720" y="285728"/>
            <a:ext cx="307183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Documents and Settings\Admin\Мои документы\Мои рисунки\m-may-2d.png"/>
          <p:cNvPicPr/>
          <p:nvPr/>
        </p:nvPicPr>
        <p:blipFill>
          <a:blip r:embed="rId4" cstate="print"/>
          <a:srcRect t="55684" r="54443"/>
          <a:stretch>
            <a:fillRect/>
          </a:stretch>
        </p:blipFill>
        <p:spPr bwMode="auto">
          <a:xfrm>
            <a:off x="5357818" y="1357298"/>
            <a:ext cx="364333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Admin\Мои документы\Мои рисунки\43537_18_b_0_3105f_9e2085d6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643314"/>
            <a:ext cx="3201080" cy="2240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pic>
        <p:nvPicPr>
          <p:cNvPr id="3" name="Рисунок 2" descr="C:\Documents and Settings\Admin\Мои документы\Мои рисунки\m-may-2d.png"/>
          <p:cNvPicPr/>
          <p:nvPr/>
        </p:nvPicPr>
        <p:blipFill>
          <a:blip r:embed="rId3" cstate="print"/>
          <a:srcRect l="45557" t="49420"/>
          <a:stretch>
            <a:fillRect/>
          </a:stretch>
        </p:blipFill>
        <p:spPr bwMode="auto">
          <a:xfrm>
            <a:off x="5143504" y="1285860"/>
            <a:ext cx="371477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Admin\Мои документы\Мои рисунки\98765128_465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335758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Admin\Мои документы\Мои рисунки\59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71876"/>
            <a:ext cx="3286148" cy="2295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Мои документы\Мои рисунки\ADE03CASVEQOOCAD3XV2KCAKV41XWCA076RC4CA1K2H0LCANWZUIPCA0ZYQZ4CAJVOKY6CA5DKLE1CABOD2S8CAURIQ1CCAWR0DUFCAVD8ZF4CAXPYGW2CAJUIRKCCA4KQ1N1CAU4Y8JUCAPLBYJFCAXSMT1N.jpg"/>
          <p:cNvPicPr>
            <a:picLocks noChangeAspect="1" noChangeArrowheads="1"/>
          </p:cNvPicPr>
          <p:nvPr/>
        </p:nvPicPr>
        <p:blipFill>
          <a:blip r:embed="rId2" cstate="print"/>
          <a:srcRect b="43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692697"/>
            <a:ext cx="792088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smtClean="0">
                <a:latin typeface="Constantia" panose="02030602050306030303" pitchFamily="18" charset="0"/>
              </a:rPr>
              <a:t>Литература</a:t>
            </a:r>
            <a:endParaRPr lang="ru-RU" sz="4800" dirty="0" smtClean="0">
              <a:latin typeface="Constantia" panose="0203060205030603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Constantia" panose="02030602050306030303" pitchFamily="18" charset="0"/>
              </a:rPr>
              <a:t>«1000 </a:t>
            </a:r>
            <a:r>
              <a:rPr lang="ru-RU" sz="2800" dirty="0">
                <a:latin typeface="Constantia" panose="02030602050306030303" pitchFamily="18" charset="0"/>
              </a:rPr>
              <a:t>загадок» Популярное пособие для </a:t>
            </a:r>
            <a:r>
              <a:rPr lang="ru-RU" sz="2800" dirty="0" smtClean="0">
                <a:latin typeface="Constantia" panose="02030602050306030303" pitchFamily="18" charset="0"/>
              </a:rPr>
              <a:t>родителей	 и педагогов./Н.В. </a:t>
            </a:r>
            <a:r>
              <a:rPr lang="ru-RU" sz="2800" dirty="0" err="1" smtClean="0">
                <a:latin typeface="Constantia" panose="02030602050306030303" pitchFamily="18" charset="0"/>
              </a:rPr>
              <a:t>Елкина</a:t>
            </a:r>
            <a:r>
              <a:rPr lang="ru-RU" sz="2800" dirty="0" smtClean="0">
                <a:latin typeface="Constantia" panose="02030602050306030303" pitchFamily="18" charset="0"/>
              </a:rPr>
              <a:t>, Т.И. </a:t>
            </a:r>
            <a:r>
              <a:rPr lang="ru-RU" sz="2800" dirty="0" err="1" smtClean="0">
                <a:latin typeface="Constantia" panose="02030602050306030303" pitchFamily="18" charset="0"/>
              </a:rPr>
              <a:t>Тарабарина</a:t>
            </a:r>
            <a:r>
              <a:rPr lang="ru-RU" sz="2800" dirty="0" smtClean="0">
                <a:latin typeface="Constantia" panose="02030602050306030303" pitchFamily="18" charset="0"/>
              </a:rPr>
              <a:t>, 2001.-224 с.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Constantia" panose="02030602050306030303" pitchFamily="18" charset="0"/>
              </a:rPr>
              <a:t>300 вопросов и ответов о животных.- Ярославль: Академия развития, 1997 г.-240 с.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Constantia" panose="02030602050306030303" pitchFamily="18" charset="0"/>
              </a:rPr>
              <a:t>Атлас – определитель «От земли до неба» А.А. Плешаков.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onstantia" panose="02030602050306030303" pitchFamily="18" charset="0"/>
              </a:rPr>
              <a:t>https://www.google.com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Constantia" panose="02030602050306030303" pitchFamily="18" charset="0"/>
              </a:rPr>
              <a:t>https://yandex.ru</a:t>
            </a:r>
          </a:p>
          <a:p>
            <a:endParaRPr lang="ru-RU" sz="2800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/>
          <a:srcRect b="3226"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282" y="523778"/>
            <a:ext cx="307183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Перелетные птицы</a:t>
            </a:r>
          </a:p>
          <a:p>
            <a:pPr marL="0" marR="0" lvl="0" indent="254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Constantia" panose="02030602050306030303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54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Весной скворцы и соловьи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К нам прилетают дружно.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Щебечут песенки свои,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Птенцов растить им нужно.</a:t>
            </a:r>
          </a:p>
          <a:p>
            <a:pPr marL="0" marR="0" lvl="0" indent="25400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Проходит летняя пора,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В осеннем небе стаи –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То птицы в тёплые края,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Прощаясь, улетают.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Documents and Settings\Admin\Мои документы\Мои рисунки\1UQR7CA27Y8HXCALTVHD7CAWGEJGJCAJC6BKMCAV9WMNOCAUI6RSECAQUDGXWCA10JQ4ICACH4YFYCAGSJIOWCAWR0A7PCALB3OVLCAI9Q6MKCAVYCI2QCA36CH8DCA8KTGGOCAEE1ZE9CA8FRW80CAG6DKR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57166"/>
            <a:ext cx="2448272" cy="2351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 descr="C:\Documents and Settings\Admin\Мои документы\Мои рисунки\6BGGSCAX6YS4NCABRUVXBCAZ9TS69CABMAVYBCA9BO3OTCAB2HE40CAAQMIXPCA3LXGZ9CAEIKWTFCAU2TPRFCAKEESLECA4MHWNHCAFFOMPVCAZ1G9HLCAIAL1DACAWA1HAPCAA7JZPWCA1KYZ31CAR0BF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429001"/>
            <a:ext cx="2160240" cy="259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C:\Documents and Settings\Admin\Мои документы\Мои рисунки\1291847211_image0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7" y="4217654"/>
            <a:ext cx="2513916" cy="2202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9" name="Picture 5" descr="C:\Documents and Settings\Admin\Мои документы\Мои рисунки\1372237210_zhivotnye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5281" y="3962651"/>
            <a:ext cx="2608288" cy="2182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C:\Documents and Settings\Admin\Мои документы\Мои рисунки\1676.jpg"/>
          <p:cNvPicPr>
            <a:picLocks noChangeAspect="1" noChangeArrowheads="1"/>
          </p:cNvPicPr>
          <p:nvPr/>
        </p:nvPicPr>
        <p:blipFill>
          <a:blip r:embed="rId7" cstate="print"/>
          <a:srcRect l="7143" t="6492" r="3571" b="7792"/>
          <a:stretch>
            <a:fillRect/>
          </a:stretch>
        </p:blipFill>
        <p:spPr bwMode="auto">
          <a:xfrm>
            <a:off x="3384377" y="1340768"/>
            <a:ext cx="237626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/>
          <a:srcRect b="3226"/>
          <a:stretch>
            <a:fillRect/>
          </a:stretch>
        </p:blipFill>
        <p:spPr bwMode="auto">
          <a:xfrm>
            <a:off x="-131725" y="0"/>
            <a:ext cx="9286908" cy="6857999"/>
          </a:xfrm>
          <a:prstGeom prst="rect">
            <a:avLst/>
          </a:prstGeom>
          <a:noFill/>
        </p:spPr>
      </p:pic>
      <p:pic>
        <p:nvPicPr>
          <p:cNvPr id="3" name="Picture 2" descr="C:\Documents and Settings\Admin\Мои документы\Мои рисунки\13830358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214422"/>
            <a:ext cx="536526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357166"/>
            <a:ext cx="35004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Птица серая живёт.</a:t>
            </a:r>
            <a:b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Никогда гнезда не вьет.</a:t>
            </a:r>
            <a:b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В чужих семьях вырастает.</a:t>
            </a:r>
            <a:b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Годы жизни предрекает:</a:t>
            </a:r>
            <a:b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Ку</a:t>
            </a:r>
            <a: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ку</a:t>
            </a:r>
            <a: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ку</a:t>
            </a:r>
            <a: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, - кричит на ветке,</a:t>
            </a:r>
            <a:b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-Где вы, где вы, где вы детки!</a:t>
            </a:r>
            <a:b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Ей не верьте, птица врушка!</a:t>
            </a:r>
            <a:b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И её зовут … </a:t>
            </a:r>
            <a:r>
              <a:rPr lang="ru-RU" sz="2000" b="1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(Кукушка)!</a:t>
            </a:r>
            <a:endParaRPr lang="ru-RU" sz="2000" dirty="0" smtClean="0"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/>
          <a:srcRect b="3226"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pic>
        <p:nvPicPr>
          <p:cNvPr id="3" name="Picture 2" descr="C:\Documents and Settings\Admin\Мои документы\Мои рисунки\3RMTWCA4AOQQOCAXDIMB0CAG2BUT8CAY6C7UMCAF1HG3NCATC87MTCAK06X4KCADDYHTSCAL0UCVCCAHQH9FUCASCRKMUCAJ1ZSV1CAZX0A5KCA3AKLWECAI6Q54RCAYR4Z7WCAXDCVB9CACWWU8ACA9T1QY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928670"/>
            <a:ext cx="5357850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85728"/>
            <a:ext cx="32147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nstantia" panose="02030602050306030303" pitchFamily="18" charset="0"/>
                <a:cs typeface="Times New Roman" pitchFamily="18" charset="0"/>
              </a:rPr>
              <a:t>Кто так хвостиком качает,</a:t>
            </a:r>
            <a:br>
              <a:rPr lang="ru-RU" sz="2400" dirty="0" smtClean="0">
                <a:latin typeface="Constantia" panose="02030602050306030303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anose="02030602050306030303" pitchFamily="18" charset="0"/>
                <a:cs typeface="Times New Roman" pitchFamily="18" charset="0"/>
              </a:rPr>
              <a:t>Семеня по тропке узкой?</a:t>
            </a:r>
            <a:br>
              <a:rPr lang="ru-RU" sz="2400" dirty="0" smtClean="0">
                <a:latin typeface="Constantia" panose="02030602050306030303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anose="02030602050306030303" pitchFamily="18" charset="0"/>
                <a:cs typeface="Times New Roman" pitchFamily="18" charset="0"/>
              </a:rPr>
              <a:t>Мы ее, конечно, знаем,</a:t>
            </a:r>
            <a:br>
              <a:rPr lang="ru-RU" sz="2400" dirty="0" smtClean="0">
                <a:latin typeface="Constantia" panose="02030602050306030303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anose="02030602050306030303" pitchFamily="18" charset="0"/>
                <a:cs typeface="Times New Roman" pitchFamily="18" charset="0"/>
              </a:rPr>
              <a:t>Это птичка -...</a:t>
            </a:r>
            <a:endParaRPr lang="ru-RU" sz="2400" dirty="0"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/>
          <a:srcRect b="3226"/>
          <a:stretch>
            <a:fillRect/>
          </a:stretch>
        </p:blipFill>
        <p:spPr bwMode="auto">
          <a:xfrm>
            <a:off x="0" y="-214338"/>
            <a:ext cx="9143999" cy="7072338"/>
          </a:xfrm>
          <a:prstGeom prst="rect">
            <a:avLst/>
          </a:prstGeom>
          <a:noFill/>
        </p:spPr>
      </p:pic>
      <p:pic>
        <p:nvPicPr>
          <p:cNvPr id="3" name="Picture 2" descr="C:\Documents and Settings\Admin\Мои документы\Мои рисунки\x_118f6d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785794"/>
            <a:ext cx="5538786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44" y="1"/>
            <a:ext cx="3357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nstantia" panose="02030602050306030303" pitchFamily="18" charset="0"/>
              </a:rPr>
              <a:t>Пестрая крякуша ловит лягушек.</a:t>
            </a:r>
            <a:br>
              <a:rPr lang="ru-RU" sz="2400" dirty="0" smtClean="0">
                <a:latin typeface="Constantia" panose="02030602050306030303" pitchFamily="18" charset="0"/>
              </a:rPr>
            </a:br>
            <a:r>
              <a:rPr lang="ru-RU" sz="2400" dirty="0" smtClean="0">
                <a:latin typeface="Constantia" panose="02030602050306030303" pitchFamily="18" charset="0"/>
              </a:rPr>
              <a:t>Ходит вразвалочку, </a:t>
            </a:r>
            <a:r>
              <a:rPr lang="ru-RU" sz="2400" dirty="0" err="1" smtClean="0">
                <a:latin typeface="Constantia" panose="02030602050306030303" pitchFamily="18" charset="0"/>
              </a:rPr>
              <a:t>спотыкалочку</a:t>
            </a:r>
            <a:endParaRPr lang="ru-RU" sz="2400" dirty="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pic>
        <p:nvPicPr>
          <p:cNvPr id="3" name="Picture 2" descr="C:\Documents and Settings\Admin\Мои документы\Мои рисунки\T142sch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071546"/>
            <a:ext cx="5357850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31432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Мы ждём вас из далёких стран.</a:t>
            </a:r>
            <a:br>
              <a:rPr lang="ru-RU" sz="24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Для гнёзд построим вам дворцы</a:t>
            </a:r>
            <a:br>
              <a:rPr lang="ru-RU" sz="24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И будем слушать по утрам,</a:t>
            </a:r>
            <a:br>
              <a:rPr lang="ru-RU" sz="24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Как весело поют </a:t>
            </a:r>
            <a:r>
              <a:rPr lang="ru-RU" sz="2400" b="1" dirty="0" smtClean="0"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(скворцы)</a:t>
            </a:r>
            <a:endParaRPr lang="ru-RU" sz="2400" dirty="0" smtClean="0"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pic>
        <p:nvPicPr>
          <p:cNvPr id="3" name="Picture 2" descr="C:\Documents and Settings\Admin\Мои документы\Мои рисунки\4.jpg"/>
          <p:cNvPicPr>
            <a:picLocks noChangeAspect="1" noChangeArrowheads="1"/>
          </p:cNvPicPr>
          <p:nvPr/>
        </p:nvPicPr>
        <p:blipFill>
          <a:blip r:embed="rId3" cstate="print"/>
          <a:srcRect l="15221"/>
          <a:stretch>
            <a:fillRect/>
          </a:stretch>
        </p:blipFill>
        <p:spPr bwMode="auto">
          <a:xfrm>
            <a:off x="3428992" y="1071546"/>
            <a:ext cx="542928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32861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У морей,</a:t>
            </a:r>
            <a:r>
              <a:rPr lang="en-US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озёр и рек</a:t>
            </a:r>
            <a:b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Часто видит человек -</a:t>
            </a:r>
            <a:b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Стаи смелых птиц летают,</a:t>
            </a:r>
            <a:b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Рыбу налету хватают:</a:t>
            </a:r>
            <a:b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На воде они хозяйки,</a:t>
            </a:r>
            <a:endParaRPr lang="ru-RU" sz="2400" dirty="0" smtClean="0">
              <a:latin typeface="Constantia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А зовутся птицы - (</a:t>
            </a:r>
            <a:r>
              <a:rPr lang="ru-RU" sz="2400" b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Чайки</a:t>
            </a:r>
            <a:r>
              <a:rPr lang="ru-RU" sz="24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ru-RU" sz="2400" dirty="0" smtClean="0"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30243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onstantia" panose="02030602050306030303" pitchFamily="18" charset="0"/>
              </a:rPr>
              <a:t>Она под крышами живет,</a:t>
            </a:r>
            <a:br>
              <a:rPr lang="ru-RU" sz="2000" dirty="0">
                <a:latin typeface="Constantia" panose="02030602050306030303" pitchFamily="18" charset="0"/>
              </a:rPr>
            </a:br>
            <a:r>
              <a:rPr lang="ru-RU" sz="2000" dirty="0">
                <a:latin typeface="Constantia" panose="02030602050306030303" pitchFamily="18" charset="0"/>
              </a:rPr>
              <a:t>Гнездо своё из глины вьет,</a:t>
            </a:r>
            <a:br>
              <a:rPr lang="ru-RU" sz="2000" dirty="0">
                <a:latin typeface="Constantia" panose="02030602050306030303" pitchFamily="18" charset="0"/>
              </a:rPr>
            </a:br>
            <a:r>
              <a:rPr lang="ru-RU" sz="2000" dirty="0">
                <a:latin typeface="Constantia" panose="02030602050306030303" pitchFamily="18" charset="0"/>
              </a:rPr>
              <a:t>Целый день суетится,</a:t>
            </a:r>
            <a:br>
              <a:rPr lang="ru-RU" sz="2000" dirty="0">
                <a:latin typeface="Constantia" panose="02030602050306030303" pitchFamily="18" charset="0"/>
              </a:rPr>
            </a:br>
            <a:r>
              <a:rPr lang="ru-RU" sz="2000" dirty="0">
                <a:latin typeface="Constantia" panose="02030602050306030303" pitchFamily="18" charset="0"/>
              </a:rPr>
              <a:t>На землю не садится,</a:t>
            </a:r>
            <a:br>
              <a:rPr lang="ru-RU" sz="2000" dirty="0">
                <a:latin typeface="Constantia" panose="02030602050306030303" pitchFamily="18" charset="0"/>
              </a:rPr>
            </a:br>
            <a:r>
              <a:rPr lang="ru-RU" sz="2000" dirty="0">
                <a:latin typeface="Constantia" panose="02030602050306030303" pitchFamily="18" charset="0"/>
              </a:rPr>
              <a:t>Высоко в облаках летает,</a:t>
            </a:r>
            <a:br>
              <a:rPr lang="ru-RU" sz="2000" dirty="0">
                <a:latin typeface="Constantia" panose="02030602050306030303" pitchFamily="18" charset="0"/>
              </a:rPr>
            </a:br>
            <a:r>
              <a:rPr lang="ru-RU" sz="2000" dirty="0">
                <a:latin typeface="Constantia" panose="02030602050306030303" pitchFamily="18" charset="0"/>
              </a:rPr>
              <a:t>Мошек на лету поедает,</a:t>
            </a:r>
            <a:br>
              <a:rPr lang="ru-RU" sz="2000" dirty="0">
                <a:latin typeface="Constantia" panose="02030602050306030303" pitchFamily="18" charset="0"/>
              </a:rPr>
            </a:br>
            <a:r>
              <a:rPr lang="ru-RU" sz="2000" dirty="0">
                <a:latin typeface="Constantia" panose="02030602050306030303" pitchFamily="18" charset="0"/>
              </a:rPr>
              <a:t>В черном фраке лапочка,</a:t>
            </a:r>
            <a:br>
              <a:rPr lang="ru-RU" sz="2000" dirty="0">
                <a:latin typeface="Constantia" panose="02030602050306030303" pitchFamily="18" charset="0"/>
              </a:rPr>
            </a:br>
            <a:r>
              <a:rPr lang="ru-RU" sz="2000" dirty="0">
                <a:latin typeface="Constantia" panose="02030602050306030303" pitchFamily="18" charset="0"/>
              </a:rPr>
              <a:t>А зовется 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124744"/>
            <a:ext cx="571854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13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pic>
        <p:nvPicPr>
          <p:cNvPr id="3" name="Рисунок 2" descr="C:\Documents and Settings\Admin\Мои документы\Мои рисунки\0_7ddf3_bf2ca3f2_XL.jpg"/>
          <p:cNvPicPr/>
          <p:nvPr/>
        </p:nvPicPr>
        <p:blipFill>
          <a:blip r:embed="rId3" cstate="print"/>
          <a:srcRect b="50000"/>
          <a:stretch>
            <a:fillRect/>
          </a:stretch>
        </p:blipFill>
        <p:spPr bwMode="auto">
          <a:xfrm>
            <a:off x="6929454" y="142852"/>
            <a:ext cx="2013840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Admin\Мои документы\Мои рисунки\3RMTWCA4AOQQOCAXDIMB0CAG2BUT8CAY6C7UMCAF1HG3NCATC87MTCAK06X4KCADDYHTSCAL0UCVCCAHQH9FUCASCRKMUCAJ1ZSV1CAZX0A5KCA3AKLWECAI6Q54RCAYR4Z7WCAXDCVB9CACWWU8ACA9T1QY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0"/>
            <a:ext cx="2352829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Admin\Мои документы\Мои рисунки\x_118f6d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643182"/>
            <a:ext cx="221457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Documents and Settings\Admin\Мои документы\Мои рисунки\7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2357430"/>
            <a:ext cx="207170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Admin\Мои документы\Мои рисунки\T142sch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929198"/>
            <a:ext cx="214314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Documents and Settings\Admin\Мои документы\Мои рисунки\GQDDLCAZKK92LCA5Q0WPHCALW90LKCAR2421XCACBHDIOCA0XN6GYCA8EGW1FCAJFV16TCAN4OYK2CALQDCGDCA8RQQMUCA43SPM0CA8I9QEWCAZRO9A9CAPN8UY1CAZWUDIKCA716VGUCA1Y147XCAWYPIZ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4714884"/>
            <a:ext cx="228601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право 9"/>
          <p:cNvSpPr/>
          <p:nvPr/>
        </p:nvSpPr>
        <p:spPr>
          <a:xfrm>
            <a:off x="3357554" y="500042"/>
            <a:ext cx="2000264" cy="474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357554" y="3071810"/>
            <a:ext cx="2000264" cy="474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428992" y="5214950"/>
            <a:ext cx="2000264" cy="474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415</TotalTime>
  <Words>73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Constantia</vt:lpstr>
      <vt:lpstr>Times New Roman</vt:lpstr>
      <vt:lpstr>Wingdings</vt:lpstr>
      <vt:lpstr>Тема Office</vt:lpstr>
      <vt:lpstr>ПЕРЕЛЁТНЫЕ ПТИЦЫ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ПЕРЕЛЁТНЫЕ ПТИЦЫ.</dc:title>
  <dc:creator>Пользователь</dc:creator>
  <cp:lastModifiedBy>Пользователь</cp:lastModifiedBy>
  <cp:revision>46</cp:revision>
  <dcterms:modified xsi:type="dcterms:W3CDTF">2021-04-27T23:29:17Z</dcterms:modified>
</cp:coreProperties>
</file>