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65" r:id="rId4"/>
    <p:sldId id="266" r:id="rId5"/>
    <p:sldId id="281" r:id="rId6"/>
    <p:sldId id="267" r:id="rId7"/>
    <p:sldId id="280" r:id="rId8"/>
    <p:sldId id="282" r:id="rId9"/>
    <p:sldId id="268" r:id="rId10"/>
    <p:sldId id="264" r:id="rId11"/>
    <p:sldId id="269" r:id="rId12"/>
    <p:sldId id="271" r:id="rId13"/>
    <p:sldId id="258" r:id="rId14"/>
    <p:sldId id="260" r:id="rId15"/>
    <p:sldId id="261" r:id="rId16"/>
    <p:sldId id="262" r:id="rId17"/>
    <p:sldId id="270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7FF"/>
    <a:srgbClr val="CCFFFF"/>
    <a:srgbClr val="66FFFF"/>
    <a:srgbClr val="ECE2E8"/>
    <a:srgbClr val="CE9AD4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7000" t="-9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ДЕТЯМ\КАРТИНКИ ЛЕТО\художник-296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429000"/>
            <a:ext cx="235745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6858048" cy="421484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пространства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кабинета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педагога-психолога ДОУ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214950"/>
            <a:ext cx="5857916" cy="681030"/>
          </a:xfrm>
        </p:spPr>
        <p:txBody>
          <a:bodyPr>
            <a:normAutofit fontScale="8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Серова М.С., педагог-психолог 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МАДОУ детский сад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№16 «Былина»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Acer\Desktop\7 книг.jpg"/>
          <p:cNvPicPr>
            <a:picLocks noChangeAspect="1" noChangeArrowheads="1"/>
          </p:cNvPicPr>
          <p:nvPr/>
        </p:nvPicPr>
        <p:blipFill>
          <a:blip r:embed="rId2"/>
          <a:srcRect r="29319" b="-7357"/>
          <a:stretch>
            <a:fillRect/>
          </a:stretch>
        </p:blipFill>
        <p:spPr bwMode="auto">
          <a:xfrm rot="599314">
            <a:off x="5261096" y="4415922"/>
            <a:ext cx="3286148" cy="1643074"/>
          </a:xfrm>
          <a:prstGeom prst="rect">
            <a:avLst/>
          </a:prstGeom>
          <a:noFill/>
        </p:spPr>
      </p:pic>
      <p:pic>
        <p:nvPicPr>
          <p:cNvPr id="4099" name="Picture 3" descr="C:\Users\Acer\Desktop\детство-023-635531.jpg"/>
          <p:cNvPicPr>
            <a:picLocks noChangeAspect="1" noChangeArrowheads="1"/>
          </p:cNvPicPr>
          <p:nvPr/>
        </p:nvPicPr>
        <p:blipFill>
          <a:blip r:embed="rId3" cstate="print"/>
          <a:srcRect b="11434"/>
          <a:stretch>
            <a:fillRect/>
          </a:stretch>
        </p:blipFill>
        <p:spPr bwMode="auto">
          <a:xfrm flipH="1">
            <a:off x="2714612" y="4572008"/>
            <a:ext cx="2643206" cy="162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25696"/>
              </p:ext>
            </p:extLst>
          </p:nvPr>
        </p:nvGraphicFramePr>
        <p:xfrm>
          <a:off x="662953" y="1088283"/>
          <a:ext cx="7818093" cy="2786083"/>
        </p:xfrm>
        <a:graphic>
          <a:graphicData uri="http://schemas.openxmlformats.org/drawingml/2006/table">
            <a:tbl>
              <a:tblPr/>
              <a:tblGrid>
                <a:gridCol w="718904"/>
                <a:gridCol w="7099189"/>
              </a:tblGrid>
              <a:tr h="37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Рабочий стол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Оргтехника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Шкафы для пособий и документации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Магнитофон или музыкальный 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Детские кресла или диван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стол (парта) и стульчики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9" descr="C:\Users\Acer\Desktop\7 книг.jpg"/>
          <p:cNvPicPr>
            <a:picLocks noChangeAspect="1" noChangeArrowheads="1"/>
          </p:cNvPicPr>
          <p:nvPr/>
        </p:nvPicPr>
        <p:blipFill>
          <a:blip r:embed="rId2"/>
          <a:srcRect l="70550"/>
          <a:stretch>
            <a:fillRect/>
          </a:stretch>
        </p:blipFill>
        <p:spPr bwMode="auto">
          <a:xfrm rot="20990238" flipH="1">
            <a:off x="863485" y="4416804"/>
            <a:ext cx="1643074" cy="18365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449937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Минимальное оснащение кабинета педагога-психолога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52778"/>
              </p:ext>
            </p:extLst>
          </p:nvPr>
        </p:nvGraphicFramePr>
        <p:xfrm>
          <a:off x="642910" y="1052736"/>
          <a:ext cx="7858180" cy="5211698"/>
        </p:xfrm>
        <a:graphic>
          <a:graphicData uri="http://schemas.openxmlformats.org/drawingml/2006/table">
            <a:tbl>
              <a:tblPr/>
              <a:tblGrid>
                <a:gridCol w="402297"/>
                <a:gridCol w="7455883"/>
              </a:tblGrid>
              <a:tr h="268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изучения психологической готовности детей к ДОУ.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3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диагностики и изучения развития игры.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диагностики и изучения психологической готовности детей к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обучению школе.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для разграничения задержек психического развития и умственной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отсталости.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изучения и коррекции эмоционально-волевой сферы детей 3-7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и взрослых.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изучения личностной сферы детей 3-7 лет и взрослых.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диагностики семейных отношений.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диагностики и коррекции взаимоотношений в группе,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педагогического коллектива ДОУ с детьми.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по развитию познавательных процессов детей дошкольного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возраста.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по диагностике и развитию состояния крупной и мелкой моторики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детей.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Методики исследования речевого развития.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6892" y="47667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Примерный перечень диагностических методик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cer\Desktop\bf6e398223e6b54b8a23a75894a4392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43570" y="4214818"/>
            <a:ext cx="2818802" cy="2114542"/>
          </a:xfrm>
          <a:prstGeom prst="rect">
            <a:avLst/>
          </a:prstGeom>
          <a:noFill/>
        </p:spPr>
      </p:pic>
      <p:pic>
        <p:nvPicPr>
          <p:cNvPr id="5122" name="Picture 2" descr="C:\Users\Acer\Desktop\ДЕТЯМ\ПРЕДМЕТЫ ДЛЯ\пали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00108"/>
            <a:ext cx="1328796" cy="1571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329642" cy="58259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Методические средства,</a:t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обеспечивающие психологическую</a:t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деятельность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6929486" cy="4114816"/>
          </a:xfrm>
        </p:spPr>
        <p:txBody>
          <a:bodyPr>
            <a:normAutofit fontScale="85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набор практических материалов для профилактики, диагностики и коррекции нарушений развития у детей;</a:t>
            </a:r>
          </a:p>
          <a:p>
            <a:pPr>
              <a:buNone/>
            </a:pPr>
            <a:endParaRPr lang="ru-RU" sz="20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набор игрушек и настольных игр (</a:t>
            </a:r>
            <a:r>
              <a:rPr lang="ru-RU" sz="2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мячи,куклы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пирамиды, кубики, лото, домино, мозаики, наборы сюжетно-ролевых игр,</a:t>
            </a:r>
          </a:p>
          <a:p>
            <a:pPr>
              <a:buNone/>
            </a:pP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маски, музыкальные инструменты и пр.);</a:t>
            </a:r>
          </a:p>
          <a:p>
            <a:pPr>
              <a:buNone/>
            </a:pPr>
            <a:endParaRPr lang="ru-RU" sz="20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набор материалов для детского творчества (пластилин, краски, цветные карандаши, фломастеры, цветная </a:t>
            </a:r>
            <a:r>
              <a:rPr lang="ru-RU" sz="2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бумага,клей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картон, ножницы, бумага и т.д.);</a:t>
            </a:r>
          </a:p>
          <a:p>
            <a:pPr>
              <a:buNone/>
            </a:pPr>
            <a:endParaRPr lang="ru-RU" sz="20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раздаточный материал для детей, родителей, педагогического коллектива ДОУ.</a:t>
            </a:r>
            <a:endParaRPr lang="ru-RU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3" descr="C:\Users\Acer\Desktop\ДЕТЯМ\ПРЕДМЕТЫ ДЛЯ\кукла.png"/>
          <p:cNvPicPr>
            <a:picLocks noChangeAspect="1" noChangeArrowheads="1"/>
          </p:cNvPicPr>
          <p:nvPr/>
        </p:nvPicPr>
        <p:blipFill>
          <a:blip r:embed="rId4" cstate="print"/>
          <a:srcRect l="31830" r="36339" b="19194"/>
          <a:stretch>
            <a:fillRect/>
          </a:stretch>
        </p:blipFill>
        <p:spPr bwMode="auto">
          <a:xfrm>
            <a:off x="7786710" y="3214686"/>
            <a:ext cx="709453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14414" y="357166"/>
            <a:ext cx="678807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Младший дошкольный возраст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64760"/>
              </p:ext>
            </p:extLst>
          </p:nvPr>
        </p:nvGraphicFramePr>
        <p:xfrm>
          <a:off x="500035" y="1000106"/>
          <a:ext cx="8072493" cy="5454577"/>
        </p:xfrm>
        <a:graphic>
          <a:graphicData uri="http://schemas.openxmlformats.org/drawingml/2006/table">
            <a:tbl>
              <a:tblPr/>
              <a:tblGrid>
                <a:gridCol w="368519"/>
                <a:gridCol w="2359618"/>
                <a:gridCol w="349410"/>
                <a:gridCol w="2323586"/>
                <a:gridCol w="307373"/>
                <a:gridCol w="2363987"/>
              </a:tblGrid>
              <a:tr h="42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46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«Давай поиграем!» И.А.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Пазухина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3-4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Интерактивные журналы с заданиями 2-3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«Мозаика»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Пирамидка из 5 колец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Театр  «Три поросёнка»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Массажные мячики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Тесты для детей 2-3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Игрушки (Рыбка, машинка, семья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Пепы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Пальчиковый театр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Тесты для детей 3-4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«Мои любимые сказки»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Окружающий мир Жукова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6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Матрёшки (Репка, Теремок, Курочка Ряба)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Игротека «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Противоположности»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Мягкая игрушка волк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46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Игрушка деревянный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сортер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«Пингвины»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«Картинки-половинки»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Мягкая игрушка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петушек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Лабиринт «Гоночная трасса»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«Напольная азбука -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пазл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2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Ладошка хлопушка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 форм большой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«Дольки»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Конструктор машинка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cer\Desktop\младший возраст.JPG"/>
          <p:cNvPicPr>
            <a:picLocks noChangeAspect="1" noChangeArrowheads="1"/>
          </p:cNvPicPr>
          <p:nvPr/>
        </p:nvPicPr>
        <p:blipFill>
          <a:blip r:embed="rId2" cstate="print"/>
          <a:srcRect l="7676" t="12153" r="7168" b="2874"/>
          <a:stretch>
            <a:fillRect/>
          </a:stretch>
        </p:blipFill>
        <p:spPr bwMode="auto">
          <a:xfrm>
            <a:off x="714348" y="500042"/>
            <a:ext cx="7715304" cy="55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42976" y="500042"/>
            <a:ext cx="665342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Старший дошкольный возраст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7" y="1071547"/>
          <a:ext cx="7715305" cy="5385322"/>
        </p:xfrm>
        <a:graphic>
          <a:graphicData uri="http://schemas.openxmlformats.org/drawingml/2006/table">
            <a:tbl>
              <a:tblPr/>
              <a:tblGrid>
                <a:gridCol w="352285"/>
                <a:gridCol w="2293768"/>
                <a:gridCol w="294354"/>
                <a:gridCol w="2201912"/>
                <a:gridCol w="313142"/>
                <a:gridCol w="2259844"/>
              </a:tblGrid>
              <a:tr h="24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7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Тесты для детей 4-5 лет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Диагностический комплекс «Цветик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семицветик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Н.Ю.Куражева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внимания Н.М.Пылаева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Тесты для детей 5-6 лет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Настольная игра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Кто я ?»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папки с заданиями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82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Интеллектуальная мастерская Л.Я.Береславский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 Пальчиковые игры 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"IQ Блокнот" «Чудеса на грядке» «Какой фигуры не хватает?»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Квадрат Воскобовича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Кубик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Рубика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Домино герои мультфильмов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8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Матрёшка Курочка Ряба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Мягкий конструктор ЭВА блоки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«Давай познакомимся!» И.А.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Пазухина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4-6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2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Электровикторина с ручкой «Азбука и счёт»М.А.Жукова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Театр «Теремок»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Методика развития и коррекции внимания у детей 5-7 лет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2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Окружающий мир Жукова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Пальчиковый театр «Однажды в сказке»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Пособия Изучаем время суток и знакомимся с часами</a:t>
                      </a:r>
                    </a:p>
                  </a:txBody>
                  <a:tcPr marL="44535" marR="44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cer\Desktop\старший возраст.JPG"/>
          <p:cNvPicPr>
            <a:picLocks noChangeAspect="1" noChangeArrowheads="1"/>
          </p:cNvPicPr>
          <p:nvPr/>
        </p:nvPicPr>
        <p:blipFill>
          <a:blip r:embed="rId2" cstate="print"/>
          <a:srcRect l="2488" t="28279"/>
          <a:stretch>
            <a:fillRect/>
          </a:stretch>
        </p:blipFill>
        <p:spPr bwMode="auto">
          <a:xfrm>
            <a:off x="500034" y="785794"/>
            <a:ext cx="8072494" cy="4881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056" y="476672"/>
            <a:ext cx="7500990" cy="78581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Модуль «Диагностика»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70516"/>
              </p:ext>
            </p:extLst>
          </p:nvPr>
        </p:nvGraphicFramePr>
        <p:xfrm>
          <a:off x="323528" y="1036202"/>
          <a:ext cx="8373542" cy="3627198"/>
        </p:xfrm>
        <a:graphic>
          <a:graphicData uri="http://schemas.openxmlformats.org/drawingml/2006/table">
            <a:tbl>
              <a:tblPr/>
              <a:tblGrid>
                <a:gridCol w="1792398"/>
                <a:gridCol w="2908736"/>
                <a:gridCol w="3672408"/>
              </a:tblGrid>
              <a:tr h="228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оборудования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Младший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Старший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«Экспресс-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диагностика»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Кубик форм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Матрешка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Пирамидка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Разрезные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картинки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Игрушки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Кубики 4 цветов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Тесты для детей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2-3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Тесты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детей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3-4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Кубик форм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Матрешка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Пирамидка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Пособие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«Четвертый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лишний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Тесты для детей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4-5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Тесты для детей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5-6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9669"/>
          <a:stretch/>
        </p:blipFill>
        <p:spPr>
          <a:xfrm>
            <a:off x="5940152" y="4059523"/>
            <a:ext cx="2175260" cy="1996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765"/>
          <a:stretch/>
        </p:blipFill>
        <p:spPr>
          <a:xfrm>
            <a:off x="2967720" y="4652555"/>
            <a:ext cx="2370670" cy="1752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1"/>
          <a:stretch/>
        </p:blipFill>
        <p:spPr>
          <a:xfrm rot="5400000" flipV="1">
            <a:off x="354041" y="4046559"/>
            <a:ext cx="1739173" cy="151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17371"/>
              </p:ext>
            </p:extLst>
          </p:nvPr>
        </p:nvGraphicFramePr>
        <p:xfrm>
          <a:off x="683567" y="1124744"/>
          <a:ext cx="7776864" cy="4026242"/>
        </p:xfrm>
        <a:graphic>
          <a:graphicData uri="http://schemas.openxmlformats.org/drawingml/2006/table">
            <a:tbl>
              <a:tblPr/>
              <a:tblGrid>
                <a:gridCol w="2448273"/>
                <a:gridCol w="2808312"/>
                <a:gridCol w="2520279"/>
              </a:tblGrid>
              <a:tr h="2463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модуля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оборудования</a:t>
                      </a:r>
                      <a:endParaRPr lang="ru-RU" sz="9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Младший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Старший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упражнение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развития мелкой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моторики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гимнастика глаз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на снятие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Мышечного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напряжения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простые и сложные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растяжки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комплексы массажа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самомассажа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Дыхательные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упражнения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на развитие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Вестибулярного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аппарата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Лабиринт для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Прокатывания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шариков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Пособие «Игра с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прищепками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Кубик звучащий;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Пирамидка из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колец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Матрешка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4х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составная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Шнуровки;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Массажные мячи;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Пособия для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дыхания: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мыльные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пузыри,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язычок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ветряк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Трек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прокатывания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шарика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Пособие «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Собери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Пособие «Змейка»;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Массажные мячи;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дыхания: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мыльные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пузыри,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язычок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ветряк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9701"/>
          <a:stretch/>
        </p:blipFill>
        <p:spPr>
          <a:xfrm>
            <a:off x="5148064" y="4437112"/>
            <a:ext cx="3312367" cy="19302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768" y="476672"/>
            <a:ext cx="8748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Модуль «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Коррекция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развитие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психомоторных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функций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детей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3112"/>
              </p:ext>
            </p:extLst>
          </p:nvPr>
        </p:nvGraphicFramePr>
        <p:xfrm>
          <a:off x="857222" y="927189"/>
          <a:ext cx="7531202" cy="4396735"/>
        </p:xfrm>
        <a:graphic>
          <a:graphicData uri="http://schemas.openxmlformats.org/drawingml/2006/table">
            <a:tbl>
              <a:tblPr/>
              <a:tblGrid>
                <a:gridCol w="3138714"/>
                <a:gridCol w="2232248"/>
                <a:gridCol w="2160240"/>
              </a:tblGrid>
              <a:tr h="2438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модуля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оборудования</a:t>
                      </a:r>
                      <a:endParaRPr lang="ru-RU" sz="9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Младший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Старший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преодоление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негативных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эмоций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локомоторных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функций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регуляцию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деятельности дыхательной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и приемы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коррекции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тревожности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приемы,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направленные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адекватных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поведения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и приемы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устранения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детских страхов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и упражнения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саморегуляции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самоконтроля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Набор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пальчиковых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кукол;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Мыльные пузыри;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Пиктограммы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эмоций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Игра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«Эмоциональный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интеллект»;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Мыльные пузыри;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Пиктограммы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эмоций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27" y="3717032"/>
            <a:ext cx="3227851" cy="2420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45985"/>
            <a:ext cx="820891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Модуль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«Коррекция эмоциональной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сферы»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Методические материалы для занятий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500306"/>
            <a:ext cx="6000792" cy="3857652"/>
          </a:xfrm>
        </p:spPr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Театральный уголок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Музыкальные инструменты 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Материалы для развития двигательной активности 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Игрушки для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развития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мелкой моторики 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Игры с конструктором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Игры с песком 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Дидактические игры </a:t>
            </a:r>
          </a:p>
          <a:p>
            <a:pPr>
              <a:buFont typeface="Arial" pitchFamily="34" charset="0"/>
              <a:buChar char="•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Творческие наборы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Acer\Desktop\7.png"/>
          <p:cNvPicPr>
            <a:picLocks noChangeAspect="1" noChangeArrowheads="1"/>
          </p:cNvPicPr>
          <p:nvPr/>
        </p:nvPicPr>
        <p:blipFill>
          <a:blip r:embed="rId2"/>
          <a:srcRect l="36229" t="55622" r="31355" b="13875"/>
          <a:stretch>
            <a:fillRect/>
          </a:stretch>
        </p:blipFill>
        <p:spPr bwMode="auto">
          <a:xfrm>
            <a:off x="357158" y="3929066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cer\Desktop\4 —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571504" cy="1023987"/>
          </a:xfrm>
          <a:prstGeom prst="rect">
            <a:avLst/>
          </a:prstGeom>
          <a:noFill/>
        </p:spPr>
      </p:pic>
      <p:pic>
        <p:nvPicPr>
          <p:cNvPr id="1029" name="Picture 5" descr="C:\Users\Acer\Desktop\1 —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85918" y="3143248"/>
            <a:ext cx="720311" cy="785794"/>
          </a:xfrm>
          <a:prstGeom prst="rect">
            <a:avLst/>
          </a:prstGeom>
          <a:noFill/>
        </p:spPr>
      </p:pic>
      <p:pic>
        <p:nvPicPr>
          <p:cNvPr id="1030" name="Picture 6" descr="C:\Users\Acer\Desktop\2 —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857760"/>
            <a:ext cx="974725" cy="92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39019"/>
              </p:ext>
            </p:extLst>
          </p:nvPr>
        </p:nvGraphicFramePr>
        <p:xfrm>
          <a:off x="848145" y="1036990"/>
          <a:ext cx="7848872" cy="2320002"/>
        </p:xfrm>
        <a:graphic>
          <a:graphicData uri="http://schemas.openxmlformats.org/drawingml/2006/table">
            <a:tbl>
              <a:tblPr/>
              <a:tblGrid>
                <a:gridCol w="2037458"/>
                <a:gridCol w="2353990"/>
                <a:gridCol w="3457424"/>
              </a:tblGrid>
              <a:tr h="25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оборудования</a:t>
                      </a:r>
                      <a:endParaRPr lang="ru-RU" sz="10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Младший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Старший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дошкольный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 игры 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взаимопонимание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игры 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взаимодействие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Пособие «Любимые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сказки»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Пальчиковый театр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Картотека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приветствий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Игра «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Веселая логика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»;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Домино;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Пособие «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Веселые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резинки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560" marR="4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512" y="422238"/>
            <a:ext cx="8315674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Модуль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«развитие коммуникативной деятельности»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0" y="3497196"/>
            <a:ext cx="3696069" cy="2772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65">
            <a:off x="5361789" y="3572611"/>
            <a:ext cx="3188476" cy="2391356"/>
          </a:xfrm>
          <a:prstGeom prst="rect">
            <a:avLst/>
          </a:prstGeom>
        </p:spPr>
      </p:pic>
      <p:pic>
        <p:nvPicPr>
          <p:cNvPr id="6" name="Picture 3" descr="C:\Users\Acer\Desktop\7.png"/>
          <p:cNvPicPr>
            <a:picLocks noChangeAspect="1" noChangeArrowheads="1"/>
          </p:cNvPicPr>
          <p:nvPr/>
        </p:nvPicPr>
        <p:blipFill>
          <a:blip r:embed="rId4"/>
          <a:srcRect l="66484" b="74880"/>
          <a:stretch>
            <a:fillRect/>
          </a:stretch>
        </p:blipFill>
        <p:spPr bwMode="auto">
          <a:xfrm flipH="1">
            <a:off x="6611733" y="5301208"/>
            <a:ext cx="1817332" cy="144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Users\Acer\Desktop\7.png"/>
          <p:cNvPicPr>
            <a:picLocks noChangeAspect="1" noChangeArrowheads="1"/>
          </p:cNvPicPr>
          <p:nvPr/>
        </p:nvPicPr>
        <p:blipFill>
          <a:blip r:embed="rId4"/>
          <a:srcRect l="70551" t="54557" b="26435"/>
          <a:stretch>
            <a:fillRect/>
          </a:stretch>
        </p:blipFill>
        <p:spPr bwMode="auto">
          <a:xfrm>
            <a:off x="-77924" y="5465352"/>
            <a:ext cx="2030303" cy="139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2770" name="Picture 2" descr="C:\Users\Acer\Desktop\depositphotos_31117605-stock-photo-happy-boy-looking-out-th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5653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39395"/>
              </p:ext>
            </p:extLst>
          </p:nvPr>
        </p:nvGraphicFramePr>
        <p:xfrm>
          <a:off x="714348" y="571480"/>
          <a:ext cx="7786742" cy="5845262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427449"/>
                <a:gridCol w="3603548"/>
                <a:gridCol w="3755745"/>
              </a:tblGrid>
              <a:tr h="337240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рабочей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Оснащение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первичного приема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беседы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Рабочий стол, картотека с данными о детях,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родителях, воспитателях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7007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консультативной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Удобные кресла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74033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Рабочая (личная) зона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психолога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Материалы для работы, обработки данных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хранения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материалов обследования, рабочая документация, методическая литература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пособия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диагностической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Оснащение для проведения обследований (в индивидуальной или групповой форме)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7007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коррекционно-развивающей работы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столы-парты, доска,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фланелеграфы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мольберт и пр.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7007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игровой терапии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Ковер (или ковровое покрытие),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разнообразный игровой материал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5525">
                <a:tc>
                  <a:txBody>
                    <a:bodyPr/>
                    <a:lstStyle/>
                    <a:p>
                      <a:pPr marL="347345" indent="-347345"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endParaRPr lang="ru-RU" sz="140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релаксации и снятия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Эмоционального напряжения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расслабляющей, успокаивающей обстановки для детей и взрослых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74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ожидания приема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Информационные стенды, журналы,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материалы, позволяющие с пользой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провести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ожидания.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72560" cy="11430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Зона первичного приема и беседы, зона 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консультативной работы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рабочая 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(личная) зона 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педагога-психолога</a:t>
            </a: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7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29" name="Picture 13" descr="C:\Users\Acer\Desktop\консунтативная и рабочая зона м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5715040" cy="445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cer\Desktop\k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2357430"/>
            <a:ext cx="2139604" cy="401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2"/>
          <a:srcRect l="37035" r="35762" b="54629"/>
          <a:stretch>
            <a:fillRect/>
          </a:stretch>
        </p:blipFill>
        <p:spPr bwMode="auto">
          <a:xfrm rot="418740">
            <a:off x="7523735" y="790766"/>
            <a:ext cx="1357322" cy="16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86742" cy="78581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диагностической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2"/>
          <a:srcRect r="64206" b="46428"/>
          <a:stretch>
            <a:fillRect/>
          </a:stretch>
        </p:blipFill>
        <p:spPr bwMode="auto">
          <a:xfrm rot="20996038">
            <a:off x="7441462" y="4427486"/>
            <a:ext cx="17859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2"/>
          <a:srcRect l="48680" t="54205" r="15268" b="-662"/>
          <a:stretch>
            <a:fillRect/>
          </a:stretch>
        </p:blipFill>
        <p:spPr bwMode="auto">
          <a:xfrm rot="20747171" flipH="1">
            <a:off x="177820" y="1552533"/>
            <a:ext cx="1798791" cy="167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cer\Desktop\hello_html_9c09a25.png"/>
          <p:cNvPicPr>
            <a:picLocks noChangeAspect="1" noChangeArrowheads="1"/>
          </p:cNvPicPr>
          <p:nvPr/>
        </p:nvPicPr>
        <p:blipFill>
          <a:blip r:embed="rId3" cstate="print"/>
          <a:srcRect l="5806" t="13984" b="27059"/>
          <a:stretch>
            <a:fillRect/>
          </a:stretch>
        </p:blipFill>
        <p:spPr bwMode="auto">
          <a:xfrm>
            <a:off x="0" y="4714884"/>
            <a:ext cx="161996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42" y="1916832"/>
            <a:ext cx="5283116" cy="39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6135"/>
          <a:stretch/>
        </p:blipFill>
        <p:spPr>
          <a:xfrm rot="5400000">
            <a:off x="1027952" y="1863464"/>
            <a:ext cx="3744418" cy="3362716"/>
          </a:xfrm>
          <a:prstGeom prst="rect">
            <a:avLst/>
          </a:prstGeom>
        </p:spPr>
      </p:pic>
      <p:pic>
        <p:nvPicPr>
          <p:cNvPr id="9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3"/>
          <a:srcRect l="37035" r="35762" b="54629"/>
          <a:stretch>
            <a:fillRect/>
          </a:stretch>
        </p:blipFill>
        <p:spPr bwMode="auto">
          <a:xfrm rot="418740">
            <a:off x="7523735" y="790766"/>
            <a:ext cx="1357322" cy="16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86742" cy="6972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коррекционно-развивающей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3"/>
          <a:srcRect l="48680" t="54205" r="15268" b="-662"/>
          <a:stretch>
            <a:fillRect/>
          </a:stretch>
        </p:blipFill>
        <p:spPr bwMode="auto">
          <a:xfrm rot="20747171" flipH="1">
            <a:off x="143581" y="1415830"/>
            <a:ext cx="1798791" cy="167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cer\Desktop\hello_html_9c09a25.png"/>
          <p:cNvPicPr>
            <a:picLocks noChangeAspect="1" noChangeArrowheads="1"/>
          </p:cNvPicPr>
          <p:nvPr/>
        </p:nvPicPr>
        <p:blipFill>
          <a:blip r:embed="rId4" cstate="print"/>
          <a:srcRect l="5806" t="13984" b="27059"/>
          <a:stretch>
            <a:fillRect/>
          </a:stretch>
        </p:blipFill>
        <p:spPr bwMode="auto">
          <a:xfrm>
            <a:off x="0" y="4714884"/>
            <a:ext cx="161996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Acer\Desktop\диагностическаяи и коррекционно развивающая.JPG"/>
          <p:cNvPicPr>
            <a:picLocks noChangeAspect="1" noChangeArrowheads="1"/>
          </p:cNvPicPr>
          <p:nvPr/>
        </p:nvPicPr>
        <p:blipFill rotWithShape="1">
          <a:blip r:embed="rId5" cstate="print"/>
          <a:srcRect t="4070" r="27582"/>
          <a:stretch/>
        </p:blipFill>
        <p:spPr bwMode="auto">
          <a:xfrm rot="16200000">
            <a:off x="5006770" y="2863120"/>
            <a:ext cx="3136433" cy="311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3"/>
          <a:srcRect r="64206" b="46428"/>
          <a:stretch>
            <a:fillRect/>
          </a:stretch>
        </p:blipFill>
        <p:spPr bwMode="auto">
          <a:xfrm rot="20996038">
            <a:off x="7441462" y="4427486"/>
            <a:ext cx="17859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/>
          <a:stretch/>
        </p:blipFill>
        <p:spPr>
          <a:xfrm>
            <a:off x="4860032" y="1753149"/>
            <a:ext cx="3901851" cy="3351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5178" r="7768" b="4194"/>
          <a:stretch/>
        </p:blipFill>
        <p:spPr>
          <a:xfrm>
            <a:off x="691265" y="2996952"/>
            <a:ext cx="3960440" cy="3013378"/>
          </a:xfrm>
          <a:prstGeom prst="rect">
            <a:avLst/>
          </a:prstGeom>
        </p:spPr>
      </p:pic>
      <p:pic>
        <p:nvPicPr>
          <p:cNvPr id="9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l="37035" r="35762" b="54629"/>
          <a:stretch>
            <a:fillRect/>
          </a:stretch>
        </p:blipFill>
        <p:spPr bwMode="auto">
          <a:xfrm rot="418740">
            <a:off x="7522849" y="1433706"/>
            <a:ext cx="1357322" cy="16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86742" cy="7858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коррекционно-развивающей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r="64206" b="46428"/>
          <a:stretch>
            <a:fillRect/>
          </a:stretch>
        </p:blipFill>
        <p:spPr bwMode="auto">
          <a:xfrm rot="20996038">
            <a:off x="7393800" y="3940272"/>
            <a:ext cx="17859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l="48680" t="54205" r="15268" b="-662"/>
          <a:stretch>
            <a:fillRect/>
          </a:stretch>
        </p:blipFill>
        <p:spPr bwMode="auto">
          <a:xfrm rot="20747171" flipH="1">
            <a:off x="-89413" y="2160614"/>
            <a:ext cx="1798791" cy="167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cer\Desktop\hello_html_9c09a25.png"/>
          <p:cNvPicPr>
            <a:picLocks noChangeAspect="1" noChangeArrowheads="1"/>
          </p:cNvPicPr>
          <p:nvPr/>
        </p:nvPicPr>
        <p:blipFill>
          <a:blip r:embed="rId5" cstate="print"/>
          <a:srcRect l="5806" t="13984" b="27059"/>
          <a:stretch>
            <a:fillRect/>
          </a:stretch>
        </p:blipFill>
        <p:spPr bwMode="auto">
          <a:xfrm>
            <a:off x="0" y="5104851"/>
            <a:ext cx="161996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1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0"/>
          <a:stretch/>
        </p:blipFill>
        <p:spPr>
          <a:xfrm rot="5400000">
            <a:off x="613708" y="2179302"/>
            <a:ext cx="4395434" cy="3211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3613" y="2224231"/>
            <a:ext cx="4369751" cy="3147814"/>
          </a:xfrm>
          <a:prstGeom prst="rect">
            <a:avLst/>
          </a:prstGeom>
        </p:spPr>
      </p:pic>
      <p:pic>
        <p:nvPicPr>
          <p:cNvPr id="9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l="37035" r="35762" b="54629"/>
          <a:stretch>
            <a:fillRect/>
          </a:stretch>
        </p:blipFill>
        <p:spPr bwMode="auto">
          <a:xfrm rot="418740">
            <a:off x="7523735" y="790766"/>
            <a:ext cx="1357322" cy="16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86742" cy="64623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релаксации 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r="64206" b="46428"/>
          <a:stretch>
            <a:fillRect/>
          </a:stretch>
        </p:blipFill>
        <p:spPr bwMode="auto">
          <a:xfrm rot="20996038">
            <a:off x="7441462" y="4427486"/>
            <a:ext cx="17859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cer\Desktop\hello_html_3bfd46ac.png"/>
          <p:cNvPicPr>
            <a:picLocks noChangeAspect="1" noChangeArrowheads="1"/>
          </p:cNvPicPr>
          <p:nvPr/>
        </p:nvPicPr>
        <p:blipFill>
          <a:blip r:embed="rId4"/>
          <a:srcRect l="48680" t="54205" r="15268" b="-662"/>
          <a:stretch>
            <a:fillRect/>
          </a:stretch>
        </p:blipFill>
        <p:spPr bwMode="auto">
          <a:xfrm rot="20747171" flipH="1">
            <a:off x="177820" y="1552533"/>
            <a:ext cx="1798791" cy="167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cer\Desktop\hello_html_9c09a25.png"/>
          <p:cNvPicPr>
            <a:picLocks noChangeAspect="1" noChangeArrowheads="1"/>
          </p:cNvPicPr>
          <p:nvPr/>
        </p:nvPicPr>
        <p:blipFill>
          <a:blip r:embed="rId5" cstate="print"/>
          <a:srcRect l="5806" t="13984" b="27059"/>
          <a:stretch>
            <a:fillRect/>
          </a:stretch>
        </p:blipFill>
        <p:spPr bwMode="auto">
          <a:xfrm>
            <a:off x="0" y="4714884"/>
            <a:ext cx="161996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8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2242592" cy="1512168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 ожидания приема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2081" y="1431411"/>
            <a:ext cx="5326903" cy="399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1059</Words>
  <Application>Microsoft Office PowerPoint</Application>
  <PresentationFormat>Экран (4:3)</PresentationFormat>
  <Paragraphs>321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Организация пространства  кабинета педагога-психолога ДОУ</vt:lpstr>
      <vt:lpstr>Методические материалы для занятий</vt:lpstr>
      <vt:lpstr>Презентация PowerPoint</vt:lpstr>
      <vt:lpstr>  Зона первичного приема и беседы, зона консультативной работы,  рабочая (личная) зона педагога-психолога  </vt:lpstr>
      <vt:lpstr>Зона диагностической работы</vt:lpstr>
      <vt:lpstr>зона коррекционно-развивающей работы</vt:lpstr>
      <vt:lpstr>зона коррекционно-развивающей работы</vt:lpstr>
      <vt:lpstr>зона релаксации </vt:lpstr>
      <vt:lpstr> зона ожидания приема  </vt:lpstr>
      <vt:lpstr>Презентация PowerPoint</vt:lpstr>
      <vt:lpstr>Презентация PowerPoint</vt:lpstr>
      <vt:lpstr>Методические средства, обеспечивающие психологическую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«Диагностика»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87</cp:revision>
  <dcterms:created xsi:type="dcterms:W3CDTF">2021-04-22T06:45:14Z</dcterms:created>
  <dcterms:modified xsi:type="dcterms:W3CDTF">2021-05-17T13:47:27Z</dcterms:modified>
</cp:coreProperties>
</file>