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3C73-00BB-4EA3-A21B-EF7A0AB9F266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869-82A2-4A90-976F-7FDF2A19D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4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3C73-00BB-4EA3-A21B-EF7A0AB9F266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869-82A2-4A90-976F-7FDF2A19D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9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3C73-00BB-4EA3-A21B-EF7A0AB9F266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869-82A2-4A90-976F-7FDF2A19D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3C73-00BB-4EA3-A21B-EF7A0AB9F266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869-82A2-4A90-976F-7FDF2A19D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5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3C73-00BB-4EA3-A21B-EF7A0AB9F266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869-82A2-4A90-976F-7FDF2A19D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5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3C73-00BB-4EA3-A21B-EF7A0AB9F266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869-82A2-4A90-976F-7FDF2A19D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3C73-00BB-4EA3-A21B-EF7A0AB9F266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869-82A2-4A90-976F-7FDF2A19D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1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3C73-00BB-4EA3-A21B-EF7A0AB9F266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869-82A2-4A90-976F-7FDF2A19D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5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3C73-00BB-4EA3-A21B-EF7A0AB9F266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869-82A2-4A90-976F-7FDF2A19D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4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3C73-00BB-4EA3-A21B-EF7A0AB9F266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869-82A2-4A90-976F-7FDF2A19D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8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3C73-00BB-4EA3-A21B-EF7A0AB9F266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869-82A2-4A90-976F-7FDF2A19D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9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53C73-00BB-4EA3-A21B-EF7A0AB9F266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81869-82A2-4A90-976F-7FDF2A19D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59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14096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6401" y="1196752"/>
            <a:ext cx="6447599" cy="212365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solidFill>
                  <a:srgbClr val="FF0066"/>
                </a:solidFill>
              </a:rPr>
              <a:t>Занятие с элементами </a:t>
            </a:r>
          </a:p>
          <a:p>
            <a:pPr algn="ctr"/>
            <a:r>
              <a:rPr lang="ru-RU" sz="4400" b="1" i="1" dirty="0" smtClean="0">
                <a:solidFill>
                  <a:srgbClr val="FF0066"/>
                </a:solidFill>
              </a:rPr>
              <a:t>тренинга для педагогов </a:t>
            </a:r>
            <a:br>
              <a:rPr lang="ru-RU" sz="4400" b="1" i="1" dirty="0" smtClean="0">
                <a:solidFill>
                  <a:srgbClr val="FF0066"/>
                </a:solidFill>
              </a:rPr>
            </a:br>
            <a:r>
              <a:rPr lang="ru-RU" sz="4400" b="1" i="1" dirty="0" smtClean="0">
                <a:solidFill>
                  <a:srgbClr val="FF0066"/>
                </a:solidFill>
              </a:rPr>
              <a:t>«Как полюбить себя»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AutoShape 2" descr="Картинки по запросу &quot;как полюбить себ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&quot;как полюбить себя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4490603" cy="269138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86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1470025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Упражнение на релаксацию «Цветы»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5540"/>
            <a:ext cx="7095645" cy="479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55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Упражнение « </a:t>
            </a:r>
            <a:r>
              <a:rPr lang="ru-RU" b="1" i="1" dirty="0" smtClean="0">
                <a:solidFill>
                  <a:srgbClr val="C00000"/>
                </a:solidFill>
              </a:rPr>
              <a:t>Я-прекрасный цветок»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507288" cy="3024336"/>
          </a:xfrm>
        </p:spPr>
        <p:txBody>
          <a:bodyPr>
            <a:normAutofit fontScale="85000" lnSpcReduction="20000"/>
          </a:bodyPr>
          <a:lstStyle/>
          <a:p>
            <a:pPr marL="0" indent="0" algn="ctr" fontAlgn="t">
              <a:spcBef>
                <a:spcPts val="375"/>
              </a:spcBef>
              <a:spcAft>
                <a:spcPts val="375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Любить себя - это не значит все время гладить себя по головке и все прощать. </a:t>
            </a:r>
          </a:p>
          <a:p>
            <a:pPr marL="0" indent="0" algn="ctr" fontAlgn="t">
              <a:spcBef>
                <a:spcPts val="375"/>
              </a:spcBef>
              <a:spcAft>
                <a:spcPts val="375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Любить себя - это значит понимать свои слабости и недостатки  и даже отвратительные черты, для того, чтобы иметь силы и возможности их преодолевать, становиться лучше, сильнее, независимее. А значит, быть готовым к тем трудностям, которые обязательно выпадут на вашу долю.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2952328" cy="184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0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Упражнение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</a:t>
            </a:r>
            <a:r>
              <a:rPr lang="ru-RU" b="1" i="1" dirty="0">
                <a:solidFill>
                  <a:srgbClr val="C00000"/>
                </a:solidFill>
              </a:rPr>
              <a:t>Объявление на сайт знакомств»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2485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176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fontAlgn="t">
              <a:spcAft>
                <a:spcPts val="0"/>
              </a:spcAft>
              <a:tabLst>
                <a:tab pos="790575" algn="l"/>
              </a:tabLs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Упражнение </a:t>
            </a:r>
            <a:b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«Не могу полюбить себя»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вычеркните все то, что относится к общим правилам, принципам типа: «Любить себя нескромно», «Человек должен любить других, а не себя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подумайте если бы эти недостатки принадлежали не вам, а какому- </a:t>
            </a:r>
            <a:r>
              <a:rPr lang="ru-RU" b="1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нибудь</a:t>
            </a:r>
            <a:r>
              <a:rPr lang="ru-RU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другому человеку, которого вы очень любите, какие из них вы простили бы ему или, может быть, посчитали даже достоинствами? – вычеркните эти черты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37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7729"/>
            <a:ext cx="9505056" cy="82898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Притча: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О самой красивой женщине»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6093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/>
              <a:t>Отправились как-то двое моряков в путешествие по свету на поиски своей судьбы. И вот поиски привели их на остров. Вождь, управлявший местным племенем, имел двух дочерей. Старшая была очень хороша собой, а младшенькая внешностью не выделялась.</a:t>
            </a:r>
            <a:br>
              <a:rPr lang="ru-RU" sz="1100" b="1" dirty="0"/>
            </a:br>
            <a:r>
              <a:rPr lang="ru-RU" sz="1100" b="1" dirty="0"/>
              <a:t>И вот один из моряков сказал своему другу:</a:t>
            </a:r>
            <a:br>
              <a:rPr lang="ru-RU" sz="1100" b="1" dirty="0"/>
            </a:br>
            <a:r>
              <a:rPr lang="ru-RU" sz="1100" b="1" dirty="0"/>
              <a:t>— Пожалуй, я остаюсь здесь, здесь мое счастье. Я женюсь на дочери вождя.</a:t>
            </a:r>
            <a:br>
              <a:rPr lang="ru-RU" sz="1100" b="1" dirty="0"/>
            </a:br>
            <a:r>
              <a:rPr lang="ru-RU" sz="1100" b="1" dirty="0"/>
              <a:t>— Да, это правильный выбор. Старшая дочь вождя необыкновенно хороша собой и умница. Женись на ней и будь счастлив.</a:t>
            </a:r>
            <a:br>
              <a:rPr lang="ru-RU" sz="1100" b="1" dirty="0"/>
            </a:br>
            <a:r>
              <a:rPr lang="ru-RU" sz="1100" b="1" dirty="0"/>
              <a:t>— Нет, друг, ты неправильно меня понял. Я собираюсь взять в жены младшенькую.</a:t>
            </a:r>
            <a:br>
              <a:rPr lang="ru-RU" sz="1100" b="1" dirty="0"/>
            </a:br>
            <a:r>
              <a:rPr lang="ru-RU" sz="1100" b="1" dirty="0"/>
              <a:t>— Ты что? Она же так себе!</a:t>
            </a:r>
            <a:br>
              <a:rPr lang="ru-RU" sz="1100" b="1" dirty="0"/>
            </a:br>
            <a:r>
              <a:rPr lang="ru-RU" sz="1100" b="1" dirty="0"/>
              <a:t>— Я так не считаю, мне она по нраву, поэтому я это сделаю.</a:t>
            </a:r>
            <a:br>
              <a:rPr lang="ru-RU" sz="1100" b="1" dirty="0"/>
            </a:br>
            <a:r>
              <a:rPr lang="ru-RU" sz="1100" b="1" dirty="0"/>
              <a:t>Друг после разговора собрался и поплыл дальше. Этот же моряк пошел к вождю сватать младшую дочь.</a:t>
            </a:r>
            <a:br>
              <a:rPr lang="ru-RU" sz="1100" b="1" dirty="0"/>
            </a:br>
            <a:r>
              <a:rPr lang="ru-RU" sz="1100" b="1" dirty="0"/>
              <a:t>В племени была традиция давать за невесту выкуп коровами. Так вот, та невеста, которая считалась хорошей, стоила десять коров.</a:t>
            </a:r>
            <a:br>
              <a:rPr lang="ru-RU" sz="1100" b="1" dirty="0"/>
            </a:br>
            <a:r>
              <a:rPr lang="ru-RU" sz="1100" b="1" dirty="0"/>
              <a:t>Моряк приобрел столько коров, привел их и говорит вождю.</a:t>
            </a:r>
            <a:br>
              <a:rPr lang="ru-RU" sz="1100" b="1" dirty="0"/>
            </a:br>
            <a:r>
              <a:rPr lang="ru-RU" sz="1100" b="1" dirty="0"/>
              <a:t>— Вождь, мне нравится твоя дочь и я хочу взять её в жены. Возьми этих коров и отдай мне её.</a:t>
            </a:r>
            <a:br>
              <a:rPr lang="ru-RU" sz="1100" b="1" dirty="0"/>
            </a:br>
            <a:r>
              <a:rPr lang="ru-RU" sz="1100" b="1" dirty="0"/>
              <a:t>— Молодец, ты сделал правильный выбор! Моя старшая дочь прелестница и стоит такой цены. Я отдаю её тебе.</a:t>
            </a:r>
            <a:br>
              <a:rPr lang="ru-RU" sz="1100" b="1" dirty="0"/>
            </a:br>
            <a:r>
              <a:rPr lang="ru-RU" sz="1100" b="1" dirty="0"/>
              <a:t>— Нет, вождь, я не имел ввиду старшую. Я хочу взять в жены младшую твою дочь.</a:t>
            </a:r>
            <a:br>
              <a:rPr lang="ru-RU" sz="1100" b="1" dirty="0"/>
            </a:br>
            <a:r>
              <a:rPr lang="ru-RU" sz="1100" b="1" dirty="0"/>
              <a:t>— Возможно, ты не в своем уме? Она же невзрачная, ты же видел. Я даже оставил затею выдать её замуж в принципе.</a:t>
            </a:r>
            <a:br>
              <a:rPr lang="ru-RU" sz="1100" b="1" dirty="0"/>
            </a:br>
            <a:r>
              <a:rPr lang="ru-RU" sz="1100" b="1" dirty="0"/>
              <a:t>— Но мне нужна именно она!</a:t>
            </a:r>
            <a:br>
              <a:rPr lang="ru-RU" sz="1100" b="1" dirty="0"/>
            </a:br>
            <a:r>
              <a:rPr lang="ru-RU" sz="1100" b="1" dirty="0"/>
              <a:t>— Хорошо, я не возражаю, но я человек честный и возьму с тебя только три коровы, большего она не стоит.</a:t>
            </a:r>
            <a:br>
              <a:rPr lang="ru-RU" sz="1100" b="1" dirty="0"/>
            </a:br>
            <a:r>
              <a:rPr lang="ru-RU" sz="1100" b="1" dirty="0"/>
              <a:t>— Нет, я заплачу за нее, как положено, десять коров.</a:t>
            </a:r>
            <a:br>
              <a:rPr lang="ru-RU" sz="1100" b="1" dirty="0"/>
            </a:br>
            <a:r>
              <a:rPr lang="ru-RU" sz="1100" b="1" dirty="0"/>
              <a:t>Спустя какое-то время они поженились.</a:t>
            </a:r>
            <a:br>
              <a:rPr lang="ru-RU" sz="1100" b="1" dirty="0"/>
            </a:br>
            <a:r>
              <a:rPr lang="ru-RU" sz="1100" b="1" dirty="0"/>
              <a:t>С тех пор прошло несколько лет. Друг, который путешествовал с моряком, ставший за это время капитаном, решил навестить друга и узнать, как сложилась его судьба. Он приплыл на остров. Сойдя на берег, он увидел перед собой женщину необыкновенной красоты. Поинтересовавшись у неё, где он может найти своего товарища, он направился к его дому. Подойдя, он увидел своего друга и вокруг него толпу ребятишек. Он обратился к другу с вопросом:</a:t>
            </a:r>
            <a:br>
              <a:rPr lang="ru-RU" sz="1100" b="1" dirty="0"/>
            </a:br>
            <a:r>
              <a:rPr lang="ru-RU" sz="1100" b="1" dirty="0"/>
              <a:t>— Как живёшь?</a:t>
            </a:r>
            <a:br>
              <a:rPr lang="ru-RU" sz="1100" b="1" dirty="0"/>
            </a:br>
            <a:r>
              <a:rPr lang="ru-RU" sz="1100" b="1" dirty="0"/>
              <a:t>— Я счастлив.</a:t>
            </a:r>
            <a:br>
              <a:rPr lang="ru-RU" sz="1100" b="1" dirty="0"/>
            </a:br>
            <a:r>
              <a:rPr lang="ru-RU" sz="1100" b="1" dirty="0"/>
              <a:t>В этот самый момент к ним подошла та прекрасная незнакомка.</a:t>
            </a:r>
            <a:br>
              <a:rPr lang="ru-RU" sz="1100" b="1" dirty="0"/>
            </a:br>
            <a:r>
              <a:rPr lang="ru-RU" sz="1100" b="1" dirty="0"/>
              <a:t>— Познакомься товарищ мой, это моя жена.</a:t>
            </a:r>
            <a:br>
              <a:rPr lang="ru-RU" sz="1100" b="1" dirty="0"/>
            </a:br>
            <a:r>
              <a:rPr lang="ru-RU" sz="1100" b="1" dirty="0"/>
              <a:t>— А что, ты женился во второй раз?</a:t>
            </a:r>
            <a:br>
              <a:rPr lang="ru-RU" sz="1100" b="1" dirty="0"/>
            </a:br>
            <a:r>
              <a:rPr lang="ru-RU" sz="1100" b="1" dirty="0"/>
              <a:t>— Нет, это и есть та самая младшенькая дочь, которую я выбрал.</a:t>
            </a:r>
            <a:br>
              <a:rPr lang="ru-RU" sz="1100" b="1" dirty="0"/>
            </a:br>
            <a:r>
              <a:rPr lang="ru-RU" sz="1100" b="1" dirty="0"/>
              <a:t>— Но она так изменилась, прямо не узнать. Как такое могло произойти?</a:t>
            </a:r>
            <a:br>
              <a:rPr lang="ru-RU" sz="1100" b="1" dirty="0"/>
            </a:br>
            <a:r>
              <a:rPr lang="ru-RU" sz="1100" b="1" dirty="0"/>
              <a:t>— А ты пойди и спроси у неё.</a:t>
            </a:r>
            <a:br>
              <a:rPr lang="ru-RU" sz="1100" b="1" dirty="0"/>
            </a:br>
            <a:r>
              <a:rPr lang="ru-RU" sz="1100" b="1" dirty="0"/>
              <a:t>Тот подошел к девушке и поинтересовался:</a:t>
            </a:r>
            <a:br>
              <a:rPr lang="ru-RU" sz="1100" b="1" dirty="0"/>
            </a:br>
            <a:r>
              <a:rPr lang="ru-RU" sz="1100" b="1" dirty="0"/>
              <a:t>— Извини меня за бестактность, но, когда мы встретились впервые, ты была не очень. Как ты смогла так измениться и превратиться в такую красотку?</a:t>
            </a:r>
            <a:br>
              <a:rPr lang="ru-RU" sz="1100" b="1" dirty="0"/>
            </a:br>
            <a:r>
              <a:rPr lang="ru-RU" sz="1100" b="1" dirty="0"/>
              <a:t>— Все очень просто, уважаемый. Просто однажды я поняла, что стою десяти коров!</a:t>
            </a:r>
          </a:p>
        </p:txBody>
      </p:sp>
    </p:spTree>
    <p:extLst>
      <p:ext uri="{BB962C8B-B14F-4D97-AF65-F5344CB8AC3E}">
        <p14:creationId xmlns:p14="http://schemas.microsoft.com/office/powerpoint/2010/main" val="407967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«Тайны Женской </a:t>
            </a:r>
            <a:r>
              <a:rPr lang="ru-RU" b="1" i="1" dirty="0">
                <a:solidFill>
                  <a:srgbClr val="FF0000"/>
                </a:solidFill>
              </a:rPr>
              <a:t>С</a:t>
            </a:r>
            <a:r>
              <a:rPr lang="ru-RU" b="1" i="1" dirty="0" smtClean="0">
                <a:solidFill>
                  <a:srgbClr val="FF0000"/>
                </a:solidFill>
              </a:rPr>
              <a:t>илы»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293096"/>
            <a:ext cx="8640960" cy="230425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Сделайте глубокий вдох и выдох!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Сосредоточьтесь! И задайте самой себе вопрос: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мне нужно сделать сейчас и в каком направлении двигаться?»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3416796" cy="238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08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3" y="1052736"/>
            <a:ext cx="7930885" cy="512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68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7112"/>
            <a:ext cx="9144000" cy="24208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>
                <a:solidFill>
                  <a:srgbClr val="00B050"/>
                </a:solidFill>
              </a:rPr>
              <a:t>Цель: </a:t>
            </a:r>
            <a:r>
              <a:rPr lang="ru-RU" sz="3100" dirty="0" smtClean="0">
                <a:solidFill>
                  <a:srgbClr val="00B050"/>
                </a:solidFill>
              </a:rPr>
              <a:t/>
            </a:r>
            <a:br>
              <a:rPr lang="ru-RU" sz="3100" dirty="0" smtClean="0">
                <a:solidFill>
                  <a:srgbClr val="00B050"/>
                </a:solidFill>
              </a:rPr>
            </a:br>
            <a:r>
              <a:rPr lang="ru-RU" sz="3100" dirty="0" smtClean="0">
                <a:solidFill>
                  <a:srgbClr val="00B050"/>
                </a:solidFill>
              </a:rPr>
              <a:t>Осознание </a:t>
            </a:r>
            <a:r>
              <a:rPr lang="ru-RU" sz="3100" dirty="0">
                <a:solidFill>
                  <a:srgbClr val="00B050"/>
                </a:solidFill>
              </a:rPr>
              <a:t>педагогами своей индивидуальности. Создание условий для поиска своих сильных сторон. Развитие умения любить и ценить себя. Тренировка уверенного поведения в ситуации публичного выступления.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60648"/>
            <a:ext cx="658358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58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5976664" cy="1151213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C00000"/>
                </a:solidFill>
              </a:rPr>
              <a:t>М</a:t>
            </a:r>
            <a:r>
              <a:rPr lang="ru-RU" b="1" i="1" u="sng" dirty="0" smtClean="0">
                <a:solidFill>
                  <a:srgbClr val="C00000"/>
                </a:solidFill>
              </a:rPr>
              <a:t>етодика </a:t>
            </a:r>
            <a:r>
              <a:rPr lang="ru-RU" b="1" i="1" u="sng" dirty="0" err="1">
                <a:solidFill>
                  <a:srgbClr val="C00000"/>
                </a:solidFill>
              </a:rPr>
              <a:t>Уилла</a:t>
            </a:r>
            <a:r>
              <a:rPr lang="ru-RU" b="1" i="1" u="sng" dirty="0">
                <a:solidFill>
                  <a:srgbClr val="C00000"/>
                </a:solidFill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</a:rPr>
              <a:t>Боуэна</a:t>
            </a:r>
            <a:r>
              <a:rPr lang="ru-RU" b="1" i="1" u="sng" dirty="0" smtClean="0">
                <a:solidFill>
                  <a:srgbClr val="C00000"/>
                </a:solidFill>
              </a:rPr>
              <a:t> (позитивное мышление):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568952" cy="4896544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Написать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тех ваших качеств, которые вы цените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себе!</a:t>
            </a:r>
          </a:p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течение дня вам необходимо как можно чаще хвалить себя и делать себе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комплименты!</a:t>
            </a:r>
          </a:p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Попытки самокритики должны осознанно отслеживаться вами и немедленно пресекаться. </a:t>
            </a:r>
          </a:p>
          <a:p>
            <a:pPr marL="514350" indent="-514350" algn="l">
              <a:buAutoNum type="arabicPeriod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ерестаньте жаловаться на себя и на жизненные обстоятельства, не обсуждайте других людей и не критикуйте их!</a:t>
            </a:r>
          </a:p>
          <a:p>
            <a:pPr marL="514350" indent="-514350" algn="l">
              <a:buAutoNum type="arabicPeriod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Постарайтесь мыслить позитивно как минимум 21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r="2945" b="12547"/>
          <a:stretch/>
        </p:blipFill>
        <p:spPr bwMode="auto">
          <a:xfrm>
            <a:off x="6156176" y="188640"/>
            <a:ext cx="2568102" cy="140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46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439248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B050"/>
                </a:solidFill>
              </a:rPr>
              <a:t>Уилл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Боуэн</a:t>
            </a:r>
            <a:r>
              <a:rPr lang="ru-RU" sz="3200" b="1" dirty="0">
                <a:solidFill>
                  <a:srgbClr val="00B050"/>
                </a:solidFill>
              </a:rPr>
              <a:t> предложил в первый день следования этой методике надевать на руку браслет, чтобы, если вы забудетесь и решите покритиковать себя, перевесить этот браслет на другую руку и начать отсчет дней заново, продолжая до тех пор, пока 21 день подряд браслет не продержится на одной руке.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8768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00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0990" y="404664"/>
            <a:ext cx="604867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Упражнение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 </a:t>
            </a:r>
            <a:r>
              <a:rPr lang="ru-RU" b="1" dirty="0">
                <a:solidFill>
                  <a:srgbClr val="FF0000"/>
                </a:solidFill>
              </a:rPr>
              <a:t>Я учусь у тебя»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8273008" cy="2328664"/>
          </a:xfrm>
        </p:spPr>
        <p:txBody>
          <a:bodyPr/>
          <a:lstStyle/>
          <a:p>
            <a:pPr algn="l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Я учусь у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тебя…»</a:t>
            </a:r>
          </a:p>
          <a:p>
            <a:pPr algn="l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«Да у меня можно научиться….» или «Да, я могу научить….»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73" y="1628800"/>
            <a:ext cx="4484657" cy="289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41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76470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Упражнение </a:t>
            </a:r>
            <a:b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“Морское путешествие”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7344816" cy="4104456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ru-RU" b="1" dirty="0">
                <a:solidFill>
                  <a:srgbClr val="00B050"/>
                </a:solidFill>
              </a:rPr>
              <a:t>“ капитан” – (выполняется одним игроком – рука подносится ко лбу);</a:t>
            </a:r>
          </a:p>
          <a:p>
            <a:pPr fontAlgn="t"/>
            <a:r>
              <a:rPr lang="ru-RU" b="1" dirty="0">
                <a:solidFill>
                  <a:srgbClr val="00B050"/>
                </a:solidFill>
              </a:rPr>
              <a:t>“ спасательный круг” – (2 человека берутся за руки);</a:t>
            </a:r>
          </a:p>
          <a:p>
            <a:pPr fontAlgn="t"/>
            <a:r>
              <a:rPr lang="ru-RU" b="1" dirty="0">
                <a:solidFill>
                  <a:srgbClr val="00B050"/>
                </a:solidFill>
              </a:rPr>
              <a:t>“ бочка” – (3 игрока обхватывают друг друга за плечи);</a:t>
            </a:r>
          </a:p>
          <a:p>
            <a:pPr fontAlgn="t"/>
            <a:r>
              <a:rPr lang="ru-RU" b="1" dirty="0">
                <a:solidFill>
                  <a:srgbClr val="00B050"/>
                </a:solidFill>
              </a:rPr>
              <a:t>“ шлюпка” – (4 игрока становятся друг за другом, руками имитируя движения весел).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89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190"/>
            <a:ext cx="9194858" cy="589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49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Подсчет баллов: 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за каждый ответ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«нет» 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на вопросы от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2 до 9 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получите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5 баллов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, за ответ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«да» 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на эти вопросы –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0 баллов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;</a:t>
            </a:r>
          </a:p>
          <a:p>
            <a:pPr fontAlgn="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endParaRPr lang="ru-RU" sz="2800" b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fontAlgn="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за ответы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«да» 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на вопросы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1 и 10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5 баллов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, за ответы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«нет» 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на эти вопросы –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0 баллов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dirty="0">
              <a:ea typeface="Calibri"/>
              <a:cs typeface="Times New Roman"/>
            </a:endParaRPr>
          </a:p>
          <a:p>
            <a:pPr fontAlgn="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endParaRPr lang="ru-RU" sz="2000" b="1" dirty="0">
              <a:ea typeface="Calibri"/>
              <a:cs typeface="Times New Roman"/>
            </a:endParaRPr>
          </a:p>
          <a:p>
            <a:pPr marL="0" indent="0" fontAlgn="t">
              <a:lnSpc>
                <a:spcPts val="1800"/>
              </a:lnSpc>
              <a:spcBef>
                <a:spcPts val="375"/>
              </a:spcBef>
              <a:spcAft>
                <a:spcPts val="375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064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-11726"/>
            <a:ext cx="7772400" cy="1470025"/>
          </a:xfrm>
        </p:spPr>
        <p:txBody>
          <a:bodyPr/>
          <a:lstStyle/>
          <a:p>
            <a:pPr fontAlgn="t">
              <a:lnSpc>
                <a:spcPts val="18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u="sng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Результаты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55000" lnSpcReduction="20000"/>
          </a:bodyPr>
          <a:lstStyle/>
          <a:p>
            <a:pPr fontAlgn="t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3800" b="1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35-50 баллов: </a:t>
            </a:r>
            <a:r>
              <a:rPr lang="ru-RU" sz="3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вы себя любите, значит, любите и других, что в большей степени предопределяет ваши успехи и жизнерадостность. Благодаря этому получаете от окружающих положительные стимулы, и корабль вашей жизни плывет под парусами. Умеете оценивать достоинства других. Помогает вам и то, что вы считаете себя личностью с достоинствами и потенциальными возможностями</a:t>
            </a:r>
            <a:r>
              <a:rPr lang="ru-RU" sz="3800" b="1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600" b="1" dirty="0">
              <a:ea typeface="Calibri"/>
              <a:cs typeface="Times New Roman"/>
            </a:endParaRPr>
          </a:p>
          <a:p>
            <a:pPr fontAlgn="t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3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15-30 баллов: </a:t>
            </a:r>
            <a:r>
              <a:rPr lang="ru-RU" sz="3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трудно сказать, любите ли вы себя. Наверняка вы редко думаете об этом. Вы не всегда используете свои способности, обращая внимание на свои слабости, а также на слабости других. Это может вызывать у вас минутную неприязнь к самому себе, невозможность отвлечься от собственной личности, дарить другим внимание и любовь.</a:t>
            </a:r>
            <a:endParaRPr lang="ru-RU" sz="2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fontAlgn="t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3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0-10 баллов: </a:t>
            </a:r>
            <a:r>
              <a:rPr lang="ru-RU" sz="3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вы определенно не любите себя. Ожидаете, что с вами случиться плохое и, признайтесь, эти ваши ожидания нередко сбываются. Бывают мгновения, когда вы ненавидите себя и в результате принимаете ошибочные решения. Пришло время измениться. Подумайте об этом.</a:t>
            </a:r>
            <a:endParaRPr lang="ru-RU" sz="2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815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471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</vt:lpstr>
      <vt:lpstr>Цель:  Осознание педагогами своей индивидуальности. Создание условий для поиска своих сильных сторон. Развитие умения любить и ценить себя. Тренировка уверенного поведения в ситуации публичного выступления. </vt:lpstr>
      <vt:lpstr>Методика Уилла Боуэна (позитивное мышление):</vt:lpstr>
      <vt:lpstr>Уилл Боуэн предложил в первый день следования этой методике надевать на руку браслет, чтобы, если вы забудетесь и решите покритиковать себя, перевесить этот браслет на другую руку и начать отсчет дней заново, продолжая до тех пор, пока 21 день подряд браслет не продержится на одной руке. </vt:lpstr>
      <vt:lpstr>Упражнение  « Я учусь у тебя» </vt:lpstr>
      <vt:lpstr>Упражнение  “Морское путешествие” </vt:lpstr>
      <vt:lpstr>Презентация PowerPoint</vt:lpstr>
      <vt:lpstr>Подсчет баллов: </vt:lpstr>
      <vt:lpstr>Результаты:</vt:lpstr>
      <vt:lpstr>Упражнение на релаксацию «Цветы»</vt:lpstr>
      <vt:lpstr>Упражнение « Я-прекрасный цветок»</vt:lpstr>
      <vt:lpstr>Упражнение  «Объявление на сайт знакомств»</vt:lpstr>
      <vt:lpstr>Упражнение  «Не могу полюбить себя» </vt:lpstr>
      <vt:lpstr>Притча: «О самой красивой женщине»</vt:lpstr>
      <vt:lpstr>«Тайны Женской Силы»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Иришка</dc:creator>
  <cp:lastModifiedBy>Иришка</cp:lastModifiedBy>
  <cp:revision>12</cp:revision>
  <dcterms:created xsi:type="dcterms:W3CDTF">2020-02-13T09:22:47Z</dcterms:created>
  <dcterms:modified xsi:type="dcterms:W3CDTF">2020-02-14T08:07:28Z</dcterms:modified>
</cp:coreProperties>
</file>