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58" r:id="rId4"/>
    <p:sldId id="265" r:id="rId5"/>
    <p:sldId id="277" r:id="rId6"/>
    <p:sldId id="276" r:id="rId7"/>
    <p:sldId id="280" r:id="rId8"/>
    <p:sldId id="278" r:id="rId9"/>
    <p:sldId id="263" r:id="rId10"/>
    <p:sldId id="272" r:id="rId11"/>
    <p:sldId id="273" r:id="rId12"/>
    <p:sldId id="261" r:id="rId13"/>
    <p:sldId id="262" r:id="rId14"/>
    <p:sldId id="282" r:id="rId15"/>
    <p:sldId id="284" r:id="rId16"/>
    <p:sldId id="270" r:id="rId17"/>
    <p:sldId id="285" r:id="rId18"/>
    <p:sldId id="283" r:id="rId19"/>
    <p:sldId id="271" r:id="rId20"/>
    <p:sldId id="26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0" d="100"/>
          <a:sy n="40" d="100"/>
        </p:scale>
        <p:origin x="-964" y="-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A32FCFE0-4C65-4B61-B89A-AC4C70AC2750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E6B2D9DD-AB0C-4365-95F8-37FF7E3254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CFE0-4C65-4B61-B89A-AC4C70AC2750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2D9DD-AB0C-4365-95F8-37FF7E3254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CFE0-4C65-4B61-B89A-AC4C70AC2750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2D9DD-AB0C-4365-95F8-37FF7E3254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32FCFE0-4C65-4B61-B89A-AC4C70AC2750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6B2D9DD-AB0C-4365-95F8-37FF7E3254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A32FCFE0-4C65-4B61-B89A-AC4C70AC2750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E6B2D9DD-AB0C-4365-95F8-37FF7E3254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CFE0-4C65-4B61-B89A-AC4C70AC2750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2D9DD-AB0C-4365-95F8-37FF7E3254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CFE0-4C65-4B61-B89A-AC4C70AC2750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2D9DD-AB0C-4365-95F8-37FF7E3254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32FCFE0-4C65-4B61-B89A-AC4C70AC2750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6B2D9DD-AB0C-4365-95F8-37FF7E3254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CFE0-4C65-4B61-B89A-AC4C70AC2750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2D9DD-AB0C-4365-95F8-37FF7E3254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32FCFE0-4C65-4B61-B89A-AC4C70AC2750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6B2D9DD-AB0C-4365-95F8-37FF7E3254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32FCFE0-4C65-4B61-B89A-AC4C70AC2750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6B2D9DD-AB0C-4365-95F8-37FF7E3254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32FCFE0-4C65-4B61-B89A-AC4C70AC2750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6B2D9DD-AB0C-4365-95F8-37FF7E32548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71480"/>
            <a:ext cx="7772400" cy="92869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МАДОУ 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err="1" smtClean="0">
                <a:latin typeface="Times New Roman" pitchFamily="18" charset="0"/>
                <a:cs typeface="Times New Roman" pitchFamily="18" charset="0"/>
              </a:rPr>
              <a:t>Исетский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детский сад «</a:t>
            </a:r>
            <a:r>
              <a:rPr lang="ru-RU" sz="2700" dirty="0" err="1" smtClean="0">
                <a:latin typeface="Times New Roman" pitchFamily="18" charset="0"/>
                <a:cs typeface="Times New Roman" pitchFamily="18" charset="0"/>
              </a:rPr>
              <a:t>Ивушка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7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786" y="2143116"/>
            <a:ext cx="7715304" cy="3495684"/>
          </a:xfrm>
        </p:spPr>
        <p:txBody>
          <a:bodyPr>
            <a:normAutofit fontScale="55000" lnSpcReduction="20000"/>
          </a:bodyPr>
          <a:lstStyle/>
          <a:p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6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Организация работы с детьми по обучению грамоте</a:t>
            </a:r>
          </a:p>
          <a:p>
            <a:pPr algn="r"/>
            <a:endParaRPr lang="ru-RU" sz="65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 опыта работы </a:t>
            </a:r>
          </a:p>
          <a:p>
            <a:pPr algn="ctr"/>
            <a:r>
              <a:rPr lang="ru-RU" sz="3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воспитателя подготовительной группы </a:t>
            </a:r>
          </a:p>
          <a:p>
            <a:pPr algn="ctr"/>
            <a:r>
              <a:rPr lang="ru-RU" sz="3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Исаевой Л.А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5929330"/>
            <a:ext cx="7467600" cy="64294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Театрализованная деятельность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3_Moment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8358188" cy="5572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28982" cy="11430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Опытно- экспериментальная деятельность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71500" y="1600200"/>
            <a:ext cx="342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одержимое 9"/>
          <p:cNvSpPr>
            <a:spLocks noGrp="1"/>
          </p:cNvSpPr>
          <p:nvPr>
            <p:ph sz="quarter" idx="2"/>
          </p:nvPr>
        </p:nvSpPr>
        <p:spPr>
          <a:xfrm>
            <a:off x="4270248" y="5643578"/>
            <a:ext cx="4087966" cy="857256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Дед Мороз пришел  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гости к нам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404791"/>
            <a:ext cx="4601777" cy="51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Планируемые показатели развития детей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• различают жанры литературных произведений;</a:t>
            </a:r>
          </a:p>
          <a:p>
            <a:pPr>
              <a:buNone/>
            </a:pPr>
            <a:r>
              <a:rPr lang="ru-RU" dirty="0" smtClean="0"/>
              <a:t>    • называют любимые сказки и рассказы;</a:t>
            </a:r>
          </a:p>
          <a:p>
            <a:pPr>
              <a:buNone/>
            </a:pPr>
            <a:r>
              <a:rPr lang="ru-RU" dirty="0" smtClean="0"/>
              <a:t>    • знают наизусть 2–3 любимых стихотворения, 2–3 считалки, 2–3 загадки;</a:t>
            </a:r>
          </a:p>
          <a:p>
            <a:pPr>
              <a:buNone/>
            </a:pPr>
            <a:r>
              <a:rPr lang="ru-RU" dirty="0" smtClean="0"/>
              <a:t>    • называют двух-трех авторов и двух-трех иллюстраторов детских книг;</a:t>
            </a:r>
          </a:p>
          <a:p>
            <a:pPr>
              <a:buNone/>
            </a:pPr>
            <a:r>
              <a:rPr lang="ru-RU" dirty="0" smtClean="0"/>
              <a:t>    • выразительно читают стихотворение;</a:t>
            </a:r>
          </a:p>
          <a:p>
            <a:pPr>
              <a:buNone/>
            </a:pPr>
            <a:r>
              <a:rPr lang="ru-RU" dirty="0" smtClean="0"/>
              <a:t>   • пересказывают отрывок из сказки, рассказа.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book\Desktop\uk94659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7596" y="3214686"/>
            <a:ext cx="2599477" cy="3380823"/>
          </a:xfrm>
          <a:prstGeom prst="rect">
            <a:avLst/>
          </a:prstGeom>
          <a:noFill/>
        </p:spPr>
      </p:pic>
      <p:pic>
        <p:nvPicPr>
          <p:cNvPr id="1027" name="Picture 3" descr="C:\Users\book\Desktop\109629.750x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0"/>
            <a:ext cx="2500330" cy="3235721"/>
          </a:xfrm>
          <a:prstGeom prst="rect">
            <a:avLst/>
          </a:prstGeom>
          <a:noFill/>
        </p:spPr>
      </p:pic>
      <p:pic>
        <p:nvPicPr>
          <p:cNvPr id="1028" name="Picture 4" descr="C:\Users\book\Desktop\700-nw.jpg"/>
          <p:cNvPicPr>
            <a:picLocks noChangeAspect="1" noChangeArrowheads="1"/>
          </p:cNvPicPr>
          <p:nvPr/>
        </p:nvPicPr>
        <p:blipFill>
          <a:blip r:embed="rId4" cstate="print"/>
          <a:srcRect l="19791" t="6250" r="22917" b="7291"/>
          <a:stretch>
            <a:fillRect/>
          </a:stretch>
        </p:blipFill>
        <p:spPr bwMode="auto">
          <a:xfrm>
            <a:off x="2857488" y="2214554"/>
            <a:ext cx="2887645" cy="4357718"/>
          </a:xfrm>
          <a:prstGeom prst="rect">
            <a:avLst/>
          </a:prstGeom>
          <a:noFill/>
        </p:spPr>
      </p:pic>
      <p:pic>
        <p:nvPicPr>
          <p:cNvPr id="1029" name="Picture 5" descr="C:\Users\book\Desktop\2pNbBuweSA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14290"/>
            <a:ext cx="3071834" cy="40195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тет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428604"/>
            <a:ext cx="7500990" cy="61166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714356"/>
            <a:ext cx="750099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Основная форма организации работы с детьми - фронтальные занятия с осуществлением дифференцированного подхода  при выборе методов обучения в  зависимости от  возможностей детей. Занятия строятся в занимательной, игровой форме.</a:t>
            </a:r>
            <a:r>
              <a:rPr lang="ru-RU" sz="3200" dirty="0" smtClean="0"/>
              <a:t>  </a:t>
            </a:r>
            <a:endParaRPr lang="ru-RU" sz="3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Работа с родителями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758138" cy="487375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выпуск буклета «Игры на обучение грамоте.», практические советы по использованию игр в домашних условиях.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консультация «Игры для развития речи и мышления дошкольников»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знакомство родителей с играми по обучению грамоте,  развитию памяти и мышления дошкольников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вовлечение родителей в работу по обучению детей грамоте и подготовке их руки к письму.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выставка методической литературы по обучению детей чтению.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участие в районом конкурсе, организованном газетой Заря, и представление  проектов в группе.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участие в олимпиадах, викторинах, конкурсах.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2918"/>
            <a:ext cx="4714908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642918"/>
            <a:ext cx="4006846" cy="5917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играем</a:t>
            </a:r>
            <a:endParaRPr lang="ru-RU" dirty="0"/>
          </a:p>
        </p:txBody>
      </p:sp>
      <p:pic>
        <p:nvPicPr>
          <p:cNvPr id="4" name="Picture 2" descr="C:\Users\user\Desktop\кубики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643050"/>
            <a:ext cx="3655219" cy="4873625"/>
          </a:xfrm>
          <a:prstGeom prst="rect">
            <a:avLst/>
          </a:prstGeom>
          <a:noFill/>
        </p:spPr>
      </p:pic>
      <p:pic>
        <p:nvPicPr>
          <p:cNvPr id="5" name="Picture 2" descr="C:\Users\user\Desktop\дид игр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357298"/>
            <a:ext cx="4286280" cy="5286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Готовность детей к обучению грамоте – это личные качества ребёнка, уровень его умственного и физического развития. 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«Речевое развитие»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/>
            <a:r>
              <a:rPr lang="ru-RU" b="1" dirty="0" smtClean="0"/>
              <a:t>Лексическое развитие</a:t>
            </a:r>
            <a:endParaRPr lang="ru-RU" dirty="0" smtClean="0"/>
          </a:p>
          <a:p>
            <a:pPr lvl="0"/>
            <a:r>
              <a:rPr lang="ru-RU" b="1" dirty="0" smtClean="0"/>
              <a:t>Звуковая культура речи</a:t>
            </a:r>
            <a:endParaRPr lang="ru-RU" dirty="0" smtClean="0"/>
          </a:p>
          <a:p>
            <a:pPr lvl="0"/>
            <a:r>
              <a:rPr lang="ru-RU" b="1" dirty="0" smtClean="0"/>
              <a:t>Грамматический строй речи</a:t>
            </a:r>
            <a:endParaRPr lang="ru-RU" dirty="0" smtClean="0"/>
          </a:p>
          <a:p>
            <a:pPr lvl="0"/>
            <a:r>
              <a:rPr lang="ru-RU" b="1" dirty="0" smtClean="0"/>
              <a:t>Связная речь</a:t>
            </a:r>
            <a:endParaRPr lang="ru-RU" dirty="0" smtClean="0"/>
          </a:p>
          <a:p>
            <a:pPr lvl="0"/>
            <a:r>
              <a:rPr lang="ru-RU" b="1" dirty="0" smtClean="0"/>
              <a:t>Подготовка к освоению детьми письменной формы речи (письмо и чтение)</a:t>
            </a:r>
            <a:endParaRPr lang="ru-RU" dirty="0" smtClean="0"/>
          </a:p>
          <a:p>
            <a:r>
              <a:rPr lang="ru-RU" b="1" dirty="0" smtClean="0"/>
              <a:t> Развивающая речевая среда.</a:t>
            </a:r>
            <a:endParaRPr lang="ru-RU" dirty="0" smtClean="0"/>
          </a:p>
          <a:p>
            <a:r>
              <a:rPr lang="ru-RU" b="1" dirty="0" smtClean="0"/>
              <a:t> Формирование словаря.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7422" y="357166"/>
            <a:ext cx="4357718" cy="10001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ru-RU" dirty="0" smtClean="0"/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расширение, обогащение и активизация словарного запаса детей; </a:t>
            </a:r>
          </a:p>
          <a:p>
            <a:pPr fontAlgn="base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формирование грамматического строя речи ребёнка; </a:t>
            </a:r>
          </a:p>
          <a:p>
            <a:pPr fontAlgn="base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совершенствование навыков устной связной речи, монологической и диалогической  </a:t>
            </a:r>
          </a:p>
          <a:p>
            <a:pPr fontAlgn="base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создание речевых высказываний различных типов: описания; рассуждения; повествования  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Основные методы, используемые при реализации программы: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наглядные: показ и рассматривание картин, наблюдение, показ образца задания;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практические: упражнения, игровой метод, моделирование, работа с раздаточным материалом, работа в тетрадях;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словесные: устное изложение, беседа, рассказы детей, чтение худ. литературы.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принцип наглядности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принцип доступности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принципы систематичности, последовательности и постепенности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357166"/>
            <a:ext cx="78581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Принципы используемые в работе</a:t>
            </a:r>
            <a:endParaRPr lang="ru-RU" sz="3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643042" y="5643578"/>
            <a:ext cx="5715040" cy="50006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 по тетрадям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2" cstate="print"/>
          <a:srcRect t="8333" b="8333"/>
          <a:stretch>
            <a:fillRect/>
          </a:stretch>
        </p:blipFill>
        <p:spPr bwMode="auto">
          <a:xfrm>
            <a:off x="928662" y="214290"/>
            <a:ext cx="6215106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516120"/>
            <a:ext cx="5429288" cy="6040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143644"/>
            <a:ext cx="7467600" cy="50006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Обсуждаем прочитанное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user\Desktop\ф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214290"/>
            <a:ext cx="5226338" cy="5786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3257544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свободное от занятий время</a:t>
            </a:r>
            <a:endParaRPr lang="ru-RU" sz="27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00108"/>
            <a:ext cx="3786214" cy="5048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285728"/>
            <a:ext cx="4494620" cy="59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1246</TotalTime>
  <Words>283</Words>
  <Application>Microsoft Office PowerPoint</Application>
  <PresentationFormat>Экран (4:3)</PresentationFormat>
  <Paragraphs>67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Эркер</vt:lpstr>
      <vt:lpstr>                                     МАДОУ  Исетский детский сад «Ивушка»</vt:lpstr>
      <vt:lpstr>«Речевое развитие» </vt:lpstr>
      <vt:lpstr>       Задачи: </vt:lpstr>
      <vt:lpstr>Основные методы, используемые при реализации программы:</vt:lpstr>
      <vt:lpstr> </vt:lpstr>
      <vt:lpstr>Работа по тетрадям</vt:lpstr>
      <vt:lpstr>Слайд 7</vt:lpstr>
      <vt:lpstr>Обсуждаем прочитанное</vt:lpstr>
      <vt:lpstr>                                         В свободное от занятий время</vt:lpstr>
      <vt:lpstr>Театрализованная деятельность</vt:lpstr>
      <vt:lpstr>Опытно- экспериментальная деятельность</vt:lpstr>
      <vt:lpstr>Планируемые показатели развития детей</vt:lpstr>
      <vt:lpstr>Слайд 13</vt:lpstr>
      <vt:lpstr>Слайд 14</vt:lpstr>
      <vt:lpstr>Слайд 15</vt:lpstr>
      <vt:lpstr>Работа с родителями  </vt:lpstr>
      <vt:lpstr>Слайд 17</vt:lpstr>
      <vt:lpstr>Мы играем</vt:lpstr>
      <vt:lpstr>Слайд 19</vt:lpstr>
      <vt:lpstr>Слайд 20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учреждение  Исетский детский сад «Ивушка»</dc:title>
  <dc:creator>book</dc:creator>
  <cp:lastModifiedBy>user</cp:lastModifiedBy>
  <cp:revision>111</cp:revision>
  <dcterms:created xsi:type="dcterms:W3CDTF">2021-02-10T07:19:35Z</dcterms:created>
  <dcterms:modified xsi:type="dcterms:W3CDTF">2021-03-24T18:24:28Z</dcterms:modified>
</cp:coreProperties>
</file>