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6" r:id="rId3"/>
    <p:sldId id="266" r:id="rId4"/>
    <p:sldId id="267" r:id="rId5"/>
    <p:sldId id="265" r:id="rId6"/>
    <p:sldId id="260" r:id="rId7"/>
    <p:sldId id="259" r:id="rId8"/>
    <p:sldId id="258" r:id="rId9"/>
    <p:sldId id="271" r:id="rId10"/>
    <p:sldId id="264" r:id="rId11"/>
    <p:sldId id="263" r:id="rId12"/>
    <p:sldId id="262" r:id="rId13"/>
    <p:sldId id="261" r:id="rId14"/>
    <p:sldId id="270" r:id="rId15"/>
    <p:sldId id="283" r:id="rId16"/>
    <p:sldId id="272" r:id="rId17"/>
    <p:sldId id="284" r:id="rId18"/>
    <p:sldId id="273" r:id="rId19"/>
    <p:sldId id="275" r:id="rId20"/>
    <p:sldId id="278" r:id="rId21"/>
    <p:sldId id="282" r:id="rId22"/>
    <p:sldId id="279" r:id="rId23"/>
    <p:sldId id="280" r:id="rId24"/>
    <p:sldId id="281" r:id="rId25"/>
    <p:sldId id="269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B21"/>
    <a:srgbClr val="C5BBA2"/>
    <a:srgbClr val="B84427"/>
    <a:srgbClr val="95AB4C"/>
    <a:srgbClr val="F1584D"/>
    <a:srgbClr val="F6E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12E-E407-4F84-851B-C2601DC5F03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995E2-C6F8-4C7B-8A29-10C9AB595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95E2-C6F8-4C7B-8A29-10C9AB5956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1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35055-F19D-421B-BDF5-9ED098C10F7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BAF49C-86E1-425E-AF04-E4548C69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ge0023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D1B2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исследовательских технологий, способствующих развитию познавательной активности детей дошкольного возраста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D1B2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3030" y="4700890"/>
            <a:ext cx="438097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rgbClr val="B84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Подготовила: </a:t>
            </a:r>
          </a:p>
          <a:p>
            <a:r>
              <a:rPr lang="ru-RU" sz="2000" b="0" cap="none" spc="0" dirty="0" smtClean="0">
                <a:ln w="0"/>
                <a:solidFill>
                  <a:srgbClr val="B84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 </a:t>
            </a:r>
            <a:r>
              <a:rPr lang="ru-RU" sz="2000" dirty="0">
                <a:ln w="0"/>
                <a:solidFill>
                  <a:srgbClr val="B84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</a:t>
            </a:r>
            <a:r>
              <a:rPr lang="ru-RU" sz="2000" dirty="0" smtClean="0">
                <a:ln w="0"/>
                <a:solidFill>
                  <a:srgbClr val="B84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категории </a:t>
            </a:r>
            <a:r>
              <a:rPr lang="ru-RU" sz="2000" b="0" cap="none" spc="0" dirty="0" smtClean="0">
                <a:ln w="0"/>
                <a:solidFill>
                  <a:srgbClr val="B84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МБДОУ детского сад №2 «Красная Шапочка»: Фомина Ксения Алексеевна</a:t>
            </a:r>
            <a:endParaRPr lang="ru-RU" sz="2000" b="0" cap="none" spc="0" dirty="0">
              <a:ln w="0"/>
              <a:solidFill>
                <a:srgbClr val="B8442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7258" y="6228804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п. Матвеев Курган </a:t>
            </a:r>
          </a:p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02359"/>
            <a:ext cx="6858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Знания, почерпнутые не из книг, а добытые самостоятельно, всегда являются осознанными и более прочными.</a:t>
            </a:r>
          </a:p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особенность детского экспериментирования заключается в том, что ребенок познает объект в ходе практической деятельности с ним, осуществляемые ребенком практические действия выполняют познавательную, ориентировочно – исследовательскую функцию, создавая условия, в которых раскрывается содержание данного объекта.</a:t>
            </a:r>
          </a:p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Экспериментирование, как специально организованная деятельность, способствует становлению целостной картины мира ребенка дошкольного возраста и основ культурного познания   окружающего мира.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260648"/>
            <a:ext cx="6858000" cy="625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младшего дошкольника характерен повышенный интерес ко всему, что происходит вокруг. Ежедневно дети познают все новые предметы, стремятся узнать не только их названия, но и черты сходства, задумываются над простейшими причинами наблюдаемых явлений. Поддерживая детский интерес, нужно вести их от знакомства с природой, объектами окружающего вида к их пониманию.</a:t>
            </a:r>
            <a:endParaRPr lang="ru-RU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188640"/>
            <a:ext cx="6858000" cy="661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Опыты можно проводить как отдельный вид деятельности, так и как игра или часть занятия. Так же опытнической деятельностью можно заниматься в процессе режимных моментов и использовать на прогулке как часть наблюдения.</a:t>
            </a:r>
          </a:p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проводимых опытов может варьироваться на усмотрение воспитателя и с учетом индивидуальных особенностей детей. Я организую опыты один раз в неделю на основании циклограммы в четверг во вторую половину дня. Опыты провожу как с подгруппой детей, так и с 2-3 детьми. Проводить опыты с целой группой не рекомендуется, т.к. при этом невозможно задействовать всех детей и результат проводимого опыта снижается.</a:t>
            </a:r>
          </a:p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Длительность проведения опытов четко не регламентируется. Это зависит от формы организации опыта, но не более 10-15 минут за один этап.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178847"/>
            <a:ext cx="6876256" cy="650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поддержания интереса к экспериментированию я практикую задания, в которых проблемные ситуации моделируются от имени сказочных героев. В группе организован уголок экспериментирования, «хозяином» которого может быть любой сказочный герой.</a:t>
            </a:r>
          </a:p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игр-экспериментов.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водой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со снегом и льдом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песком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камнями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воздухом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крупой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бумагой и древесиной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со звуком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6750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632053" y="836712"/>
            <a:ext cx="2441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«Тонет – </a:t>
            </a:r>
          </a:p>
          <a:p>
            <a:pPr algn="ctr"/>
            <a:r>
              <a:rPr lang="ru-RU" sz="4000" dirty="0" smtClean="0"/>
              <a:t>не тонет»</a:t>
            </a:r>
            <a:endParaRPr lang="ru-RU" sz="4000" dirty="0"/>
          </a:p>
        </p:txBody>
      </p:sp>
      <p:pic>
        <p:nvPicPr>
          <p:cNvPr id="9" name="Рисунок 8" descr="p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492896"/>
            <a:ext cx="5652120" cy="460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WhatsApp Video 2022-10-12 at 19.29.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764704"/>
            <a:ext cx="68827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11712" y="4356842"/>
            <a:ext cx="410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тонет - не тонет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hatsApp Image 2022-10-11 at 19.49.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4664"/>
            <a:ext cx="340237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atsApp Image 2022-10-11 at 19.49.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136" y="1844824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87513" y="866702"/>
            <a:ext cx="254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«Цветная пена»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98646" y="5018562"/>
            <a:ext cx="282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«Вода – растворитель»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WhatsApp Video 2022-10-12 at 19.29.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6524" y="764704"/>
            <a:ext cx="70428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3848" y="4365104"/>
            <a:ext cx="51265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эксперимент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пена»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5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p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3044"/>
            <a:ext cx="7623588" cy="409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hatsApp Image 2022-10-11 at 19.49.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392"/>
            <a:ext cx="3131839" cy="681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55610" y="782015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«Рисунки на пленке»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m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4932" y="3731917"/>
            <a:ext cx="6667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67572"/>
            <a:ext cx="6667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04290" y="3051381"/>
            <a:ext cx="523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«Выращиваем фасоль»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4168" y="0"/>
            <a:ext cx="6869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«Чем больше ребёнок видел, слышал и переживал, чем больше он знает, и усвоил, чем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 </a:t>
            </a:r>
            <a:r>
              <a:rPr lang="ru-RU" sz="36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sz="3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»,- писал классик отечественной психологической науки Лев Семёнович </a:t>
            </a:r>
            <a:r>
              <a:rPr lang="ru-RU" sz="3600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Выгодский</a:t>
            </a:r>
            <a:r>
              <a:rPr lang="ru-RU" sz="3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WhatsApp Image 2022-10-11 at 19.46.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47617"/>
            <a:ext cx="6972267" cy="313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hatsApp Image 2022-10-11 at 19.46.5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9739" y="3645024"/>
            <a:ext cx="6948264" cy="312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54445" y="3105834"/>
            <a:ext cx="323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в воде»</a:t>
            </a:r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30483" y="-2526"/>
            <a:ext cx="9144000" cy="6858000"/>
          </a:xfrm>
          <a:prstGeom prst="rect">
            <a:avLst/>
          </a:prstGeom>
        </p:spPr>
      </p:pic>
      <p:pic>
        <p:nvPicPr>
          <p:cNvPr id="2" name="WhatsApp Video 2022-10-12 at 19.28.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0696" y="548680"/>
            <a:ext cx="704282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4207687"/>
            <a:ext cx="3412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в воде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p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548" y="1556792"/>
            <a:ext cx="70674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03848" y="470352"/>
            <a:ext cx="5131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«Волшебные свойства </a:t>
            </a:r>
          </a:p>
          <a:p>
            <a:pPr algn="ctr"/>
            <a:r>
              <a:rPr lang="ru-RU" sz="3600" dirty="0" smtClean="0"/>
              <a:t>солнышка»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WhatsApp Image 2022-10-11 at 19.49.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980728"/>
            <a:ext cx="6780246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00481" y="334397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«Эксперименты с водой»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WhatsApp Video 2022-10-12 at 19.28.5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548680"/>
            <a:ext cx="6727000" cy="302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5388" y="3895326"/>
            <a:ext cx="68586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надуть воздушный шар без физических усилий»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88640"/>
            <a:ext cx="69482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Заключение</a:t>
            </a:r>
          </a:p>
          <a:p>
            <a:pPr algn="ctr"/>
            <a:r>
              <a:rPr lang="ru-RU" sz="3200" dirty="0" smtClean="0"/>
              <a:t>Экспериментирование является наиболее успешным путем ознакомления детей с миром окружающей  их живой и неживой природы. В процессе экспериментирования дошкольник получает возможность удовлетворить присущую ему любознательность, почувствовать себя ученым, исследователем, первооткрывателем.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page002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/>
              <a:t>Спасибо за внимание!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6404" y="81930"/>
            <a:ext cx="660759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dirty="0">
                <a:solidFill>
                  <a:srgbClr val="181818"/>
                </a:solidFill>
                <a:latin typeface="Times New Roman" panose="02020603050405020304" pitchFamily="18" charset="0"/>
              </a:rPr>
              <a:t>Развитие познавательной активности у детей дошкольного возраста особенно важно, так как она развивает детскую любознательность, пытливость ума и формирует на их основе устойчивые познавательные интересы через исследовательскую деятельность.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19781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0"/>
            <a:ext cx="6876256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Маленькие дети по своей природе исследователи. Это объясняется тем, что младшим  дошкольникам  присуще наглядно-действенное и наглядно-образное мышление, а экспериментирование, как никакой другой метод, соответствует этим возрастным особенностям. В дошкольном возрасте он является ведущим, а в первые три года – практически единственным способом познания мира. Своими корнями экспериментирование уходит в манипулирование предметами. Малышам хочется испытывать все самим, удивляться неизведанному. У них формируется любознательность – желание познать закономерности окружающего мира.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Поэтому очень важно интерес ребенка, любознательность сделать управляемым процессом, а главное, полезным для него с точки зрения познавательного, нравственного, эстетического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0"/>
            <a:ext cx="70202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метода экспериментирования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заключается в том, что в процессе эксперимента: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получают реальные представления о различных сторонах изучаемого объекта и его взаимоотношениях с другими объектами и со средой обитания;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идет обогащение памяти ребенка, активизируются его мыслительные процессы;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развивается речь;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формируются самостоятельность, целеполагание, способность преобразовывать какие-либо предметы и явления для достижения определенного результата;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развивается эмоциональная сфера ребенка, творческие способности, формируются трудовые навыки.</a:t>
            </a:r>
          </a:p>
          <a:p>
            <a:pPr indent="3683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это значит, что детское экспериментирование является важным  средством интеллектуального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04664"/>
            <a:ext cx="6858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познавательной активности детей в процессе исследовательской деятельности.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(Развитие наблюдательности, умение сравнивать, анализировать, обобщать; развитие познавательного интереса детей в      процессе экспериментирования, установление причинно-следственной связи.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формирования основного целостного мировидения ребенка средствами эксперимента.)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32656"/>
            <a:ext cx="6858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представление детей о физических свойствах окружающего мира.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представление об основных физических явлениях.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представление об использовании человеком факторов природной среды.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представление детей о значимости воды и воздуха в жизни человека.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 для возникновения удивления по отношению к наблюдаемым явлениям, для пробуждения интереса к решению поставленных задач; для возможности радоваться сделанному открытию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08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60648"/>
            <a:ext cx="6858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Образовательные задачи:</a:t>
            </a:r>
            <a:br>
              <a:rPr lang="ru-RU" sz="2400" b="1" dirty="0" smtClean="0"/>
            </a:br>
            <a:r>
              <a:rPr lang="ru-RU" sz="2000" dirty="0" smtClean="0"/>
              <a:t>Познакомить детей со свойствами предмета исследования;</a:t>
            </a:r>
            <a:br>
              <a:rPr lang="ru-RU" sz="2000" dirty="0" smtClean="0"/>
            </a:br>
            <a:r>
              <a:rPr lang="ru-RU" sz="2000" dirty="0" smtClean="0"/>
              <a:t>Формировать умение делать открытия и выводы;</a:t>
            </a:r>
            <a:br>
              <a:rPr lang="ru-RU" sz="2000" dirty="0" smtClean="0"/>
            </a:br>
            <a:r>
              <a:rPr lang="ru-RU" sz="2000" dirty="0" smtClean="0"/>
              <a:t>Обучать плавному направленному выходу на предмет.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400" b="1" dirty="0" smtClean="0"/>
              <a:t>Развивающие задачи:</a:t>
            </a:r>
            <a:br>
              <a:rPr lang="ru-RU" sz="2400" b="1" dirty="0" smtClean="0"/>
            </a:br>
            <a:r>
              <a:rPr lang="ru-RU" sz="2000" dirty="0" smtClean="0"/>
              <a:t>Развивать экспериментальную деятельность;</a:t>
            </a:r>
            <a:br>
              <a:rPr lang="ru-RU" sz="2000" dirty="0" smtClean="0"/>
            </a:br>
            <a:r>
              <a:rPr lang="ru-RU" sz="2000" dirty="0" smtClean="0"/>
              <a:t>Развивать речь детей;</a:t>
            </a:r>
            <a:br>
              <a:rPr lang="ru-RU" sz="2000" dirty="0" smtClean="0"/>
            </a:br>
            <a:r>
              <a:rPr lang="ru-RU" sz="2000" dirty="0" smtClean="0"/>
              <a:t>Развивать сенсорные способности, тактильные ощущения,</a:t>
            </a:r>
            <a:br>
              <a:rPr lang="ru-RU" sz="2000" dirty="0" smtClean="0"/>
            </a:br>
            <a:r>
              <a:rPr lang="ru-RU" sz="2000" dirty="0" smtClean="0"/>
              <a:t>Мелкую моторику;</a:t>
            </a:r>
            <a:br>
              <a:rPr lang="ru-RU" sz="2000" dirty="0" smtClean="0"/>
            </a:br>
            <a:r>
              <a:rPr lang="ru-RU" sz="2000" dirty="0" smtClean="0"/>
              <a:t>Развивать внимание, мышление, память.</a:t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2400" b="1" dirty="0" smtClean="0"/>
              <a:t>Воспитательные задачи:</a:t>
            </a:r>
            <a:br>
              <a:rPr lang="ru-RU" sz="2400" b="1" dirty="0" smtClean="0"/>
            </a:br>
            <a:r>
              <a:rPr lang="ru-RU" sz="2000" dirty="0" smtClean="0"/>
              <a:t>Воспитывать самостоятельность и активность;</a:t>
            </a:r>
            <a:br>
              <a:rPr lang="ru-RU" sz="2000" dirty="0" smtClean="0"/>
            </a:br>
            <a:r>
              <a:rPr lang="ru-RU" sz="2000" dirty="0" smtClean="0"/>
              <a:t>Воспитывать умение слушать друг друга, чувство</a:t>
            </a:r>
            <a:br>
              <a:rPr lang="ru-RU" sz="2000" dirty="0" smtClean="0"/>
            </a:br>
            <a:r>
              <a:rPr lang="ru-RU" sz="2000" dirty="0" smtClean="0"/>
              <a:t>Взаимопомощи, умение работать в коллективе, доброжелательность</a:t>
            </a:r>
            <a:br>
              <a:rPr lang="ru-RU" sz="2000" dirty="0" smtClean="0"/>
            </a:br>
            <a:r>
              <a:rPr lang="ru-RU" sz="2000" dirty="0" smtClean="0"/>
              <a:t>и отзывчивость;</a:t>
            </a:r>
            <a:br>
              <a:rPr lang="ru-RU" sz="2000" dirty="0" smtClean="0"/>
            </a:br>
            <a:r>
              <a:rPr lang="ru-RU" sz="2000" dirty="0" smtClean="0"/>
              <a:t>Воспитывать аккуратность в работе.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jumtZaG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0"/>
            <a:ext cx="718254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экспериментов.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По характеру объектов, используемых в эксперименте:</a:t>
            </a:r>
            <a:br>
              <a:rPr lang="ru-RU" sz="2000" dirty="0" smtClean="0"/>
            </a:br>
            <a:r>
              <a:rPr lang="ru-RU" sz="2000" dirty="0" smtClean="0"/>
              <a:t> --  Опыты с растениями;</a:t>
            </a:r>
            <a:br>
              <a:rPr lang="ru-RU" sz="2000" dirty="0" smtClean="0"/>
            </a:br>
            <a:r>
              <a:rPr lang="ru-RU" sz="2000" dirty="0" smtClean="0"/>
              <a:t>  -- Опыты с животными;</a:t>
            </a:r>
            <a:br>
              <a:rPr lang="ru-RU" sz="2000" dirty="0" smtClean="0"/>
            </a:br>
            <a:r>
              <a:rPr lang="ru-RU" sz="2000" dirty="0" smtClean="0"/>
              <a:t>  -- Опыты с объектами неживой природы;</a:t>
            </a:r>
            <a:br>
              <a:rPr lang="ru-RU" sz="2000" dirty="0" smtClean="0"/>
            </a:br>
            <a:r>
              <a:rPr lang="ru-RU" sz="2000" dirty="0" smtClean="0"/>
              <a:t>  -- Опыты, объектом которых является человек.</a:t>
            </a:r>
            <a:br>
              <a:rPr lang="ru-RU" sz="2000" dirty="0" smtClean="0"/>
            </a:br>
            <a:r>
              <a:rPr lang="ru-RU" sz="2000" dirty="0" smtClean="0"/>
              <a:t>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000" dirty="0" smtClean="0"/>
              <a:t> По месту проведения опытов:</a:t>
            </a:r>
            <a:br>
              <a:rPr lang="ru-RU" sz="2000" dirty="0" smtClean="0"/>
            </a:br>
            <a:r>
              <a:rPr lang="ru-RU" sz="2000" dirty="0" smtClean="0"/>
              <a:t>  -- В групповой комнате;</a:t>
            </a:r>
            <a:br>
              <a:rPr lang="ru-RU" sz="2000" dirty="0" smtClean="0"/>
            </a:br>
            <a:r>
              <a:rPr lang="ru-RU" sz="2000" dirty="0" smtClean="0"/>
              <a:t>  -- На участке;</a:t>
            </a:r>
            <a:br>
              <a:rPr lang="ru-RU" sz="2000" dirty="0" smtClean="0"/>
            </a:br>
            <a:r>
              <a:rPr lang="ru-RU" sz="2000" dirty="0" smtClean="0"/>
              <a:t>  -- В лесу, в поле и т.д.</a:t>
            </a:r>
            <a:br>
              <a:rPr lang="ru-RU" sz="2000" dirty="0" smtClean="0"/>
            </a:br>
            <a:r>
              <a:rPr lang="ru-RU" sz="2000" dirty="0" smtClean="0"/>
              <a:t>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000" dirty="0" smtClean="0"/>
              <a:t>  По количеству детей:</a:t>
            </a:r>
            <a:br>
              <a:rPr lang="ru-RU" sz="2000" dirty="0" smtClean="0"/>
            </a:br>
            <a:r>
              <a:rPr lang="ru-RU" sz="2000" dirty="0" smtClean="0"/>
              <a:t>  -- Индивидуальные ( 1– 4 ребенка);</a:t>
            </a:r>
            <a:br>
              <a:rPr lang="ru-RU" sz="2000" dirty="0" smtClean="0"/>
            </a:br>
            <a:r>
              <a:rPr lang="ru-RU" sz="2000" dirty="0" smtClean="0"/>
              <a:t> --  Групповые (5 –16 детей);</a:t>
            </a:r>
            <a:br>
              <a:rPr lang="ru-RU" sz="2000" dirty="0" smtClean="0"/>
            </a:br>
            <a:r>
              <a:rPr lang="ru-RU" sz="2000" dirty="0" smtClean="0"/>
              <a:t> --  Фронтальные или коллективные ( вся группа).</a:t>
            </a:r>
            <a:br>
              <a:rPr lang="ru-RU" sz="2000" dirty="0" smtClean="0"/>
            </a:br>
            <a:r>
              <a:rPr lang="ru-RU" sz="2000" dirty="0" smtClean="0"/>
              <a:t>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000" dirty="0" smtClean="0"/>
              <a:t>  По причине их проведения:</a:t>
            </a:r>
            <a:br>
              <a:rPr lang="ru-RU" sz="2000" dirty="0" smtClean="0"/>
            </a:br>
            <a:r>
              <a:rPr lang="ru-RU" sz="2000" dirty="0" smtClean="0"/>
              <a:t>  -- Случайные;</a:t>
            </a:r>
            <a:br>
              <a:rPr lang="ru-RU" sz="2000" dirty="0" smtClean="0"/>
            </a:br>
            <a:r>
              <a:rPr lang="ru-RU" sz="2000" dirty="0" smtClean="0"/>
              <a:t>  -- Запланированные;</a:t>
            </a:r>
            <a:br>
              <a:rPr lang="ru-RU" sz="2000" dirty="0" smtClean="0"/>
            </a:br>
            <a:r>
              <a:rPr lang="ru-RU" sz="2000" dirty="0" smtClean="0"/>
              <a:t>  -- Поставленные в ответ на вопрос ребенка.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757</Words>
  <Application>Microsoft Office PowerPoint</Application>
  <PresentationFormat>Экран (4:3)</PresentationFormat>
  <Paragraphs>72</Paragraphs>
  <Slides>26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Красная Шапочка</dc:creator>
  <cp:lastModifiedBy>User</cp:lastModifiedBy>
  <cp:revision>27</cp:revision>
  <dcterms:created xsi:type="dcterms:W3CDTF">2022-10-11T11:44:02Z</dcterms:created>
  <dcterms:modified xsi:type="dcterms:W3CDTF">2022-10-12T18:21:09Z</dcterms:modified>
</cp:coreProperties>
</file>