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3EF"/>
    <a:srgbClr val="80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62" y="-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88FD9-DD3C-4989-8B15-49974DE3523F}" type="datetimeFigureOut">
              <a:rPr lang="ru-RU" smtClean="0"/>
              <a:t>19.06.2022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32296-D472-46F3-8561-8C0E44C0620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590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19.06.2022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20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19.06.2022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66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19.06.2022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73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19.06.2022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6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19.06.2022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01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19.06.2022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66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19.06.2022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41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19.06.2022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64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19.06.2022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75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19.06.2022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9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CD2DA-96DF-48AD-BEEE-C5B978795493}" type="datetimeFigureOut">
              <a:rPr lang="ru-RU" smtClean="0"/>
              <a:t>19.06.2022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BA2FB-5572-41C5-8AFC-BB8A85AFF1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00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CD2DA-96DF-48AD-BEEE-C5B978795493}" type="datetimeFigureOut">
              <a:rPr lang="ru-RU" smtClean="0"/>
              <a:t>19.06.2022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BA2FB-5572-41C5-8AFC-BB8A85AFF1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96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7340"/>
            <a:ext cx="8136904" cy="180019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3003EF"/>
                </a:solidFill>
                <a:latin typeface="Century Gothic" pitchFamily="34" charset="0"/>
              </a:rPr>
              <a:t>Проект </a:t>
            </a:r>
            <a:br>
              <a:rPr lang="ru-RU" sz="3600" b="1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3600" b="1" dirty="0" smtClean="0">
                <a:solidFill>
                  <a:srgbClr val="3003EF"/>
                </a:solidFill>
                <a:latin typeface="Century Gothic" pitchFamily="34" charset="0"/>
              </a:rPr>
              <a:t>«Истоки народной культуры детям»</a:t>
            </a:r>
            <a:endParaRPr lang="ru-RU" sz="3600" b="1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3238500"/>
            <a:ext cx="5832648" cy="1460500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rgbClr val="3003EF"/>
              </a:solidFill>
              <a:latin typeface="Century Gothic" pitchFamily="34" charset="0"/>
            </a:endParaRPr>
          </a:p>
          <a:p>
            <a:r>
              <a:rPr lang="ru-RU" sz="2400" dirty="0" smtClean="0">
                <a:solidFill>
                  <a:srgbClr val="3003EF"/>
                </a:solidFill>
                <a:latin typeface="Century Gothic" pitchFamily="34" charset="0"/>
              </a:rPr>
              <a:t>Воспитатели: Митряшкина Н.М.</a:t>
            </a:r>
          </a:p>
          <a:p>
            <a:r>
              <a:rPr lang="ru-RU" sz="2400" dirty="0" smtClean="0">
                <a:solidFill>
                  <a:srgbClr val="3003EF"/>
                </a:solidFill>
                <a:latin typeface="Century Gothic" pitchFamily="34" charset="0"/>
              </a:rPr>
              <a:t>                 Малинка Л.Е.</a:t>
            </a:r>
            <a:endParaRPr lang="ru-RU" sz="24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6836"/>
            <a:ext cx="9492800" cy="6120680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278" y="3361556"/>
            <a:ext cx="1650339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1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265212"/>
            <a:ext cx="8341558" cy="648072"/>
          </a:xfrm>
        </p:spPr>
        <p:txBody>
          <a:bodyPr>
            <a:noAutofit/>
          </a:bodyPr>
          <a:lstStyle/>
          <a:p>
            <a:pPr algn="l"/>
            <a: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  <a:t> </a:t>
            </a:r>
            <a:b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400" b="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b="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b="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b="0" dirty="0" smtClean="0">
                <a:solidFill>
                  <a:srgbClr val="3003EF"/>
                </a:solidFill>
                <a:latin typeface="Century Gothic" pitchFamily="34" charset="0"/>
              </a:rPr>
              <a:t>   Пластилиновая   стружка                            Аппликация </a:t>
            </a:r>
            <a:br>
              <a:rPr lang="ru-RU" b="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b="0" dirty="0" smtClean="0">
                <a:solidFill>
                  <a:srgbClr val="3003EF"/>
                </a:solidFill>
                <a:latin typeface="Century Gothic" pitchFamily="34" charset="0"/>
              </a:rPr>
              <a:t>              «Рукавички»                               «Разноцветный коврик»</a:t>
            </a:r>
            <a:endParaRPr lang="ru-RU" sz="2800" b="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3" name="Рисунок 2" descr="C:\Users\Admin\Downloads\IMG_20220321_1640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37" y="913284"/>
            <a:ext cx="3600400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esktop\IMG-20220316-WA007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10" y="913285"/>
            <a:ext cx="4381500" cy="302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199" y="3937620"/>
            <a:ext cx="1512167" cy="15922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66836"/>
            <a:ext cx="936104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78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388" y="0"/>
            <a:ext cx="8075240" cy="12013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Приобщение детей </a:t>
            </a:r>
            <a:b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к русским народным сказкам</a:t>
            </a:r>
            <a:endParaRPr lang="ru-RU" sz="28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2050" name="Picture 2" descr="C:\Users\Admin\Desktop\РАБОТА\МЛАДШАЯ ГРУППА 2021\ФОТО 2 МЛ.ГРУППА\ПОДГОТОВКА К МАЛЕНЬКОМУ ХУДОЖНИКУ\IMG-20220317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9308"/>
            <a:ext cx="4320480" cy="458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38844"/>
            <a:ext cx="943304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2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 descr="C:\Users\Admin\Desktop\РАБОТА\МЛАДШАЯ ГРУППА 2021\ФОТО 2 МЛ.ГРУППА\ПОДГОТОВКА К МАЛЕНЬКОМУ ХУДОЖНИКУ\IMG_20220315_175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044"/>
            <a:ext cx="3240360" cy="410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044"/>
            <a:ext cx="3312368" cy="432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3" y="337220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  Совместная деятельность </a:t>
            </a:r>
          </a:p>
          <a:p>
            <a:pPr algn="ctr"/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родителей и детей</a:t>
            </a:r>
            <a:endParaRPr lang="ru-RU" sz="28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66836"/>
            <a:ext cx="936104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98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852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  <a:t>Знакомство детей с русским бытом</a:t>
            </a:r>
            <a:endParaRPr lang="ru-RU" sz="32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1026" name="Picture 2" descr="C:\Users\Admin\Desktop\IMG_20220324_19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345332"/>
            <a:ext cx="468052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IMG_20220322_0729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13283"/>
            <a:ext cx="4032447" cy="480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66836"/>
            <a:ext cx="936104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7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064896" cy="15613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solidFill>
                  <a:srgbClr val="3003EF"/>
                </a:solidFill>
                <a:latin typeface="Century Gothic" pitchFamily="34" charset="0"/>
              </a:rPr>
              <a:t>            </a:t>
            </a:r>
            <a: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  <a:t>Знакомство детей с русскими народными играми </a:t>
            </a:r>
            <a:r>
              <a:rPr lang="ru-RU" sz="2200" dirty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20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2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  <a:t>Хороводная игра «Колпачок</a:t>
            </a:r>
            <a:r>
              <a:rPr lang="ru-RU" sz="2700" dirty="0" smtClean="0">
                <a:solidFill>
                  <a:srgbClr val="3003EF"/>
                </a:solidFill>
                <a:latin typeface="Century Gothic" pitchFamily="34" charset="0"/>
              </a:rPr>
              <a:t>»                </a:t>
            </a:r>
            <a: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  <a:t>Подвижная игра </a:t>
            </a:r>
            <a:b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2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  <a:t>                                                                 «Мыши водят хоровод»</a:t>
            </a:r>
            <a:b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0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2000" dirty="0" smtClean="0">
                <a:solidFill>
                  <a:srgbClr val="3003EF"/>
                </a:solidFill>
                <a:latin typeface="Century Gothic" pitchFamily="34" charset="0"/>
              </a:rPr>
              <a:t>                                                                                  </a:t>
            </a:r>
            <a:endParaRPr lang="ru-RU" sz="20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3" name="Рисунок 2" descr="C:\Users\Admin\Desktop\Новая папка\IMG_20220317_11510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4" y="1561356"/>
            <a:ext cx="4401640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esktop\Новая папка\IMG_20220317_1156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61356"/>
            <a:ext cx="4716016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38844"/>
            <a:ext cx="943304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15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68441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Результат проекта на конкурсе</a:t>
            </a:r>
            <a:b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 «Маленький художник»</a:t>
            </a:r>
            <a:endParaRPr lang="ru-RU" sz="28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2050" name="Picture 2" descr="C:\Users\Admin\Desktop\РАБОТА\МЛАДШАЯ ГРУППА 2021\ФОТО 2 МЛ.ГРУППА\IMG_20220322_2017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985292"/>
            <a:ext cx="756084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8844"/>
            <a:ext cx="936104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0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75642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3003EF"/>
                </a:solidFill>
                <a:latin typeface="Century Gothic" pitchFamily="34" charset="0"/>
              </a:rPr>
              <a:t>Спасибо за внимание!</a:t>
            </a:r>
            <a:endParaRPr lang="ru-RU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1026" name="Picture 2" descr="C:\Users\Admin\Desktop\IMG_20220504_2137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13284"/>
            <a:ext cx="64807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66836"/>
            <a:ext cx="936104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3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3204"/>
            <a:ext cx="8136904" cy="5184576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rgbClr val="3003EF"/>
                </a:solidFill>
                <a:latin typeface="Century Gothic" pitchFamily="34" charset="0"/>
              </a:rPr>
              <a:t>    Цель </a:t>
            </a:r>
            <a:r>
              <a:rPr lang="ru-RU" sz="1800" b="1" dirty="0">
                <a:solidFill>
                  <a:srgbClr val="3003EF"/>
                </a:solidFill>
                <a:latin typeface="Century Gothic" pitchFamily="34" charset="0"/>
              </a:rPr>
              <a:t>проекта: 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развитие первоначальных представлений об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</a:t>
            </a:r>
            <a:b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 истоках 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народной культуры у детей  3-4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лет.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  </a:t>
            </a:r>
            <a:r>
              <a:rPr lang="ru-RU" sz="1800" b="1" dirty="0" smtClean="0">
                <a:solidFill>
                  <a:srgbClr val="3003EF"/>
                </a:solidFill>
                <a:latin typeface="Century Gothic" pitchFamily="34" charset="0"/>
              </a:rPr>
              <a:t>Задачи </a:t>
            </a:r>
            <a:r>
              <a:rPr lang="ru-RU" sz="1800" b="1" dirty="0">
                <a:solidFill>
                  <a:srgbClr val="3003EF"/>
                </a:solidFill>
                <a:latin typeface="Century Gothic" pitchFamily="34" charset="0"/>
              </a:rPr>
              <a:t>проекта: </a:t>
            </a:r>
            <a:r>
              <a:rPr lang="ru-RU" sz="1800" b="1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1800" b="1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b="1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rgbClr val="3003EF"/>
                </a:solidFill>
                <a:latin typeface="Century Gothic" pitchFamily="34" charset="0"/>
              </a:rPr>
              <a:t>  -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Познакомить 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детей с дымковской игрушкой, учить украшать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</a:t>
            </a:r>
            <a:b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  дымковскими 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узорами силуэты игрушек.</a:t>
            </a:r>
            <a:b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- Продолжать 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знакомить детей с народным фольклором: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</a:t>
            </a:r>
            <a:b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 потешками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, закличками, колыбельными, сказками, пестушками, 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 считалками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, скороговорками,  пословицами, поговорками,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 загадками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,  с русскими  народными    подвижными и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 хороводными  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играми.</a:t>
            </a:r>
            <a:b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- Развивать 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творческие и познавательные способности, речевые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 умения 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и мелкую моторику рук, обогащать словарный запас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 детей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.</a:t>
            </a:r>
            <a:b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- Воспитывать 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уважительное отношение к традициям русского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 народа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, познавательный интерес и  любовь к Родине.</a:t>
            </a:r>
            <a:b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rgbClr val="3003EF"/>
                </a:solidFill>
                <a:latin typeface="Century Gothic" pitchFamily="34" charset="0"/>
              </a:rPr>
              <a:t>   - Вовлекать  </a:t>
            </a:r>
            <a: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  <a:t>родителей в совместную творческую деятельность.</a:t>
            </a:r>
            <a:br>
              <a:rPr lang="ru-RU" sz="1800" dirty="0">
                <a:solidFill>
                  <a:srgbClr val="3003EF"/>
                </a:solidFill>
                <a:latin typeface="Century Gothic" pitchFamily="34" charset="0"/>
              </a:rPr>
            </a:br>
            <a:endParaRPr lang="ru-RU" sz="18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38844"/>
            <a:ext cx="943304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4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352928" cy="5256584"/>
          </a:xfrm>
        </p:spPr>
        <p:txBody>
          <a:bodyPr>
            <a:noAutofit/>
          </a:bodyPr>
          <a:lstStyle/>
          <a:p>
            <a:pPr algn="l">
              <a:tabLst>
                <a:tab pos="268288" algn="l"/>
              </a:tabLst>
            </a:pPr>
            <a:r>
              <a:rPr lang="ru-RU" sz="3200" b="1" dirty="0" smtClean="0">
                <a:solidFill>
                  <a:srgbClr val="3003EF"/>
                </a:solidFill>
                <a:latin typeface="Century Gothic" pitchFamily="34" charset="0"/>
              </a:rPr>
              <a:t>  Участники </a:t>
            </a:r>
            <a:r>
              <a:rPr lang="ru-RU" sz="3200" b="1" dirty="0">
                <a:solidFill>
                  <a:srgbClr val="3003EF"/>
                </a:solidFill>
                <a:latin typeface="Century Gothic" pitchFamily="34" charset="0"/>
              </a:rPr>
              <a:t>проекта: </a:t>
            </a:r>
            <a: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  <a:t>дети </a:t>
            </a:r>
            <a: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  <a:t>  младшего    </a:t>
            </a:r>
            <a:b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  <a:t> дошкольного возраста</a:t>
            </a:r>
            <a: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  <a:t>, </a:t>
            </a:r>
            <a: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  <a:t>родители</a:t>
            </a:r>
            <a: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  <a:t>, </a:t>
            </a:r>
            <a: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  <a:t> педагоги.</a:t>
            </a:r>
            <a: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3200" b="1" dirty="0" smtClean="0">
                <a:solidFill>
                  <a:srgbClr val="3003EF"/>
                </a:solidFill>
                <a:latin typeface="Century Gothic" pitchFamily="34" charset="0"/>
              </a:rPr>
              <a:t>  Сроки </a:t>
            </a:r>
            <a:r>
              <a:rPr lang="ru-RU" sz="3200" b="1" dirty="0">
                <a:solidFill>
                  <a:srgbClr val="3003EF"/>
                </a:solidFill>
                <a:latin typeface="Century Gothic" pitchFamily="34" charset="0"/>
              </a:rPr>
              <a:t>реализации проекта: </a:t>
            </a:r>
            <a:r>
              <a:rPr lang="ru-RU" sz="3200" b="1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3200" b="1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3200" b="1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3200" b="1" dirty="0" smtClean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  <a:t>краткосрочный</a:t>
            </a:r>
            <a: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  <a:t>,  с 07.03.2022 г. </a:t>
            </a:r>
            <a: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  <a:t>по </a:t>
            </a:r>
            <a:b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  <a:t> 18.03.2022 </a:t>
            </a:r>
            <a: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  <a:t>г.</a:t>
            </a:r>
            <a:b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3200" b="1" dirty="0" smtClean="0">
                <a:solidFill>
                  <a:srgbClr val="3003EF"/>
                </a:solidFill>
                <a:latin typeface="Century Gothic" pitchFamily="34" charset="0"/>
              </a:rPr>
              <a:t>  Тип </a:t>
            </a:r>
            <a:r>
              <a:rPr lang="ru-RU" sz="3200" b="1" dirty="0">
                <a:solidFill>
                  <a:srgbClr val="3003EF"/>
                </a:solidFill>
                <a:latin typeface="Century Gothic" pitchFamily="34" charset="0"/>
              </a:rPr>
              <a:t>проекта: </a:t>
            </a:r>
            <a: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  <a:t>познавательно- </a:t>
            </a:r>
            <a:b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3200" dirty="0" smtClean="0">
                <a:solidFill>
                  <a:srgbClr val="3003EF"/>
                </a:solidFill>
                <a:latin typeface="Century Gothic" pitchFamily="34" charset="0"/>
              </a:rPr>
              <a:t> творческий</a:t>
            </a:r>
            <a: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  <a:t>.</a:t>
            </a:r>
            <a:br>
              <a:rPr lang="ru-RU" sz="3200" dirty="0">
                <a:solidFill>
                  <a:srgbClr val="3003EF"/>
                </a:solidFill>
                <a:latin typeface="Century Gothic" pitchFamily="34" charset="0"/>
              </a:rPr>
            </a:br>
            <a:endParaRPr lang="ru-RU" sz="32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66836"/>
            <a:ext cx="944811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Вовлечение родителей в проектную деятельность</a:t>
            </a:r>
            <a:b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Домашнее задание «Матрешка»</a:t>
            </a:r>
            <a:endParaRPr lang="ru-RU" sz="28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5" name="Рисунок 4" descr="C:\Users\Admin\Desktop\рисуем матрешек\IMG-20220312-WA00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417340"/>
            <a:ext cx="2808312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рисуем матрешек\IMG-20220314-WA00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7340"/>
            <a:ext cx="2664296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38844"/>
            <a:ext cx="950505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3003EF"/>
                </a:solidFill>
                <a:latin typeface="Century Gothic" pitchFamily="34" charset="0"/>
              </a:rPr>
              <a:t>Лепка «Баранки» </a:t>
            </a:r>
            <a:br>
              <a:rPr lang="ru-RU" sz="36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3600" dirty="0" smtClean="0">
                <a:solidFill>
                  <a:srgbClr val="3003EF"/>
                </a:solidFill>
                <a:latin typeface="Century Gothic" pitchFamily="34" charset="0"/>
              </a:rPr>
              <a:t>из соленого теста</a:t>
            </a:r>
            <a:endParaRPr lang="ru-RU" sz="36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3" name="Рисунок 2" descr="C:\Users\Admin\Desktop\Новая папка\IMG_20220210_1125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1137"/>
            <a:ext cx="4392488" cy="3104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esktop\IMG_20220210_11321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1136"/>
            <a:ext cx="3024336" cy="382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66836"/>
            <a:ext cx="936104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6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4"/>
            <a:ext cx="8229600" cy="118847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Дидактические игры </a:t>
            </a:r>
            <a:r>
              <a:rPr lang="ru-RU" sz="2800" dirty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800" dirty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«Собери матрешку»,  «Одень кукле нарядное платье»</a:t>
            </a:r>
            <a:endParaRPr lang="ru-RU" sz="28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3" name="Рисунок 2" descr="C:\Users\Admin\Desktop\Новая папка\IMG_20220311_1632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1356"/>
            <a:ext cx="2952328" cy="375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esktop\Новая папка\IMG_20220311_1635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232" y="1561356"/>
            <a:ext cx="3024336" cy="375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37206"/>
            <a:ext cx="946956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003EF"/>
                </a:solidFill>
                <a:latin typeface="Century Gothic" pitchFamily="34" charset="0"/>
              </a:rPr>
              <a:t>«Матрешка»</a:t>
            </a:r>
            <a:endParaRPr lang="ru-RU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4" name="Рисунок 3" descr="C:\Users\Admin\Desktop\Новая папка\IMG_20220310_16452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9308"/>
            <a:ext cx="6120680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8844"/>
            <a:ext cx="9361039" cy="63062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1680" y="12119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003EF"/>
                </a:solidFill>
                <a:latin typeface="Century Gothic" pitchFamily="34" charset="0"/>
              </a:rPr>
              <a:t>                Пластилинография</a:t>
            </a:r>
            <a:endParaRPr lang="ru-RU" sz="2400" dirty="0">
              <a:solidFill>
                <a:srgbClr val="3003E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8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Admin\Downloads\IMG-20220317-WA0017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5372"/>
            <a:ext cx="3240360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51520" y="409228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Пластилинография«Блюдце»</a:t>
            </a:r>
            <a:endParaRPr lang="ru-RU" sz="28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8" name="Объект 7" descr="C:\Users\Admin\Downloads\IMG-20220316-WA0082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5372"/>
            <a:ext cx="4752528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 rot="10800000" flipV="1">
            <a:off x="3851920" y="347673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Аппликация </a:t>
            </a:r>
          </a:p>
          <a:p>
            <a:pPr algn="ctr"/>
            <a:r>
              <a:rPr lang="ru-RU" sz="2800" dirty="0" smtClean="0">
                <a:solidFill>
                  <a:srgbClr val="3003EF"/>
                </a:solidFill>
                <a:latin typeface="Century Gothic" pitchFamily="34" charset="0"/>
              </a:rPr>
              <a:t>«Кружевная салфетка»</a:t>
            </a:r>
            <a:endParaRPr lang="ru-RU" sz="28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66836"/>
            <a:ext cx="936104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127332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3100" dirty="0" smtClean="0">
                <a:solidFill>
                  <a:srgbClr val="3003EF"/>
                </a:solidFill>
                <a:latin typeface="Century Gothic" pitchFamily="34" charset="0"/>
              </a:rPr>
              <a:t>Нетрадиционные техники рисования   </a:t>
            </a:r>
            <a:r>
              <a:rPr lang="ru-RU" sz="31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3100" dirty="0" smtClean="0">
                <a:solidFill>
                  <a:srgbClr val="3003EF"/>
                </a:solidFill>
                <a:latin typeface="Century Gothic" pitchFamily="34" charset="0"/>
              </a:rPr>
              <a:t>       </a:t>
            </a:r>
            <a:br>
              <a:rPr lang="ru-RU" sz="31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3100" dirty="0">
                <a:solidFill>
                  <a:srgbClr val="3003EF"/>
                </a:solidFill>
                <a:latin typeface="Century Gothic" pitchFamily="34" charset="0"/>
              </a:rPr>
              <a:t> </a:t>
            </a:r>
            <a:r>
              <a:rPr lang="ru-RU" sz="3100" dirty="0" smtClean="0">
                <a:solidFill>
                  <a:srgbClr val="3003EF"/>
                </a:solidFill>
                <a:latin typeface="Century Gothic" pitchFamily="34" charset="0"/>
              </a:rPr>
              <a:t>    </a:t>
            </a:r>
            <a:r>
              <a:rPr lang="ru-RU" sz="2700" dirty="0" smtClean="0">
                <a:solidFill>
                  <a:srgbClr val="3003EF"/>
                </a:solidFill>
                <a:latin typeface="Century Gothic" pitchFamily="34" charset="0"/>
              </a:rPr>
              <a:t>«Аленький цветочек</a:t>
            </a:r>
            <a:r>
              <a:rPr lang="ru-RU" sz="2200" dirty="0" smtClean="0">
                <a:solidFill>
                  <a:srgbClr val="3003EF"/>
                </a:solidFill>
                <a:latin typeface="Century Gothic" pitchFamily="34" charset="0"/>
              </a:rPr>
              <a:t>»        </a:t>
            </a:r>
            <a:r>
              <a:rPr lang="ru-RU" sz="2700" dirty="0" smtClean="0">
                <a:solidFill>
                  <a:srgbClr val="3003EF"/>
                </a:solidFill>
                <a:latin typeface="Century Gothic" pitchFamily="34" charset="0"/>
              </a:rPr>
              <a:t>«Дымковская лошадка» </a:t>
            </a:r>
            <a:r>
              <a:rPr lang="ru-RU" sz="31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3100" dirty="0" smtClean="0">
                <a:solidFill>
                  <a:srgbClr val="3003EF"/>
                </a:solidFill>
                <a:latin typeface="Century Gothic" pitchFamily="34" charset="0"/>
              </a:rPr>
            </a:br>
            <a:r>
              <a:rPr lang="ru-RU" sz="3100" dirty="0" smtClean="0">
                <a:solidFill>
                  <a:srgbClr val="3003EF"/>
                </a:solidFill>
                <a:latin typeface="Century Gothic" pitchFamily="34" charset="0"/>
              </a:rPr>
              <a:t/>
            </a:r>
            <a:br>
              <a:rPr lang="ru-RU" sz="3100" dirty="0" smtClean="0">
                <a:solidFill>
                  <a:srgbClr val="3003EF"/>
                </a:solidFill>
                <a:latin typeface="Century Gothic" pitchFamily="34" charset="0"/>
              </a:rPr>
            </a:br>
            <a:endParaRPr lang="ru-RU" sz="2200" dirty="0">
              <a:solidFill>
                <a:srgbClr val="3003EF"/>
              </a:solidFill>
              <a:latin typeface="Century Gothic" pitchFamily="34" charset="0"/>
            </a:endParaRPr>
          </a:p>
        </p:txBody>
      </p:sp>
      <p:pic>
        <p:nvPicPr>
          <p:cNvPr id="3" name="Рисунок 2" descr="C:\Users\Admin\Downloads\IMG_20220322_0956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201316"/>
            <a:ext cx="3384377" cy="4513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Admin\Desktop\IMG-20220316-WA00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444" y="1394520"/>
            <a:ext cx="3528392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286" y="-166836"/>
            <a:ext cx="936480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77</Words>
  <Application>Microsoft Office PowerPoint</Application>
  <PresentationFormat>Экран (16:10)</PresentationFormat>
  <Paragraphs>24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Проект  «Истоки народной культуры детям»</vt:lpstr>
      <vt:lpstr>     Цель проекта: развитие первоначальных представлений об          истоках народной культуры у детей  3-4 лет.       Задачи проекта:     - Познакомить детей с дымковской игрушкой, учить украшать         дымковскими узорами силуэты игрушек.    - Продолжать знакомить детей с народным фольклором:         потешками, закличками, колыбельными, сказками, пестушками,        считалками, скороговорками,  пословицами, поговорками,       загадками,  с русскими  народными    подвижными и       хороводными  играми.    - Развивать творческие и познавательные способности, речевые       умения и мелкую моторику рук, обогащать словарный запас       детей.    - Воспитывать уважительное отношение к традициям русского       народа, познавательный интерес и  любовь к Родине.    - Вовлекать  родителей в совместную творческую деятельность. </vt:lpstr>
      <vt:lpstr>  Участники проекта: дети   младшего       дошкольного возраста, родители,    педагоги.   Сроки реализации проекта:    краткосрочный,  с 07.03.2022 г. по    18.03.2022 г.   Тип проекта: познавательно-    творческий. </vt:lpstr>
      <vt:lpstr>Вовлечение родителей в проектную деятельность Домашнее задание «Матрешка»</vt:lpstr>
      <vt:lpstr>Лепка «Баранки»  из соленого теста</vt:lpstr>
      <vt:lpstr>Дидактические игры  «Собери матрешку»,  «Одень кукле нарядное платье»</vt:lpstr>
      <vt:lpstr>«Матрешка»</vt:lpstr>
      <vt:lpstr>Презентация PowerPoint</vt:lpstr>
      <vt:lpstr>   Нетрадиционные техники рисования                 «Аленький цветочек»        «Дымковская лошадка»   </vt:lpstr>
      <vt:lpstr>                       Пластилиновая   стружка                            Аппликация                «Рукавички»                               «Разноцветный коврик»</vt:lpstr>
      <vt:lpstr>Приобщение детей  к русским народным сказкам</vt:lpstr>
      <vt:lpstr> </vt:lpstr>
      <vt:lpstr>Знакомство детей с русским бытом</vt:lpstr>
      <vt:lpstr>            Знакомство детей с русскими народными играми    Хороводная игра «Колпачок»                Подвижная игра                                                                    «Мыши водят хоровод»                                                                                    </vt:lpstr>
      <vt:lpstr>Результат проекта на конкурсе  «Маленький художник»</vt:lpstr>
      <vt:lpstr>Спасибо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«Истоки народной культуры детям»</dc:title>
  <dc:creator>Admin</dc:creator>
  <cp:lastModifiedBy>Admin</cp:lastModifiedBy>
  <cp:revision>42</cp:revision>
  <dcterms:created xsi:type="dcterms:W3CDTF">2022-05-13T11:11:34Z</dcterms:created>
  <dcterms:modified xsi:type="dcterms:W3CDTF">2022-06-19T15:06:31Z</dcterms:modified>
</cp:coreProperties>
</file>