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9DEE5-F118-4487-831E-5FCD54893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3D3F58-3FA8-420F-8F34-AE4AE8530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C083E-FEFE-4341-9B29-ADE1C11D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C245F2-E67A-4969-AB67-D7A41ED2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7BFA8-BE3D-4F7D-87D6-2AC82964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20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4F4E6-C055-4FAD-A74F-D00DD9C1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8CAA80-7D41-484E-9B6C-DFFD3E568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B13ADF-5407-402D-A5D5-6AC4FAC0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B9BD4-2C30-476B-8AB2-5457BB12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EC7C1-30C3-497F-B6C9-7272BC73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70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2E679B-87DA-4448-A7C9-C15F5B6C1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C369A2-0564-46C4-BCCC-CF6941AF5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A7C6A9-681C-498D-969C-3DAE9D3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78BD7A-7957-4DDA-808D-DDFF10F85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2856C7-48E5-4C82-8148-8B24BDFD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35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8349D-B1C4-47FC-9818-58282C73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94DEB7-7329-4DA1-9CF7-F2AC945EB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4F036-DA14-4149-A432-54323E1E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BAA553-25F6-4BFB-B896-1277DC8E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59CE26-1FA6-4849-AD7B-D88C91FB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8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90B63-6700-4511-818E-CBEB9C7CC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92E1D9-F731-4F3E-85AA-1D708EB0C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C857C-16AB-401C-BCC7-83CBFFBD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085209-B671-4A34-A789-1A1F20A8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67F88-2911-4F85-8766-59619189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78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C8389-7E19-4FD7-A2B0-10366A7D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95391-D33E-4AF7-A29F-820F2A711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0974A-86BB-4514-AE81-8BE64935B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D6DB0B-382A-4E41-913E-E9081D70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BE309F-EB70-4ED4-BAE3-1F8ED071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A62892-0CEE-4BA2-AD90-1F016B5D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7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6E508-DD04-450F-B779-3C6942DE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AD094A-1F3D-4323-8058-AFA9C273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E0E59E-DAF9-4D66-A469-BEA91FC0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4C1E00-BE51-4D57-9713-0598970A1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C7B875-39A2-4EBE-B9B8-CBDF8018E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AE3FA3-2B0E-473A-A406-EB9D425B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463756-4368-46A9-864A-59B9FB61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DAEF7D-DFA0-473B-A5CF-E8C1F89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95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F8BCA-2BA7-49AC-86E5-70161DD4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7FDC29-CD4B-43E4-BB15-DF11111C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E6897C-27FB-466D-AE75-EDCEFCB1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EC891-3E5B-4269-B770-25AFC3E4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0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07ED96-4357-4C64-8521-7F799465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70FE5E-C0C4-4216-BAE1-33D2071A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2E3CE6-ACF3-4400-B9FF-5509B42D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10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9D72C-6D6E-45A7-8D54-0954A5E4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7989D-F405-4785-B088-00CE5AC2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8809E5-383D-4307-92F0-ED00BE11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6B5FDB-42C8-4161-B91C-8AA0E638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64F673-1401-46E1-82FE-DB7CEF7B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63C524-6173-4624-8D8E-CD985B0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51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F0F8-B247-488D-B242-B94B7FDB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A72287-3D7F-4A28-9B2E-8FDBCD7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D1C88D-C5F1-40E9-9C7B-CC1C207A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4B7A23-46F2-4261-86B9-2A2B0C3B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4F993-0333-4B8D-861E-AB518FDC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BDC285-69BE-4601-8E6F-0BBE0B5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56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pikist.com/free-photo-vmpwz/b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BEC26-C6C8-490D-8F4E-2D18E662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8F2964-D4D6-4EA3-BB86-1F29602F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97F9B-DDFC-451F-93F0-17DE08A3C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B64BB-8D7B-44C8-8D6F-3DA454DB36D9}" type="datetimeFigureOut">
              <a:rPr lang="ru-RU" smtClean="0"/>
              <a:t>вс 27.11.22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BE07B-7059-4F35-BDAA-33500D424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F3CCD-B414-4B45-87A4-64B7F906A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F669B-E0A0-47CC-9557-12D4EBF46F2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37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https://sammlung.ru/?p=3749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215779-A156-4913-9654-3E105E91F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2512" y="3652791"/>
            <a:ext cx="5165112" cy="2900409"/>
          </a:xfrm>
          <a:prstGeom prst="round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F483595-BC2F-4D9E-93AA-FD90C61DD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983" y="-5061"/>
            <a:ext cx="9144000" cy="1238416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МАДОУ ДС № 17 «Ладушки» г. Нижневартовск</a:t>
            </a:r>
            <a:br>
              <a:rPr lang="ru-RU" sz="4900" dirty="0">
                <a:solidFill>
                  <a:srgbClr val="FF0000"/>
                </a:solidFill>
                <a:latin typeface="Century" panose="02040604050505020304" pitchFamily="18" charset="0"/>
              </a:rPr>
            </a:br>
            <a:br>
              <a:rPr lang="ru-RU" sz="1800" dirty="0">
                <a:solidFill>
                  <a:srgbClr val="FF0000"/>
                </a:solidFill>
                <a:latin typeface="Century" panose="02040604050505020304" pitchFamily="18" charset="0"/>
              </a:rPr>
            </a:br>
            <a:endParaRPr lang="ru-RU" sz="1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4ADCBFCB-59CF-4EAC-A548-51BDD26FB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5714" y="3410857"/>
            <a:ext cx="6248196" cy="306842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Выполнила: воспитатель Коренюк </a:t>
            </a:r>
          </a:p>
          <a:p>
            <a:r>
              <a:rPr lang="ru-RU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Инна Ивановна </a:t>
            </a:r>
          </a:p>
        </p:txBody>
      </p:sp>
      <p:pic>
        <p:nvPicPr>
          <p:cNvPr id="10" name="622b51944ee3051">
            <a:hlinkClick r:id="" action="ppaction://media"/>
            <a:extLst>
              <a:ext uri="{FF2B5EF4-FFF2-40B4-BE49-F238E27FC236}">
                <a16:creationId xmlns:a16="http://schemas.microsoft.com/office/drawing/2014/main" id="{EB6AD5A4-4CB1-44DA-877B-7AC58256E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981" y="6248400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43541D-6E2E-ED9D-E114-0B4FDD0AD3AC}"/>
              </a:ext>
            </a:extLst>
          </p:cNvPr>
          <p:cNvSpPr/>
          <p:nvPr/>
        </p:nvSpPr>
        <p:spPr>
          <a:xfrm>
            <a:off x="2358573" y="1270545"/>
            <a:ext cx="89017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entury" panose="02040604050505020304" pitchFamily="18" charset="0"/>
              </a:rPr>
              <a:t>Коллекционирование в ДОУ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entury" panose="02040604050505020304" pitchFamily="18" charset="0"/>
              </a:rPr>
              <a:t>как форма работы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entury" panose="02040604050505020304" pitchFamily="18" charset="0"/>
              </a:rPr>
              <a:t>с дошкольниками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3" name="Рамка 2">
            <a:extLst>
              <a:ext uri="{FF2B5EF4-FFF2-40B4-BE49-F238E27FC236}">
                <a16:creationId xmlns:a16="http://schemas.microsoft.com/office/drawing/2014/main" id="{D9867B3D-9334-F0BD-06DD-EAC6E7FD43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"/>
    </mc:Choice>
    <mc:Fallback xmlns="">
      <p:transition spd="slow" advTm="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D81337-C94E-4A84-8583-0D49B0E78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3"/>
            <a:ext cx="5235366" cy="411876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31E85B2-0D1E-480D-BA44-D3E13AB85F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48" y="2238375"/>
            <a:ext cx="3125935" cy="416791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5C62019F-8F0F-9C41-3C1B-E866E10895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491E1-04AC-1D12-AAED-C7C938A142A3}"/>
              </a:ext>
            </a:extLst>
          </p:cNvPr>
          <p:cNvSpPr/>
          <p:nvPr/>
        </p:nvSpPr>
        <p:spPr>
          <a:xfrm>
            <a:off x="1589734" y="254723"/>
            <a:ext cx="9012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бумаги и игрушек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киндер сюрприза</a:t>
            </a:r>
          </a:p>
        </p:txBody>
      </p:sp>
      <p:pic>
        <p:nvPicPr>
          <p:cNvPr id="8194" name="Picture 2" descr="стикеры">
            <a:extLst>
              <a:ext uri="{FF2B5EF4-FFF2-40B4-BE49-F238E27FC236}">
                <a16:creationId xmlns:a16="http://schemas.microsoft.com/office/drawing/2014/main" id="{4231D960-CB6D-DDF7-4200-23BEEEAF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367" y="104428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4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C6F5DEE-2094-4A6A-85E8-1DE2A364B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" y="1699930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E505AC3-4D82-420D-A380-67468F9535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68" y="1608649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E827EFEC-AF05-7D32-1265-3CCCD10C70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39EF46-A54B-8412-4284-A0C7B116DDFF}"/>
              </a:ext>
            </a:extLst>
          </p:cNvPr>
          <p:cNvSpPr/>
          <p:nvPr/>
        </p:nvSpPr>
        <p:spPr>
          <a:xfrm>
            <a:off x="2992637" y="451148"/>
            <a:ext cx="5770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бумаги</a:t>
            </a:r>
          </a:p>
        </p:txBody>
      </p:sp>
      <p:pic>
        <p:nvPicPr>
          <p:cNvPr id="11266" name="Picture 2" descr="листы">
            <a:extLst>
              <a:ext uri="{FF2B5EF4-FFF2-40B4-BE49-F238E27FC236}">
                <a16:creationId xmlns:a16="http://schemas.microsoft.com/office/drawing/2014/main" id="{5071969C-05D9-7FA3-1EF0-4C59CE49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39" y="1608649"/>
            <a:ext cx="4762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листы">
            <a:extLst>
              <a:ext uri="{FF2B5EF4-FFF2-40B4-BE49-F238E27FC236}">
                <a16:creationId xmlns:a16="http://schemas.microsoft.com/office/drawing/2014/main" id="{F55DA10A-3751-7E1D-0369-5C346819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58339" y="4294806"/>
            <a:ext cx="2857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3"/>
    </mc:Choice>
    <mc:Fallback xmlns="">
      <p:transition spd="slow" advTm="6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2A72B91-163D-40A2-A3C4-362FCA0C60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6" y="2517161"/>
            <a:ext cx="5431130" cy="296826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B0EBEA-E6C5-4777-9A2F-06C29C45B2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67" y="3844349"/>
            <a:ext cx="4595880" cy="277653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D058474E-3F3E-7ED4-3F4B-78517E9893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F61DB0-4BD6-31FB-D3DC-BE4016E83C0C}"/>
              </a:ext>
            </a:extLst>
          </p:cNvPr>
          <p:cNvSpPr/>
          <p:nvPr/>
        </p:nvSpPr>
        <p:spPr>
          <a:xfrm>
            <a:off x="1577866" y="431899"/>
            <a:ext cx="8983260" cy="18813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ракушек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музыкальных инструментов</a:t>
            </a:r>
          </a:p>
        </p:txBody>
      </p:sp>
      <p:pic>
        <p:nvPicPr>
          <p:cNvPr id="9218" name="Picture 2" descr="ракушечный декор">
            <a:extLst>
              <a:ext uri="{FF2B5EF4-FFF2-40B4-BE49-F238E27FC236}">
                <a16:creationId xmlns:a16="http://schemas.microsoft.com/office/drawing/2014/main" id="{D172337F-7413-92D8-E171-317FB896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00" y="5562113"/>
            <a:ext cx="3429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лавиши">
            <a:extLst>
              <a:ext uri="{FF2B5EF4-FFF2-40B4-BE49-F238E27FC236}">
                <a16:creationId xmlns:a16="http://schemas.microsoft.com/office/drawing/2014/main" id="{E97E5617-1A38-D381-7A4D-B6B3BD77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523">
            <a:off x="9294917" y="1314043"/>
            <a:ext cx="2314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"/>
    </mc:Choice>
    <mc:Fallback xmlns="">
      <p:transition spd="slow" advTm="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2ED8B8-2FB7-4108-A672-0A05119B5E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06" y="1825625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7DA2459-341E-407F-A946-586D0A45F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16" y="1825625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0A37CB44-4AE7-DDBC-704F-E527D38E3E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4113CA-6B20-D73E-12DF-E63AC8709FB6}"/>
              </a:ext>
            </a:extLst>
          </p:cNvPr>
          <p:cNvSpPr/>
          <p:nvPr/>
        </p:nvSpPr>
        <p:spPr>
          <a:xfrm>
            <a:off x="3192692" y="681037"/>
            <a:ext cx="5570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стекла</a:t>
            </a:r>
          </a:p>
        </p:txBody>
      </p:sp>
      <p:pic>
        <p:nvPicPr>
          <p:cNvPr id="10242" name="Picture 2" descr="геометрический узор">
            <a:extLst>
              <a:ext uri="{FF2B5EF4-FFF2-40B4-BE49-F238E27FC236}">
                <a16:creationId xmlns:a16="http://schemas.microsoft.com/office/drawing/2014/main" id="{B3B89E90-3FE7-DC5E-D369-BE3355B0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75" y="2002430"/>
            <a:ext cx="2463675" cy="365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5"/>
    </mc:Choice>
    <mc:Fallback xmlns="">
      <p:transition spd="slow" advTm="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2F0C50-AA2D-4A72-8581-981701EBC5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15" y="2228580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D00487-977F-4DFF-932B-5EA5E1038B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92" y="1468516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0BCF3334-13F1-91AE-1E9B-424A1B474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CBA09B-4228-1E0D-A5C5-CDA669531782}"/>
              </a:ext>
            </a:extLst>
          </p:cNvPr>
          <p:cNvSpPr/>
          <p:nvPr/>
        </p:nvSpPr>
        <p:spPr>
          <a:xfrm>
            <a:off x="2865404" y="451148"/>
            <a:ext cx="6461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машинок</a:t>
            </a:r>
          </a:p>
        </p:txBody>
      </p:sp>
      <p:pic>
        <p:nvPicPr>
          <p:cNvPr id="12290" name="Picture 2" descr="машины">
            <a:extLst>
              <a:ext uri="{FF2B5EF4-FFF2-40B4-BE49-F238E27FC236}">
                <a16:creationId xmlns:a16="http://schemas.microsoft.com/office/drawing/2014/main" id="{1FB764C2-4D4A-8347-8710-AADBA09E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06" y="5813155"/>
            <a:ext cx="2381252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гоночные машины">
            <a:extLst>
              <a:ext uri="{FF2B5EF4-FFF2-40B4-BE49-F238E27FC236}">
                <a16:creationId xmlns:a16="http://schemas.microsoft.com/office/drawing/2014/main" id="{7631B363-EB58-A081-F057-4E013F58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1" y="1366781"/>
            <a:ext cx="1675768" cy="14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желтые автомобили">
            <a:extLst>
              <a:ext uri="{FF2B5EF4-FFF2-40B4-BE49-F238E27FC236}">
                <a16:creationId xmlns:a16="http://schemas.microsoft.com/office/drawing/2014/main" id="{24CE8BA0-6FD3-2F64-110E-9A3457D3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850" y="3420006"/>
            <a:ext cx="1876018" cy="9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"/>
    </mc:Choice>
    <mc:Fallback xmlns="">
      <p:transition spd="slow" advTm="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EE4137-833D-4A2F-BBF2-C6004F6827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22" y="1515659"/>
            <a:ext cx="4329725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C02E95C-6C6B-4D81-B1DC-86EE5C421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2" y="2271714"/>
            <a:ext cx="5928698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062656D8-5FE0-2483-963F-8D9C221CE5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ED8C4F-9054-15CF-80CC-6C5C0526FA3F}"/>
              </a:ext>
            </a:extLst>
          </p:cNvPr>
          <p:cNvSpPr/>
          <p:nvPr/>
        </p:nvSpPr>
        <p:spPr>
          <a:xfrm>
            <a:off x="2021807" y="451148"/>
            <a:ext cx="8520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ручек и бабочек</a:t>
            </a:r>
          </a:p>
        </p:txBody>
      </p:sp>
      <p:pic>
        <p:nvPicPr>
          <p:cNvPr id="13314" name="Picture 2" descr="бабочки">
            <a:extLst>
              <a:ext uri="{FF2B5EF4-FFF2-40B4-BE49-F238E27FC236}">
                <a16:creationId xmlns:a16="http://schemas.microsoft.com/office/drawing/2014/main" id="{7CA0D558-7161-11AA-8AA4-C0B681CD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80" y="1191985"/>
            <a:ext cx="3476464" cy="16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ерьевая ручка">
            <a:extLst>
              <a:ext uri="{FF2B5EF4-FFF2-40B4-BE49-F238E27FC236}">
                <a16:creationId xmlns:a16="http://schemas.microsoft.com/office/drawing/2014/main" id="{412B3DA1-366A-46BB-0468-5B3E1773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7" y="3851277"/>
            <a:ext cx="12382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2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0"/>
    </mc:Choice>
    <mc:Fallback xmlns="">
      <p:transition spd="slow" advTm="1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4ADE1C7-0806-45DC-AC0E-05466C0CD0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2693625"/>
            <a:ext cx="5181600" cy="3886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1EE405A-E799-415C-8D0A-F290CE91BE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63" y="1485900"/>
            <a:ext cx="6002524" cy="3886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FED4D6FB-3D8D-C116-8D31-D4BAE30C45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D736F1-2561-A31D-A55A-08D50A30703B}"/>
              </a:ext>
            </a:extLst>
          </p:cNvPr>
          <p:cNvSpPr/>
          <p:nvPr/>
        </p:nvSpPr>
        <p:spPr>
          <a:xfrm>
            <a:off x="1324822" y="567433"/>
            <a:ext cx="9542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открыток и значков</a:t>
            </a:r>
          </a:p>
        </p:txBody>
      </p:sp>
      <p:pic>
        <p:nvPicPr>
          <p:cNvPr id="14338" name="Picture 2" descr="письма">
            <a:extLst>
              <a:ext uri="{FF2B5EF4-FFF2-40B4-BE49-F238E27FC236}">
                <a16:creationId xmlns:a16="http://schemas.microsoft.com/office/drawing/2014/main" id="{6F7E7382-4D22-BF77-C02D-B058DC69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736">
            <a:off x="964563" y="1583462"/>
            <a:ext cx="1598115" cy="10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E02A88C6-89EE-AE54-A014-0D57F0089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00" b="90000" l="8667" r="90000">
                        <a14:foregroundMark x1="80667" y1="8800" x2="70733" y2="7700"/>
                        <a14:foregroundMark x1="8667" y1="21700" x2="10333" y2="37500"/>
                        <a14:backgroundMark x1="46667" y1="56500" x2="51533" y2="57600"/>
                        <a14:backgroundMark x1="51533" y1="57600" x2="57133" y2="62100"/>
                        <a14:backgroundMark x1="57133" y1="62100" x2="48200" y2="60300"/>
                        <a14:backgroundMark x1="48200" y1="60300" x2="55067" y2="62600"/>
                        <a14:backgroundMark x1="55067" y1="62600" x2="54800" y2="6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6" b="43333"/>
          <a:stretch/>
        </p:blipFill>
        <p:spPr bwMode="auto">
          <a:xfrm>
            <a:off x="6837377" y="5372100"/>
            <a:ext cx="4006958" cy="14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"/>
    </mc:Choice>
    <mc:Fallback xmlns="">
      <p:transition spd="slow" advTm="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27C4BC-5687-41F2-B786-149F294EB8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93" y="1594354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167E8C2-28E4-40E9-B4E2-864D1BAEDB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04" y="1594354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ADBEAE9F-7A5D-1607-310D-FC0753875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AFBE5-8BD1-206E-7246-BDCF4C217CE1}"/>
              </a:ext>
            </a:extLst>
          </p:cNvPr>
          <p:cNvSpPr/>
          <p:nvPr/>
        </p:nvSpPr>
        <p:spPr>
          <a:xfrm>
            <a:off x="3159628" y="451148"/>
            <a:ext cx="6120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волокна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475BEDE-953F-4465-F30F-D9F6460CA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" b="90000" l="4055" r="96382">
                        <a14:foregroundMark x1="36868" y1="9074" x2="42233" y2="5741"/>
                        <a14:foregroundMark x1="42233" y1="5741" x2="61011" y2="7778"/>
                        <a14:foregroundMark x1="61011" y1="7778" x2="62882" y2="5463"/>
                        <a14:foregroundMark x1="30942" y1="5463" x2="10792" y2="6574"/>
                        <a14:foregroundMark x1="10792" y1="6574" x2="6488" y2="10185"/>
                        <a14:foregroundMark x1="6488" y1="10185" x2="5178" y2="38611"/>
                        <a14:foregroundMark x1="5178" y1="38611" x2="8609" y2="45833"/>
                        <a14:foregroundMark x1="8609" y1="45833" x2="16719" y2="46111"/>
                        <a14:foregroundMark x1="16719" y1="46111" x2="28946" y2="43981"/>
                        <a14:foregroundMark x1="28946" y1="43981" x2="31753" y2="8611"/>
                        <a14:foregroundMark x1="31753" y1="8611" x2="27386" y2="9907"/>
                        <a14:foregroundMark x1="5614" y1="4259" x2="4117" y2="17130"/>
                        <a14:foregroundMark x1="40799" y1="3426" x2="40799" y2="3426"/>
                        <a14:foregroundMark x1="63069" y1="2963" x2="63069" y2="2963"/>
                        <a14:foregroundMark x1="69432" y1="4074" x2="93886" y2="5463"/>
                        <a14:foregroundMark x1="93886" y1="5463" x2="96756" y2="35463"/>
                        <a14:foregroundMark x1="96756" y1="35463" x2="92015" y2="43704"/>
                        <a14:foregroundMark x1="92015" y1="43704" x2="69619" y2="43889"/>
                        <a14:foregroundMark x1="69619" y1="43889" x2="71553" y2="20185"/>
                        <a14:foregroundMark x1="71553" y1="20185" x2="70181" y2="6574"/>
                        <a14:foregroundMark x1="96382" y1="4722" x2="95945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692"/>
          <a:stretch/>
        </p:blipFill>
        <p:spPr bwMode="auto">
          <a:xfrm rot="5400000">
            <a:off x="3387672" y="3156255"/>
            <a:ext cx="5285837" cy="17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3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5">
            <a:extLst>
              <a:ext uri="{FF2B5EF4-FFF2-40B4-BE49-F238E27FC236}">
                <a16:creationId xmlns:a16="http://schemas.microsoft.com/office/drawing/2014/main" id="{1126E397-446C-4620-A2B3-890A52417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65" y="1970686"/>
            <a:ext cx="3377726" cy="450363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189711E3-27D5-43A5-85A1-BB9E3A851F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54" y="1307009"/>
            <a:ext cx="3377726" cy="450363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86013511-AEAF-5E25-8C49-B8ABF669CC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AD1790-7852-6076-4971-8DC4B69EC92F}"/>
              </a:ext>
            </a:extLst>
          </p:cNvPr>
          <p:cNvSpPr/>
          <p:nvPr/>
        </p:nvSpPr>
        <p:spPr>
          <a:xfrm>
            <a:off x="2994285" y="383679"/>
            <a:ext cx="6203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 пуговиц</a:t>
            </a:r>
          </a:p>
        </p:txBody>
      </p:sp>
      <p:pic>
        <p:nvPicPr>
          <p:cNvPr id="16386" name="Picture 2" descr="пуговицы">
            <a:extLst>
              <a:ext uri="{FF2B5EF4-FFF2-40B4-BE49-F238E27FC236}">
                <a16:creationId xmlns:a16="http://schemas.microsoft.com/office/drawing/2014/main" id="{1EA03D5A-B399-4ED7-DC6A-C3C4B0BE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5" y="4488953"/>
            <a:ext cx="23812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уговицы">
            <a:extLst>
              <a:ext uri="{FF2B5EF4-FFF2-40B4-BE49-F238E27FC236}">
                <a16:creationId xmlns:a16="http://schemas.microsoft.com/office/drawing/2014/main" id="{05BCB73C-DFCA-7898-A538-A91D35C4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391">
            <a:off x="9555892" y="1473873"/>
            <a:ext cx="23812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"/>
    </mc:Choice>
    <mc:Fallback xmlns="">
      <p:transition spd="slow" advTm="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:a16="http://schemas.microsoft.com/office/drawing/2014/main" id="{A3498D55-DF0B-934A-BB8A-E3CB5E6197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9C4E0-FC60-EBF7-4D4F-D67AC840CB3C}"/>
              </a:ext>
            </a:extLst>
          </p:cNvPr>
          <p:cNvSpPr txBox="1"/>
          <p:nvPr/>
        </p:nvSpPr>
        <p:spPr>
          <a:xfrm>
            <a:off x="822701" y="340963"/>
            <a:ext cx="1054659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Коллекционирование</a:t>
            </a:r>
            <a:r>
              <a:rPr lang="ru-RU" sz="2800" dirty="0">
                <a:solidFill>
                  <a:srgbClr val="993300"/>
                </a:solidFill>
                <a:effectLst/>
                <a:latin typeface="+mj-lt"/>
              </a:rPr>
              <a:t> </a:t>
            </a:r>
            <a:r>
              <a:rPr lang="ru-RU" sz="2800" dirty="0">
                <a:solidFill>
                  <a:schemeClr val="bg1"/>
                </a:solidFill>
                <a:effectLst/>
                <a:latin typeface="+mj-lt"/>
              </a:rPr>
              <a:t>является доступным и интересным для дошкольников видом деятельности.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effectLst/>
                <a:latin typeface="+mj-lt"/>
              </a:rPr>
              <a:t>На базе нашей группы собрана большая коллекция интересных вещей и материалов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effectLst/>
                <a:latin typeface="+mj-lt"/>
              </a:rPr>
              <a:t>Совсем несложно было создать небольшую коллекцию материалов, из которых сделаны окружающие нас предметы. Коллекция не занимает много места, может быть выставлена в разное время и разном месте, может быть использована детьми в качестве бросового материала, для рассматривания, сравнения предметов между собой.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effectLst/>
                <a:latin typeface="+mj-lt"/>
              </a:rPr>
              <a:t>В результате дети узнают материалы (пластмасса, стекло, металл, из которых сделаны предметы, имеют представления о свойствах и качествах материалов, находят предметы из материалов в окружающей их обстановке (в группе, на участке).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08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6"/>
    </mc:Choice>
    <mc:Fallback>
      <p:transition spd="slow" advTm="66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3F426-462E-4000-B70D-A51E587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492875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800" b="1" dirty="0">
                <a:solidFill>
                  <a:srgbClr val="FFC000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данной технологии – развитие познавательной активности ( интерес и деятельность) детей дошкольного возраста по средствам создания коллекций.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1. формировать умение наблюдать, сравнивать, анализировать и делать выводы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2. формировать умение классифицировать, группировать, обобщать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3.способствовать проявлению избирательных интересов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4. развивать познавательный интерес и потребности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5</a:t>
            </a:r>
            <a:r>
              <a:rPr lang="ru-RU" sz="2800" b="1" dirty="0">
                <a:solidFill>
                  <a:schemeClr val="bg1"/>
                </a:solidFill>
              </a:rPr>
              <a:t>.прививать навыки культуры и оформления коллекции и сбора материала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6.формировать бережное отношение к хранению коллекций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7.обогащать и активизировать словарь детей</a:t>
            </a:r>
            <a:r>
              <a:rPr lang="en-US" sz="2800" b="1" dirty="0">
                <a:solidFill>
                  <a:schemeClr val="bg1"/>
                </a:solidFill>
              </a:rPr>
              <a:t>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8. активизировать участие родителей в образовательном процессе</a:t>
            </a:r>
            <a:r>
              <a:rPr lang="ru-RU" sz="1800" b="1" dirty="0">
                <a:solidFill>
                  <a:schemeClr val="bg1"/>
                </a:solidFill>
              </a:rPr>
              <a:t>.</a:t>
            </a:r>
            <a:br>
              <a:rPr lang="ru-RU" sz="1800" b="1" dirty="0"/>
            </a:b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Рамка 2">
            <a:extLst>
              <a:ext uri="{FF2B5EF4-FFF2-40B4-BE49-F238E27FC236}">
                <a16:creationId xmlns:a16="http://schemas.microsoft.com/office/drawing/2014/main" id="{ED419AEA-C970-A228-FFCE-22DEC96B7F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C1164FE-3FA6-4762-8367-FA4CE931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960" y="1751309"/>
            <a:ext cx="5764079" cy="2933055"/>
          </a:xfrm>
        </p:spPr>
        <p:txBody>
          <a:bodyPr>
            <a:prstTxWarp prst="textWave2">
              <a:avLst>
                <a:gd name="adj1" fmla="val 5465"/>
                <a:gd name="adj2" fmla="val 566"/>
              </a:avLst>
            </a:prstTxWarp>
            <a:norm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A3498D55-DF0B-934A-BB8A-E3CB5E6197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"/>
    </mc:Choice>
    <mc:Fallback xmlns="">
      <p:transition spd="slow" advTm="66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A345B7D-88A7-4C7F-AF32-818F7F182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83" y="1720436"/>
            <a:ext cx="3043267" cy="4686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6CE6CDA-47C9-4430-9DE1-DD5251EF30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6" y="1720436"/>
            <a:ext cx="3263503" cy="4686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62CB0A-D3CE-B825-4B60-43BB3FCCA691}"/>
              </a:ext>
            </a:extLst>
          </p:cNvPr>
          <p:cNvSpPr/>
          <p:nvPr/>
        </p:nvSpPr>
        <p:spPr>
          <a:xfrm>
            <a:off x="1390544" y="345959"/>
            <a:ext cx="9410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10 рублевых монет</a:t>
            </a: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1F26F8EB-A0F9-3F76-079A-7BBBF40277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монетки">
            <a:extLst>
              <a:ext uri="{FF2B5EF4-FFF2-40B4-BE49-F238E27FC236}">
                <a16:creationId xmlns:a16="http://schemas.microsoft.com/office/drawing/2014/main" id="{010CC48A-2AD7-CB40-D719-73AD1CDC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53" y="2937166"/>
            <a:ext cx="2260492" cy="22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"/>
    </mc:Choice>
    <mc:Fallback xmlns="">
      <p:transition spd="slow" advTm="5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6EF99B5-44C5-488B-B519-AC3AD2A7E3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50" y="1050710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B21B5C6-E73A-4CFD-9EA9-A15A86F3F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27" y="430778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B2C43CC9-B706-0C42-A753-F839A1A08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монеты">
            <a:extLst>
              <a:ext uri="{FF2B5EF4-FFF2-40B4-BE49-F238E27FC236}">
                <a16:creationId xmlns:a16="http://schemas.microsoft.com/office/drawing/2014/main" id="{B2B7BFB6-47A5-5A57-F953-E9A955E0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77" y="5188165"/>
            <a:ext cx="4762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"/>
    </mc:Choice>
    <mc:Fallback xmlns="">
      <p:transition spd="slow" advTm="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2B0746-6CB0-4EF0-B6A1-01C68B3FA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3"/>
            <a:ext cx="5491692" cy="411876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0533A0B-9CDD-45D2-A020-157B01DF3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65" y="1594022"/>
            <a:ext cx="3119308" cy="41590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7E8D8211-6D98-C6B1-3A9A-12C50B89FE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CFD7DA-409F-0340-BDC8-0F812700CE1E}"/>
              </a:ext>
            </a:extLst>
          </p:cNvPr>
          <p:cNvSpPr/>
          <p:nvPr/>
        </p:nvSpPr>
        <p:spPr>
          <a:xfrm>
            <a:off x="1243801" y="251067"/>
            <a:ext cx="9704397" cy="13917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15"/>
              </a:avLst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Коллекция горных пород и минералов</a:t>
            </a:r>
          </a:p>
        </p:txBody>
      </p:sp>
      <p:pic>
        <p:nvPicPr>
          <p:cNvPr id="3074" name="Picture 2" descr="hands">
            <a:extLst>
              <a:ext uri="{FF2B5EF4-FFF2-40B4-BE49-F238E27FC236}">
                <a16:creationId xmlns:a16="http://schemas.microsoft.com/office/drawing/2014/main" id="{658A3197-B6F2-D79A-7022-C9690AC8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2918" y="5624512"/>
            <a:ext cx="2812619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96A2E60-4AE9-4EA5-916A-99D5425DA3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93" y="2359784"/>
            <a:ext cx="4533899" cy="411688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D71965B-6F12-4FD8-9647-D3AFD7EED8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65" y="1712547"/>
            <a:ext cx="5181600" cy="453389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F9E45C5F-A150-0CE8-3B37-E2D48D2435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0739E7-C24E-7A55-FFC5-D8040ED1D846}"/>
              </a:ext>
            </a:extLst>
          </p:cNvPr>
          <p:cNvSpPr/>
          <p:nvPr/>
        </p:nvSpPr>
        <p:spPr>
          <a:xfrm>
            <a:off x="926023" y="345646"/>
            <a:ext cx="10492354" cy="13669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Коллекция хвойных растений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и гербарий</a:t>
            </a:r>
          </a:p>
        </p:txBody>
      </p:sp>
      <p:pic>
        <p:nvPicPr>
          <p:cNvPr id="4098" name="Picture 2" descr="герберы">
            <a:extLst>
              <a:ext uri="{FF2B5EF4-FFF2-40B4-BE49-F238E27FC236}">
                <a16:creationId xmlns:a16="http://schemas.microsoft.com/office/drawing/2014/main" id="{E36D7312-E767-9A92-B387-22227CB2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570">
            <a:off x="4784326" y="3880013"/>
            <a:ext cx="21907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"/>
    </mc:Choice>
    <mc:Fallback xmlns="">
      <p:transition spd="slow" advTm="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8479CC-39F8-4AD8-B993-793DAB0356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35" y="2022785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FB04486-8CB1-49AF-A20C-F0239CBE6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67" y="957720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0120ADC9-569C-4364-B75A-BC5E102F11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тростник">
            <a:extLst>
              <a:ext uri="{FF2B5EF4-FFF2-40B4-BE49-F238E27FC236}">
                <a16:creationId xmlns:a16="http://schemas.microsoft.com/office/drawing/2014/main" id="{1E0B8874-E63B-9B59-4990-B1D2F69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65" y="3429000"/>
            <a:ext cx="1905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апоротник">
            <a:extLst>
              <a:ext uri="{FF2B5EF4-FFF2-40B4-BE49-F238E27FC236}">
                <a16:creationId xmlns:a16="http://schemas.microsoft.com/office/drawing/2014/main" id="{24967928-2B42-57A5-7C54-E7B2E930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4095">
            <a:off x="123430" y="420424"/>
            <a:ext cx="3689151" cy="203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6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"/>
    </mc:Choice>
    <mc:Fallback xmlns="">
      <p:transition spd="slow" advTm="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277C6F54-793A-4B7B-A42B-EC93CBFAB1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9" y="1562945"/>
            <a:ext cx="5716867" cy="450363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Объект 5">
            <a:extLst>
              <a:ext uri="{FF2B5EF4-FFF2-40B4-BE49-F238E27FC236}">
                <a16:creationId xmlns:a16="http://schemas.microsoft.com/office/drawing/2014/main" id="{6B7DE449-436D-4855-95E5-22C42E309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7662" y="1374478"/>
            <a:ext cx="3263503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17A932BA-69C1-EA46-C964-4BA36C632F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36E6DF-A917-27CE-FAE6-F48873608C65}"/>
              </a:ext>
            </a:extLst>
          </p:cNvPr>
          <p:cNvSpPr/>
          <p:nvPr/>
        </p:nvSpPr>
        <p:spPr>
          <a:xfrm>
            <a:off x="2039280" y="451148"/>
            <a:ext cx="8113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семян и свечей</a:t>
            </a:r>
          </a:p>
        </p:txBody>
      </p:sp>
      <p:pic>
        <p:nvPicPr>
          <p:cNvPr id="6146" name="Picture 2" descr="каштан">
            <a:extLst>
              <a:ext uri="{FF2B5EF4-FFF2-40B4-BE49-F238E27FC236}">
                <a16:creationId xmlns:a16="http://schemas.microsoft.com/office/drawing/2014/main" id="{1884DAB7-D06A-9745-F3BF-47D632D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88" y="5515410"/>
            <a:ext cx="5387702" cy="12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7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5"/>
    </mc:Choice>
    <mc:Fallback xmlns="">
      <p:transition spd="slow" advTm="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0D2BAD-94B6-4B53-BBCB-324B8A90C5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9" y="1469218"/>
            <a:ext cx="5801783" cy="435133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225C086-22BB-4856-BEFD-E739A5CC6A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36" y="1194391"/>
            <a:ext cx="3256299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E8A4A63F-B572-7AD4-CFB9-9EBFB4E27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94CD90-9258-F6F5-4876-B0A9A041D254}"/>
              </a:ext>
            </a:extLst>
          </p:cNvPr>
          <p:cNvSpPr/>
          <p:nvPr/>
        </p:nvSpPr>
        <p:spPr>
          <a:xfrm>
            <a:off x="1565048" y="272944"/>
            <a:ext cx="906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Коллекция марок и магнитов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02D73E-0995-3512-4D04-EC349C4B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50" y="5029402"/>
            <a:ext cx="2875156" cy="17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"/>
    </mc:Choice>
    <mc:Fallback xmlns="">
      <p:transition spd="slow" advTm="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304</Words>
  <Application>Microsoft Office PowerPoint</Application>
  <PresentationFormat>Широкоэкранный</PresentationFormat>
  <Paragraphs>32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</vt:lpstr>
      <vt:lpstr>Тема Office</vt:lpstr>
      <vt:lpstr>МАДОУ ДС № 17 «Ладушки» г. Нижневартовск  </vt:lpstr>
      <vt:lpstr>Цель данной технологии – развитие познавательной активности ( интерес и деятельность) детей дошкольного возраста по средствам создания коллекций. Задачи: 1. формировать умение наблюдать, сравнивать, анализировать и делать выводы; 2. формировать умение классифицировать, группировать, обобщать; 3.способствовать проявлению избирательных интересов; 4. развивать познавательный интерес и потребности; 5.прививать навыки культуры и оформления коллекции и сбора материала; 6.формировать бережное отношение к хранению коллекций; 7.обогащать и активизировать словарь детей; 8. активизировать участие родителей в образовательном процессе.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Oksana Fursowa</cp:lastModifiedBy>
  <cp:revision>22</cp:revision>
  <dcterms:created xsi:type="dcterms:W3CDTF">2022-11-27T16:15:28Z</dcterms:created>
  <dcterms:modified xsi:type="dcterms:W3CDTF">2022-11-28T05:47:37Z</dcterms:modified>
</cp:coreProperties>
</file>