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68" r:id="rId4"/>
    <p:sldId id="269" r:id="rId5"/>
    <p:sldId id="274" r:id="rId6"/>
    <p:sldId id="276" r:id="rId7"/>
    <p:sldId id="280" r:id="rId8"/>
    <p:sldId id="278" r:id="rId9"/>
    <p:sldId id="277" r:id="rId10"/>
    <p:sldId id="27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2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55CEA-E570-41D9-814F-E306BC599A18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697755D-85B0-49A1-B4EE-04F0CBE8AC3D}">
      <dgm:prSet custT="1"/>
      <dgm:spPr>
        <a:noFill/>
        <a:ln>
          <a:noFill/>
        </a:ln>
      </dgm:spPr>
      <dgm:t>
        <a:bodyPr anchor="t"/>
        <a:lstStyle/>
        <a:p>
          <a:pPr algn="l"/>
          <a:r>
            <a:rPr lang="ru-RU" sz="2000" b="0" i="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 и психологи считают фольклор одним из действенных и ярких средств народной педагогики, таящий огромные дидактические возможности. Они отмечают, что знакомство с народными произведениями обогащает чувства и речь детей, формирует отношение к окружающему миру, играет неоценимую роль в нравственном развитии.   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1E0FDE-C7CA-47EA-8358-9A2D1A37EFA9}" type="parTrans" cxnId="{17F77424-96D8-45F4-9F75-120E12D00F00}">
      <dgm:prSet/>
      <dgm:spPr/>
      <dgm:t>
        <a:bodyPr/>
        <a:lstStyle/>
        <a:p>
          <a:endParaRPr lang="ru-RU"/>
        </a:p>
      </dgm:t>
    </dgm:pt>
    <dgm:pt modelId="{3FC266B8-19B6-4EEB-AD94-E22E46DFB158}" type="sibTrans" cxnId="{17F77424-96D8-45F4-9F75-120E12D00F00}">
      <dgm:prSet/>
      <dgm:spPr/>
      <dgm:t>
        <a:bodyPr/>
        <a:lstStyle/>
        <a:p>
          <a:endParaRPr lang="ru-RU"/>
        </a:p>
      </dgm:t>
    </dgm:pt>
    <dgm:pt modelId="{F0A31522-A420-45E7-9EA1-0F54A484B4CD}" type="pres">
      <dgm:prSet presAssocID="{76455CEA-E570-41D9-814F-E306BC599A18}" presName="linear" presStyleCnt="0">
        <dgm:presLayoutVars>
          <dgm:animLvl val="lvl"/>
          <dgm:resizeHandles val="exact"/>
        </dgm:presLayoutVars>
      </dgm:prSet>
      <dgm:spPr/>
    </dgm:pt>
    <dgm:pt modelId="{6700DC2D-8C39-4A87-8332-0EFD4A1F84D6}" type="pres">
      <dgm:prSet presAssocID="{C697755D-85B0-49A1-B4EE-04F0CBE8AC3D}" presName="parentText" presStyleLbl="node1" presStyleIdx="0" presStyleCnt="1" custScaleY="831432">
        <dgm:presLayoutVars>
          <dgm:chMax val="0"/>
          <dgm:bulletEnabled val="1"/>
        </dgm:presLayoutVars>
      </dgm:prSet>
      <dgm:spPr/>
    </dgm:pt>
  </dgm:ptLst>
  <dgm:cxnLst>
    <dgm:cxn modelId="{BE0D0B15-126D-437F-B493-EF15A918C2F1}" type="presOf" srcId="{C697755D-85B0-49A1-B4EE-04F0CBE8AC3D}" destId="{6700DC2D-8C39-4A87-8332-0EFD4A1F84D6}" srcOrd="0" destOrd="0" presId="urn:microsoft.com/office/officeart/2005/8/layout/vList2"/>
    <dgm:cxn modelId="{17F77424-96D8-45F4-9F75-120E12D00F00}" srcId="{76455CEA-E570-41D9-814F-E306BC599A18}" destId="{C697755D-85B0-49A1-B4EE-04F0CBE8AC3D}" srcOrd="0" destOrd="0" parTransId="{521E0FDE-C7CA-47EA-8358-9A2D1A37EFA9}" sibTransId="{3FC266B8-19B6-4EEB-AD94-E22E46DFB158}"/>
    <dgm:cxn modelId="{EB4419C9-D9B1-4F31-8624-4059405307A6}" type="presOf" srcId="{76455CEA-E570-41D9-814F-E306BC599A18}" destId="{F0A31522-A420-45E7-9EA1-0F54A484B4CD}" srcOrd="0" destOrd="0" presId="urn:microsoft.com/office/officeart/2005/8/layout/vList2"/>
    <dgm:cxn modelId="{1AD889C7-C792-4CE6-9C0C-9685B48830CB}" type="presParOf" srcId="{F0A31522-A420-45E7-9EA1-0F54A484B4CD}" destId="{6700DC2D-8C39-4A87-8332-0EFD4A1F84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E3909A-DAC0-4B9D-9979-6E8199D67AE8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33A258E-FC8E-462B-937D-33D65D6BCBFB}">
      <dgm:prSet custT="1"/>
      <dgm:spPr>
        <a:noFill/>
        <a:ln>
          <a:noFill/>
        </a:ln>
      </dgm:spPr>
      <dgm:t>
        <a:bodyPr/>
        <a:lstStyle/>
        <a:p>
          <a:r>
            <a: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или недоразвитие социальных навыков и умений ведет к нарушению межличностных взаимоотношений, в первую очередь со сверстниками, в результате чего возникают беспокойство, страх, обиды, неуверенность в себе, скованность и нерешительность в общении, неумение постоять за себя, неспособность контролировать свои чувства. Эти переживания и дискомфорт при общении являются основной и непосредственной причиной неврозов, пограничных психических состояний и отклонений в поведении детей. Непереносимый для юной души дискомфорт дети, в дальнейшем подростки, глушат асоциальным поведением.</a:t>
          </a:r>
        </a:p>
      </dgm:t>
    </dgm:pt>
    <dgm:pt modelId="{0B4D11B4-0305-4DF1-AA3B-0C7BEA318A5B}" type="parTrans" cxnId="{AB5C6C15-5FF8-42D0-829D-135385A8CD42}">
      <dgm:prSet/>
      <dgm:spPr/>
      <dgm:t>
        <a:bodyPr/>
        <a:lstStyle/>
        <a:p>
          <a:endParaRPr lang="ru-RU"/>
        </a:p>
      </dgm:t>
    </dgm:pt>
    <dgm:pt modelId="{1E711C6B-1193-4AAC-97F0-D71BD13E654D}" type="sibTrans" cxnId="{AB5C6C15-5FF8-42D0-829D-135385A8CD42}">
      <dgm:prSet/>
      <dgm:spPr/>
      <dgm:t>
        <a:bodyPr/>
        <a:lstStyle/>
        <a:p>
          <a:endParaRPr lang="ru-RU"/>
        </a:p>
      </dgm:t>
    </dgm:pt>
    <dgm:pt modelId="{D47D0050-C5FA-4DCE-ACC5-E6293AB599FC}" type="pres">
      <dgm:prSet presAssocID="{78E3909A-DAC0-4B9D-9979-6E8199D67AE8}" presName="linear" presStyleCnt="0">
        <dgm:presLayoutVars>
          <dgm:animLvl val="lvl"/>
          <dgm:resizeHandles val="exact"/>
        </dgm:presLayoutVars>
      </dgm:prSet>
      <dgm:spPr/>
    </dgm:pt>
    <dgm:pt modelId="{EC5BF8AC-F276-47D2-912A-244F756E51B6}" type="pres">
      <dgm:prSet presAssocID="{233A258E-FC8E-462B-937D-33D65D6BCBFB}" presName="parentText" presStyleLbl="node1" presStyleIdx="0" presStyleCnt="1" custAng="0" custScaleY="205262">
        <dgm:presLayoutVars>
          <dgm:chMax val="0"/>
          <dgm:bulletEnabled val="1"/>
        </dgm:presLayoutVars>
      </dgm:prSet>
      <dgm:spPr/>
    </dgm:pt>
  </dgm:ptLst>
  <dgm:cxnLst>
    <dgm:cxn modelId="{BD0C2D09-F169-4CB8-8027-77E7DDFD0A7B}" type="presOf" srcId="{233A258E-FC8E-462B-937D-33D65D6BCBFB}" destId="{EC5BF8AC-F276-47D2-912A-244F756E51B6}" srcOrd="0" destOrd="0" presId="urn:microsoft.com/office/officeart/2005/8/layout/vList2"/>
    <dgm:cxn modelId="{AB5C6C15-5FF8-42D0-829D-135385A8CD42}" srcId="{78E3909A-DAC0-4B9D-9979-6E8199D67AE8}" destId="{233A258E-FC8E-462B-937D-33D65D6BCBFB}" srcOrd="0" destOrd="0" parTransId="{0B4D11B4-0305-4DF1-AA3B-0C7BEA318A5B}" sibTransId="{1E711C6B-1193-4AAC-97F0-D71BD13E654D}"/>
    <dgm:cxn modelId="{60F12FA0-019B-4CD1-ACC0-21F14552CDD2}" type="presOf" srcId="{78E3909A-DAC0-4B9D-9979-6E8199D67AE8}" destId="{D47D0050-C5FA-4DCE-ACC5-E6293AB599FC}" srcOrd="0" destOrd="0" presId="urn:microsoft.com/office/officeart/2005/8/layout/vList2"/>
    <dgm:cxn modelId="{91DF1E96-F088-4B1B-9D31-DA2614A9103A}" type="presParOf" srcId="{D47D0050-C5FA-4DCE-ACC5-E6293AB599FC}" destId="{EC5BF8AC-F276-47D2-912A-244F756E51B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0DC2D-8C39-4A87-8332-0EFD4A1F84D6}">
      <dsp:nvSpPr>
        <dsp:cNvPr id="0" name=""/>
        <dsp:cNvSpPr/>
      </dsp:nvSpPr>
      <dsp:spPr>
        <a:xfrm>
          <a:off x="0" y="13463"/>
          <a:ext cx="7221823" cy="2623928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 и психологи считают фольклор одним из действенных и ярких средств народной педагогики, таящий огромные дидактические возможности. Они отмечают, что знакомство с народными произведениями обогащает чувства и речь детей, формирует отношение к окружающему миру, играет неоценимую роль в нравственном развитии.   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090" y="141553"/>
        <a:ext cx="6965643" cy="2367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BF8AC-F276-47D2-912A-244F756E51B6}">
      <dsp:nvSpPr>
        <dsp:cNvPr id="0" name=""/>
        <dsp:cNvSpPr/>
      </dsp:nvSpPr>
      <dsp:spPr>
        <a:xfrm>
          <a:off x="0" y="1904636"/>
          <a:ext cx="7221823" cy="815734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или недоразвитие социальных навыков и умений ведет к нарушению межличностных взаимоотношений, в первую очередь со сверстниками, в результате чего возникают беспокойство, страх, обиды, неуверенность в себе, скованность и нерешительность в общении, неумение постоять за себя, неспособность контролировать свои чувства. Эти переживания и дискомфорт при общении являются основной и непосредственной причиной неврозов, пограничных психических состояний и отклонений в поведении детей. Непереносимый для юной души дискомфорт дети, в дальнейшем подростки, глушат асоциальным поведением.</a:t>
          </a:r>
        </a:p>
      </dsp:txBody>
      <dsp:txXfrm>
        <a:off x="39821" y="1944457"/>
        <a:ext cx="7142181" cy="736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0AE5F-7C83-4E14-AAB3-C67EA58CEF34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E8AD3-ECC5-457C-9C86-6CA830C7B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21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1632C-FBAB-C845-8380-599B88B69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0AE114-9715-05A8-2B08-0C8CB0775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663E5C-E9C9-6353-0A38-95B2FE55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AB4E-9F85-43F4-A78D-1C033FEF04D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19EB8-D85F-9489-07E3-0F0B579CE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586395-527C-B53E-F135-833BA6F62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A169-D641-4112-BC37-C731DC5D9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DBEB4-52CD-2AF5-CC44-56DC1D915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77C2CF-623F-5CCC-66F6-63F23B00C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744B4A-67F8-A931-1207-8BACBC28A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AB4E-9F85-43F4-A78D-1C033FEF04D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91A75-2487-1E5F-E228-416F85A83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04F406-9044-4FA2-55D8-7AE4BFBF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A169-D641-4112-BC37-C731DC5D9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5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D6648F6-A19C-E276-1964-4BD8B892EA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919071-F5D8-CAF3-497A-43A9CC024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C80A58-D147-298E-163D-778FD5A7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AB4E-9F85-43F4-A78D-1C033FEF04D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B769E0-F8CC-A75E-327E-3A9D7655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D48E3-632B-4BC3-0E9C-55915F2A5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A169-D641-4112-BC37-C731DC5D9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26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1F0BF-7E35-EDC7-037A-52C94BC2C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6259E9-81DF-3619-3337-CEA5522A3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39A281-841A-7AFE-9B9B-125C4A46D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AB4E-9F85-43F4-A78D-1C033FEF04D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ED348-8F07-0500-0A13-72F944E49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0BBA57-2D51-64F1-7F42-BEEB0FAB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A169-D641-4112-BC37-C731DC5D9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1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D9B561-C608-A49D-8EFD-54BDF70D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E4FA31-C828-F1F9-C696-65BE17B72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ACA70D-B686-88C7-E72B-5D34E8506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AB4E-9F85-43F4-A78D-1C033FEF04D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3AC580-4FB2-4EF5-F250-68AE8C895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D8FFDF-1491-33C4-8288-53138F7C5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A169-D641-4112-BC37-C731DC5D9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7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7F68A-5422-F396-DD79-51773B79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D98FA4-3795-78D3-5133-CDDA5ABD6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579C91-2AF6-4FB8-244B-CC8CB359A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5CF9FF-B82C-5C0F-F296-1231F715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AB4E-9F85-43F4-A78D-1C033FEF04D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C45D10-39FB-377E-C95F-8D7B74274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9E26C0-AB03-5F45-BE99-6251486E9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A169-D641-4112-BC37-C731DC5D9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8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55D06-A307-11BF-13ED-5F380D432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A9F1B-4839-493E-E386-678C9A984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716BAD-4D5D-AA9A-DE4E-EC7BC89E2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63F52B-B2D2-A901-385D-37C995CA4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705165-98C5-6C7D-D86D-92E113333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A7ADD2-49AE-EB21-A69D-A1894E4C8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AB4E-9F85-43F4-A78D-1C033FEF04D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07C5957-3E80-3785-2407-CADEE2AF8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F73158-6273-6E7D-577E-D4B9FB74A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A169-D641-4112-BC37-C731DC5D9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11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29670-8CD1-511C-B68F-60F5578D7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5598E0-3131-ACB1-7C66-103D7DB1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AB4E-9F85-43F4-A78D-1C033FEF04D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09ADC3-2771-8BCA-E68D-D2B083E77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A5AE3C-2187-FD09-6865-B0B36A19C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A169-D641-4112-BC37-C731DC5D9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20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28A447-7496-F52C-05EC-B8A78A21A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AB4E-9F85-43F4-A78D-1C033FEF04D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D8CDC69-D0B3-68F0-902B-C56070C11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D34BC5-EBB2-7385-8684-E33E862E5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A169-D641-4112-BC37-C731DC5D9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28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7F1C0-CE8A-B68B-8FC8-6A84BE1CF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F1558F-0D21-1824-773D-714929F2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80EB80-F289-5030-1804-CFE26780A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DF9CD8-40C4-35A2-0013-86729C27F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AB4E-9F85-43F4-A78D-1C033FEF04D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8C6FDA-279E-D48B-AA11-53AF7FCF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DE2047-DF09-56A7-3A51-E26D6B51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A169-D641-4112-BC37-C731DC5D9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95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D0FE4-AD42-9992-2FDE-F7CD19536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1CF129C-4DBC-AE1A-EA6D-3C0049B088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68DC02-BFA1-78B5-CC81-78DF1BF44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EF8415-F88F-4F3F-C9D9-4F8ADD300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AB4E-9F85-43F4-A78D-1C033FEF04D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56F554-0AFC-D8CA-176D-5B5C450F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5449ED-AAA3-773F-A104-081D4D7B5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A169-D641-4112-BC37-C731DC5D9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4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9AD9D-505B-3789-0685-73C53F79D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33B2E5-6105-4647-FE3C-FC72DC88B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F6D24-2661-B70E-1284-55FB62D6A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5AB4E-9F85-43F4-A78D-1C033FEF04D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6F5F37-79F1-99EC-947D-75B0849D5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DEB5C6-77F5-76F4-298B-96A8E7C5E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7A169-D641-4112-BC37-C731DC5D9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53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024CC4-B4F3-EE31-264A-2EE3FD230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20" y="0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78D67F-FEAF-3FD2-5A92-597A4BC9AB29}"/>
              </a:ext>
            </a:extLst>
          </p:cNvPr>
          <p:cNvSpPr txBox="1"/>
          <p:nvPr/>
        </p:nvSpPr>
        <p:spPr>
          <a:xfrm>
            <a:off x="501445" y="973394"/>
            <a:ext cx="79493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7030A0"/>
                </a:solidFill>
                <a:latin typeface="Monotype Corsiva" panose="03010101010201010101" pitchFamily="66" charset="0"/>
              </a:rPr>
              <a:t>  </a:t>
            </a:r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«</a:t>
            </a:r>
            <a:r>
              <a:rPr lang="ru-RU" sz="4800" i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Русский фольклор как </a:t>
            </a:r>
          </a:p>
          <a:p>
            <a:pPr algn="ctr"/>
            <a:r>
              <a:rPr lang="ru-RU" sz="4800" i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средство социализации </a:t>
            </a:r>
          </a:p>
          <a:p>
            <a:pPr algn="ctr"/>
            <a:r>
              <a:rPr lang="ru-RU" sz="4800" i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личности детей с ОВЗ»</a:t>
            </a:r>
            <a:endParaRPr lang="ru-RU" sz="1800" i="1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26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Исторический фон для презентации">
            <a:extLst>
              <a:ext uri="{FF2B5EF4-FFF2-40B4-BE49-F238E27FC236}">
                <a16:creationId xmlns:a16="http://schemas.microsoft.com/office/drawing/2014/main" id="{80E08902-D0FC-7C99-5F4A-17445D024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" b="15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328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Исторический фон для презентации">
            <a:extLst>
              <a:ext uri="{FF2B5EF4-FFF2-40B4-BE49-F238E27FC236}">
                <a16:creationId xmlns:a16="http://schemas.microsoft.com/office/drawing/2014/main" id="{80E08902-D0FC-7C99-5F4A-17445D024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" b="15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C60B8C-AE52-FB1C-20EF-33723028C253}"/>
              </a:ext>
            </a:extLst>
          </p:cNvPr>
          <p:cNvSpPr txBox="1"/>
          <p:nvPr/>
        </p:nvSpPr>
        <p:spPr>
          <a:xfrm>
            <a:off x="1378634" y="755373"/>
            <a:ext cx="57112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ольклор</a:t>
            </a:r>
            <a:r>
              <a:rPr lang="ru-RU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 </a:t>
            </a:r>
            <a:r>
              <a:rPr lang="ru-RU" sz="1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это словесное искусство, включающее в себя: пословицы, частушки, сказки, легенды, мифы, притчи, скороговорки, загадки, героический эпос, былины, сказания.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CDF2E2-378D-ADE2-D77A-D111E174ED02}"/>
              </a:ext>
            </a:extLst>
          </p:cNvPr>
          <p:cNvSpPr txBox="1"/>
          <p:nvPr/>
        </p:nvSpPr>
        <p:spPr>
          <a:xfrm>
            <a:off x="7898296" y="755374"/>
            <a:ext cx="2173356" cy="766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466D57-6170-5986-4634-9C3C098A8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929" y="121152"/>
            <a:ext cx="3498576" cy="31114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BDECDB-D440-3781-A5C7-ADBF90202026}"/>
              </a:ext>
            </a:extLst>
          </p:cNvPr>
          <p:cNvSpPr txBox="1"/>
          <p:nvPr/>
        </p:nvSpPr>
        <p:spPr>
          <a:xfrm>
            <a:off x="1106129" y="3429001"/>
            <a:ext cx="9707237" cy="1123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Социализация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это процесс становления личности, ее обучения, воспитания и усвоения социальных норм, ценностей, установок, образцов поведения, присущих данному обществу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EEFEC3-4FF6-4163-E335-410FD2ADA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89893" y="4485129"/>
            <a:ext cx="3723472" cy="21764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465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Исторический фон для презентации">
            <a:extLst>
              <a:ext uri="{FF2B5EF4-FFF2-40B4-BE49-F238E27FC236}">
                <a16:creationId xmlns:a16="http://schemas.microsoft.com/office/drawing/2014/main" id="{80E08902-D0FC-7C99-5F4A-17445D024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" b="1519"/>
          <a:stretch/>
        </p:blipFill>
        <p:spPr bwMode="auto">
          <a:xfrm>
            <a:off x="0" y="-64558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B2950A4F-0C2B-6855-5D5A-D262C650D1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8919420"/>
              </p:ext>
            </p:extLst>
          </p:nvPr>
        </p:nvGraphicFramePr>
        <p:xfrm>
          <a:off x="1153551" y="65840"/>
          <a:ext cx="7221823" cy="2650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2BD675AD-128A-1E1E-8053-25638B728F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766850"/>
              </p:ext>
            </p:extLst>
          </p:nvPr>
        </p:nvGraphicFramePr>
        <p:xfrm>
          <a:off x="1153551" y="2040835"/>
          <a:ext cx="7221823" cy="462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1033C14-8B4D-27AF-BD70-72C3C0092D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90039" y="1718626"/>
            <a:ext cx="2416499" cy="2412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21291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Исторический фон для презентации">
            <a:extLst>
              <a:ext uri="{FF2B5EF4-FFF2-40B4-BE49-F238E27FC236}">
                <a16:creationId xmlns:a16="http://schemas.microsoft.com/office/drawing/2014/main" id="{80E08902-D0FC-7C99-5F4A-17445D024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" b="15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342B70-27EA-D669-CB29-E1D60D8A1E3F}"/>
              </a:ext>
            </a:extLst>
          </p:cNvPr>
          <p:cNvSpPr txBox="1"/>
          <p:nvPr/>
        </p:nvSpPr>
        <p:spPr>
          <a:xfrm>
            <a:off x="1205948" y="119271"/>
            <a:ext cx="9647582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Устное народное творчество, иначе называемое фольклором, - это та почва, на которой возникло профессиональное искусство всех народов мира.  Фольклор, сопровождая жизнь ребенка, способствует гармоничному вхождению в последующий возрастной этап бесконфликтно. Ценность использования фольклора в процессе формирования  обусловлена тем, что фольклор является важным фактором нравственного воспитания и развития, его можно рассматривать как уникальное средство социального воспитания ребенка. Это образная начальная школа по освоению и реализации навыков общения и сотрудничества.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4342AF-C564-6258-0D5B-684FD107697E}"/>
              </a:ext>
            </a:extLst>
          </p:cNvPr>
          <p:cNvSpPr txBox="1"/>
          <p:nvPr/>
        </p:nvSpPr>
        <p:spPr>
          <a:xfrm>
            <a:off x="1338470" y="3008242"/>
            <a:ext cx="7633252" cy="3883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полноценного развития ребёнка фольклор должен сопровождать его с младенческого возраста. Колыбельные песни,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пестушки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12A8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наполняют жизнь малыша радостью. 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sz="20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пестушки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потешки помогают устанавливать эмоциональный контакт ребёнка с взрослым, без чего немыслимо нормальное психическое и физическое развитие ребенка, обучают языку и мелодике, дают первые представления о реалиях окружающей действительности. Благодаря потешкам у ребенка развиваются двигательные навыки, появляется инициатива к самостоятельным действиям. Прибаутки нацеливают маленького ребенка на здоровую, безболезненную жизнь: без горестей, без страха, без сомнений.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C87C97-B05F-31E2-5869-A1F66B1E9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1182" y="4293704"/>
            <a:ext cx="2072347" cy="2445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5936E8-4D82-8E95-1ADC-13E9F27B95DD}"/>
              </a:ext>
            </a:extLst>
          </p:cNvPr>
          <p:cNvSpPr txBox="1"/>
          <p:nvPr/>
        </p:nvSpPr>
        <p:spPr>
          <a:xfrm>
            <a:off x="3114262" y="2564295"/>
            <a:ext cx="6255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Колыбельные песни,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пестушки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потешки</a:t>
            </a:r>
          </a:p>
        </p:txBody>
      </p:sp>
    </p:spTree>
    <p:extLst>
      <p:ext uri="{BB962C8B-B14F-4D97-AF65-F5344CB8AC3E}">
        <p14:creationId xmlns:p14="http://schemas.microsoft.com/office/powerpoint/2010/main" val="428717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Исторический фон для презентации">
            <a:extLst>
              <a:ext uri="{FF2B5EF4-FFF2-40B4-BE49-F238E27FC236}">
                <a16:creationId xmlns:a16="http://schemas.microsoft.com/office/drawing/2014/main" id="{80E08902-D0FC-7C99-5F4A-17445D024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" b="1519"/>
          <a:stretch/>
        </p:blipFill>
        <p:spPr bwMode="auto">
          <a:xfrm>
            <a:off x="0" y="-13449"/>
            <a:ext cx="12191980" cy="6856718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5DFB65-3EEF-0DA2-5500-0A89F42A9B6A}"/>
              </a:ext>
            </a:extLst>
          </p:cNvPr>
          <p:cNvSpPr txBox="1"/>
          <p:nvPr/>
        </p:nvSpPr>
        <p:spPr>
          <a:xfrm>
            <a:off x="1258957" y="106017"/>
            <a:ext cx="48370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Пословицы, поговорки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B8DC-076F-890D-E493-AE4D94827016}"/>
              </a:ext>
            </a:extLst>
          </p:cNvPr>
          <p:cNvSpPr txBox="1"/>
          <p:nvPr/>
        </p:nvSpPr>
        <p:spPr>
          <a:xfrm>
            <a:off x="1258957" y="610862"/>
            <a:ext cx="48370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Большое количество пословиц посвящено трудовому воспитанию. В пословицах звучит нетерпимое отношение к любому виду безделья, отмечается ценность самих пословиц и поговорок, в которых была заключена народная мудрость. На пословицах взрослые учили детей уважительному и почтительному отношению к старшим. Благодаря пословицам взрослые учили детей правилам поведения и этикету в обществе.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Больше двух -говорят вслух.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8B9B14-39E0-B92A-C3D0-42F2117EB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957" y="4131916"/>
            <a:ext cx="2694065" cy="211522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189F715-19F1-9D82-05F4-A06E0AFF1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8980" y="3373168"/>
            <a:ext cx="2549283" cy="2124221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676962-21AF-941D-DC92-E241345A7FA3}"/>
              </a:ext>
            </a:extLst>
          </p:cNvPr>
          <p:cNvSpPr txBox="1"/>
          <p:nvPr/>
        </p:nvSpPr>
        <p:spPr>
          <a:xfrm>
            <a:off x="4220309" y="5525372"/>
            <a:ext cx="33599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Дружба заботой да подмогой крепка.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Дружба как стекло: разобьешь — не сложишь.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4320C07-5797-6513-F671-52441A2F47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303" y="536367"/>
            <a:ext cx="2009775" cy="2162175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4B0173E-69C4-072E-EB41-BA32FF2310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4382" y="506127"/>
            <a:ext cx="2098661" cy="2162175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880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Исторический фон для презентации">
            <a:extLst>
              <a:ext uri="{FF2B5EF4-FFF2-40B4-BE49-F238E27FC236}">
                <a16:creationId xmlns:a16="http://schemas.microsoft.com/office/drawing/2014/main" id="{80E08902-D0FC-7C99-5F4A-17445D024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" b="1519"/>
          <a:stretch/>
        </p:blipFill>
        <p:spPr bwMode="auto">
          <a:xfrm>
            <a:off x="13272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D2DF62-C27F-B1C0-5553-639E03309C71}"/>
              </a:ext>
            </a:extLst>
          </p:cNvPr>
          <p:cNvSpPr txBox="1"/>
          <p:nvPr/>
        </p:nvSpPr>
        <p:spPr>
          <a:xfrm>
            <a:off x="1179443" y="92765"/>
            <a:ext cx="97403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Считалки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— это придуманный для детей способ осуществления объективной справедливости, честный жребий. Как бы сама судьба, а не авторитет взрослого распоряжается распределением ролей. Наблюдая за игровой деятельностью детей с ОВЗ, за их общением, видно, что не все дети помогают друг другу в тех или иных ситуациях; при совместных играх не учитывают мнение своих сверстников; нелогично высказывают своё мнение, желание; очень часто обращаются за помощью взрослого, жалуются; не интересуются оценкой своих действий; многие дети унижают более слабых и за счёт этого самоутверждаются. А ребенок в игре должен быть находчивым, сообразительным, ловким, добрым и даже благородным. Все эти качества в детском сознании, душе, характере развивают считалки.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847241-6691-4AC5-05B3-6201DB98A20B}"/>
              </a:ext>
            </a:extLst>
          </p:cNvPr>
          <p:cNvSpPr txBox="1"/>
          <p:nvPr/>
        </p:nvSpPr>
        <p:spPr>
          <a:xfrm>
            <a:off x="886264" y="5627077"/>
            <a:ext cx="5894364" cy="2080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5368" name="Picture 8" descr="Считалочка на английском для детей с транскрипцией и переводом.">
            <a:extLst>
              <a:ext uri="{FF2B5EF4-FFF2-40B4-BE49-F238E27FC236}">
                <a16:creationId xmlns:a16="http://schemas.microsoft.com/office/drawing/2014/main" id="{9675BF60-4DE3-548E-8ED5-5629A4E60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31" y="3354347"/>
            <a:ext cx="4296824" cy="32201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CF1BB5-D428-5433-31FE-9BD9CDD60C1B}"/>
              </a:ext>
            </a:extLst>
          </p:cNvPr>
          <p:cNvSpPr txBox="1"/>
          <p:nvPr/>
        </p:nvSpPr>
        <p:spPr>
          <a:xfrm>
            <a:off x="9639240" y="5202595"/>
            <a:ext cx="2467094" cy="1227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5372" name="Picture 12">
            <a:extLst>
              <a:ext uri="{FF2B5EF4-FFF2-40B4-BE49-F238E27FC236}">
                <a16:creationId xmlns:a16="http://schemas.microsoft.com/office/drawing/2014/main" id="{C9F7EA22-EE6C-B35E-4BF5-C8CEACAA6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53" y="3354347"/>
            <a:ext cx="4296824" cy="32201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400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Исторический фон для презентации">
            <a:extLst>
              <a:ext uri="{FF2B5EF4-FFF2-40B4-BE49-F238E27FC236}">
                <a16:creationId xmlns:a16="http://schemas.microsoft.com/office/drawing/2014/main" id="{80E08902-D0FC-7C99-5F4A-17445D024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" b="1519"/>
          <a:stretch/>
        </p:blipFill>
        <p:spPr bwMode="auto">
          <a:xfrm>
            <a:off x="20" y="-91484"/>
            <a:ext cx="12191980" cy="694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A67041-0181-9B9C-EE59-763CFCB60030}"/>
              </a:ext>
            </a:extLst>
          </p:cNvPr>
          <p:cNvSpPr txBox="1"/>
          <p:nvPr/>
        </p:nvSpPr>
        <p:spPr>
          <a:xfrm>
            <a:off x="1219201" y="92765"/>
            <a:ext cx="98066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ru-RU" sz="20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</a:t>
            </a:r>
            <a:endParaRPr lang="ru-RU" sz="2000" b="1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Знакомство с ними начинается с самого раннего младшего дошкольного возраста. </a:t>
            </a:r>
          </a:p>
          <a:p>
            <a:pPr algn="l" fontAlgn="base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Сказка способствует общему развитию ребенка, положительно влияет на формирование речи, повышает творческую активность, стимулирует воображение, формирует нравственно – волевые черты личности.  В каждой народной сказке огромны ресурсы слова, словесных средств и методов. Каждая сказка – свидетельство необыкновенных возможностей и духовного потенциала русского языка. Сказка приобщает детей к народному фольклору, и выступает средством нравственного воспитания, предлагая определенные модели поведения, наиболее приемлемые для того или иного этапа культурного развития человеческого общества. 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учат преодолевать трудности не </a:t>
            </a:r>
          </a:p>
          <a:p>
            <a:pPr algn="l" fontAlgn="base"/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одному, а совместными усилиями. Вокруг нас много помощников, но они придут на помощь, если мы не сможем справиться сами. Так формируется как самостоятельность, так и доверие к окружающему миру.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 fontAlgn="base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3540F5-DA70-6318-8CDD-074C28835620}"/>
              </a:ext>
            </a:extLst>
          </p:cNvPr>
          <p:cNvSpPr txBox="1"/>
          <p:nvPr/>
        </p:nvSpPr>
        <p:spPr>
          <a:xfrm>
            <a:off x="2325493" y="8285872"/>
            <a:ext cx="762094" cy="369332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B041999D-FB21-B0F8-505D-5D701E846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93" y="4224740"/>
            <a:ext cx="3833243" cy="24899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269434-E073-0F41-F539-8A6F5C69BFFA}"/>
              </a:ext>
            </a:extLst>
          </p:cNvPr>
          <p:cNvSpPr txBox="1"/>
          <p:nvPr/>
        </p:nvSpPr>
        <p:spPr>
          <a:xfrm>
            <a:off x="6158736" y="4727895"/>
            <a:ext cx="689742" cy="403435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BE1DBBF6-0CC5-C901-2CB7-CBCCD1E56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028" y="3909391"/>
            <a:ext cx="3559806" cy="2805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46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Исторический фон для презентации">
            <a:extLst>
              <a:ext uri="{FF2B5EF4-FFF2-40B4-BE49-F238E27FC236}">
                <a16:creationId xmlns:a16="http://schemas.microsoft.com/office/drawing/2014/main" id="{80E08902-D0FC-7C99-5F4A-17445D024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" b="15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1128FE-BE3C-8CD7-9D31-FF1BB7E67A51}"/>
              </a:ext>
            </a:extLst>
          </p:cNvPr>
          <p:cNvSpPr txBox="1"/>
          <p:nvPr/>
        </p:nvSpPr>
        <p:spPr>
          <a:xfrm>
            <a:off x="1232451" y="102830"/>
            <a:ext cx="966083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работы по изучению особенностей позитивной социализации детей  можно сделать вывод, что суть ее сводится к познанию ребенком многообразия окружающего мира и способов взаимодействия с ним. Доступной формой такого познания является народный фольклор. Потенциал народной педагогики, способствует созданию благоприятных условий для формирования у детей целостной картины мира и позитивного отношения к нему.</a:t>
            </a:r>
          </a:p>
          <a:p>
            <a:pPr algn="just"/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Воспитание, в частности социализация ребенка — это долговременный процесс, который надо начинать с раннего возраста, используя для этого духовный потенциал региона, народную педагогику и фольклор.</a:t>
            </a:r>
          </a:p>
          <a:p>
            <a:pPr algn="l" fontAlgn="base"/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 фольклор в полной мере служит педагогическим средством в воспитании личности ребёнка.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6DB608-31D3-FFFB-B250-B81362EDF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908" y="3429000"/>
            <a:ext cx="4498963" cy="32135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752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Исторический фон для презентации">
            <a:extLst>
              <a:ext uri="{FF2B5EF4-FFF2-40B4-BE49-F238E27FC236}">
                <a16:creationId xmlns:a16="http://schemas.microsoft.com/office/drawing/2014/main" id="{80E08902-D0FC-7C99-5F4A-17445D024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" b="1519"/>
          <a:stretch/>
        </p:blipFill>
        <p:spPr bwMode="auto">
          <a:xfrm>
            <a:off x="20" y="0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EA792E-91E4-F569-7C51-3971E16FD548}"/>
              </a:ext>
            </a:extLst>
          </p:cNvPr>
          <p:cNvSpPr txBox="1"/>
          <p:nvPr/>
        </p:nvSpPr>
        <p:spPr>
          <a:xfrm rot="10800000" flipV="1">
            <a:off x="3339548" y="2439214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228644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825</Words>
  <Application>Microsoft Office PowerPoint</Application>
  <PresentationFormat>Широкоэкранный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Monotype Corsiva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Попова</dc:creator>
  <cp:lastModifiedBy>Александра Попова</cp:lastModifiedBy>
  <cp:revision>13</cp:revision>
  <dcterms:created xsi:type="dcterms:W3CDTF">2023-02-18T09:52:19Z</dcterms:created>
  <dcterms:modified xsi:type="dcterms:W3CDTF">2023-02-19T15:03:13Z</dcterms:modified>
</cp:coreProperties>
</file>