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2" r:id="rId4"/>
    <p:sldId id="257" r:id="rId5"/>
    <p:sldId id="258" r:id="rId6"/>
    <p:sldId id="259" r:id="rId7"/>
    <p:sldId id="260" r:id="rId8"/>
    <p:sldId id="261" r:id="rId9"/>
    <p:sldId id="263" r:id="rId10"/>
    <p:sldId id="264" r:id="rId11"/>
    <p:sldId id="265" r:id="rId12"/>
    <p:sldId id="266" r:id="rId13"/>
    <p:sldId id="267" r:id="rId14"/>
    <p:sldId id="273" r:id="rId15"/>
    <p:sldId id="268" r:id="rId16"/>
    <p:sldId id="269" r:id="rId17"/>
    <p:sldId id="270" r:id="rId18"/>
    <p:sldId id="271" r:id="rId19"/>
    <p:sldId id="272" r:id="rId20"/>
    <p:sldId id="276" r:id="rId21"/>
    <p:sldId id="274" r:id="rId22"/>
    <p:sldId id="275" r:id="rId23"/>
    <p:sldId id="277" r:id="rId24"/>
    <p:sldId id="278" r:id="rId25"/>
    <p:sldId id="279" r:id="rId26"/>
    <p:sldId id="280" r:id="rId27"/>
    <p:sldId id="281" r:id="rId28"/>
    <p:sldId id="282" r:id="rId29"/>
    <p:sldId id="283" r:id="rId30"/>
    <p:sldId id="284" r:id="rId31"/>
    <p:sldId id="286" r:id="rId32"/>
    <p:sldId id="287" r:id="rId33"/>
    <p:sldId id="288" r:id="rId34"/>
    <p:sldId id="289"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93ADA5-F736-417A-929C-D0F26AF4F9F2}" type="datetimeFigureOut">
              <a:rPr lang="ru-RU" smtClean="0"/>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90439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93ADA5-F736-417A-929C-D0F26AF4F9F2}" type="datetimeFigureOut">
              <a:rPr lang="ru-RU" smtClean="0"/>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263917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93ADA5-F736-417A-929C-D0F26AF4F9F2}" type="datetimeFigureOut">
              <a:rPr lang="ru-RU" smtClean="0"/>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296569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93ADA5-F736-417A-929C-D0F26AF4F9F2}" type="datetimeFigureOut">
              <a:rPr lang="ru-RU" smtClean="0"/>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371019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93ADA5-F736-417A-929C-D0F26AF4F9F2}" type="datetimeFigureOut">
              <a:rPr lang="ru-RU" smtClean="0"/>
              <a:t>11.03.2025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79633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93ADA5-F736-417A-929C-D0F26AF4F9F2}" type="datetimeFigureOut">
              <a:rPr lang="ru-RU" smtClean="0"/>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169519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93ADA5-F736-417A-929C-D0F26AF4F9F2}" type="datetimeFigureOut">
              <a:rPr lang="ru-RU" smtClean="0"/>
              <a:t>11.03.2025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302164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93ADA5-F736-417A-929C-D0F26AF4F9F2}" type="datetimeFigureOut">
              <a:rPr lang="ru-RU" smtClean="0"/>
              <a:t>11.03.2025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348047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93ADA5-F736-417A-929C-D0F26AF4F9F2}" type="datetimeFigureOut">
              <a:rPr lang="ru-RU" smtClean="0"/>
              <a:t>11.03.2025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81073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E93ADA5-F736-417A-929C-D0F26AF4F9F2}" type="datetimeFigureOut">
              <a:rPr lang="ru-RU" smtClean="0"/>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20686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E93ADA5-F736-417A-929C-D0F26AF4F9F2}" type="datetimeFigureOut">
              <a:rPr lang="ru-RU" smtClean="0"/>
              <a:t>11.03.2025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0EA89-B682-49D8-BA69-50012398ACFA}" type="slidenum">
              <a:rPr lang="ru-RU" smtClean="0"/>
              <a:t>‹#›</a:t>
            </a:fld>
            <a:endParaRPr lang="ru-RU"/>
          </a:p>
        </p:txBody>
      </p:sp>
    </p:spTree>
    <p:extLst>
      <p:ext uri="{BB962C8B-B14F-4D97-AF65-F5344CB8AC3E}">
        <p14:creationId xmlns:p14="http://schemas.microsoft.com/office/powerpoint/2010/main" val="75178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3ADA5-F736-417A-929C-D0F26AF4F9F2}" type="datetimeFigureOut">
              <a:rPr lang="ru-RU" smtClean="0"/>
              <a:t>11.03.2025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0EA89-B682-49D8-BA69-50012398ACFA}" type="slidenum">
              <a:rPr lang="ru-RU" smtClean="0"/>
              <a:t>‹#›</a:t>
            </a:fld>
            <a:endParaRPr lang="ru-RU"/>
          </a:p>
        </p:txBody>
      </p:sp>
    </p:spTree>
    <p:extLst>
      <p:ext uri="{BB962C8B-B14F-4D97-AF65-F5344CB8AC3E}">
        <p14:creationId xmlns:p14="http://schemas.microsoft.com/office/powerpoint/2010/main" val="87477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uhin.narod.ru/chessland5.htm" TargetMode="External"/><Relationship Id="rId2" Type="http://schemas.openxmlformats.org/officeDocument/2006/relationships/hyperlink" Target="http://suhin.narod.ru/chessland2.htm" TargetMode="External"/><Relationship Id="rId1" Type="http://schemas.openxmlformats.org/officeDocument/2006/relationships/slideLayout" Target="../slideLayouts/slideLayout2.xml"/><Relationship Id="rId4" Type="http://schemas.openxmlformats.org/officeDocument/2006/relationships/hyperlink" Target="http://suhin.narod.ru/chessland3.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9469" y="749507"/>
            <a:ext cx="10822898" cy="3830731"/>
          </a:xfrm>
        </p:spPr>
        <p:txBody>
          <a:bodyPr>
            <a:normAutofit/>
          </a:bodyPr>
          <a:lstStyle/>
          <a:p>
            <a:r>
              <a:rPr lang="ru-RU" sz="4000" dirty="0">
                <a:latin typeface="Times New Roman" panose="02020603050405020304" pitchFamily="18" charset="0"/>
                <a:ea typeface="Gungsuh" panose="02030600000101010101" pitchFamily="18" charset="-127"/>
                <a:cs typeface="Times New Roman" panose="02020603050405020304" pitchFamily="18" charset="0"/>
              </a:rPr>
              <a:t/>
            </a:r>
            <a:br>
              <a:rPr lang="ru-RU" sz="4000" dirty="0">
                <a:latin typeface="Times New Roman" panose="02020603050405020304" pitchFamily="18" charset="0"/>
                <a:ea typeface="Gungsuh" panose="02030600000101010101" pitchFamily="18" charset="-127"/>
                <a:cs typeface="Times New Roman" panose="02020603050405020304" pitchFamily="18" charset="0"/>
              </a:rPr>
            </a:br>
            <a:r>
              <a:rPr lang="ru-RU" sz="4000" b="1" dirty="0">
                <a:latin typeface="Times New Roman" panose="02020603050405020304" pitchFamily="18" charset="0"/>
                <a:ea typeface="Gungsuh" panose="02030600000101010101" pitchFamily="18" charset="-127"/>
                <a:cs typeface="Times New Roman" panose="02020603050405020304" pitchFamily="18" charset="0"/>
              </a:rPr>
              <a:t>«Обучение дошкольников игре </a:t>
            </a:r>
            <a:r>
              <a:rPr lang="ru-RU" sz="4000" b="1" dirty="0">
                <a:latin typeface="Times New Roman" panose="02020603050405020304" pitchFamily="18" charset="0"/>
                <a:cs typeface="Times New Roman" panose="02020603050405020304" pitchFamily="18" charset="0"/>
              </a:rPr>
              <a:t>в шахматы»</a:t>
            </a:r>
            <a:r>
              <a:rPr lang="ru-RU" dirty="0"/>
              <a:t/>
            </a:r>
            <a:br>
              <a:rPr lang="ru-RU" dirty="0"/>
            </a:br>
            <a:endParaRPr lang="ru-RU" dirty="0"/>
          </a:p>
        </p:txBody>
      </p:sp>
      <p:sp>
        <p:nvSpPr>
          <p:cNvPr id="3" name="Подзаголовок 2"/>
          <p:cNvSpPr>
            <a:spLocks noGrp="1"/>
          </p:cNvSpPr>
          <p:nvPr>
            <p:ph type="subTitle" idx="1"/>
          </p:nvPr>
        </p:nvSpPr>
        <p:spPr/>
        <p:txBody>
          <a:bodyPr>
            <a:normAutofit/>
          </a:bodyPr>
          <a:lstStyle/>
          <a:p>
            <a:endParaRPr lang="ru-RU" b="1" dirty="0" smtClean="0"/>
          </a:p>
          <a:p>
            <a:pPr algn="r"/>
            <a:r>
              <a:rPr lang="ru-RU" sz="2600" b="1" dirty="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a:p>
            <a:endParaRPr lang="ru-RU" dirty="0"/>
          </a:p>
        </p:txBody>
      </p:sp>
      <p:pic>
        <p:nvPicPr>
          <p:cNvPr id="4" name="Picture 3" descr="C:\Users\user\Desktop\rasstanovka-peshek.jpg"/>
          <p:cNvPicPr/>
          <p:nvPr/>
        </p:nvPicPr>
        <p:blipFill>
          <a:blip r:embed="rId2">
            <a:extLst>
              <a:ext uri="{28A0092B-C50C-407E-A947-70E740481C1C}">
                <a14:useLocalDpi xmlns:a14="http://schemas.microsoft.com/office/drawing/2010/main" val="0"/>
              </a:ext>
            </a:extLst>
          </a:blip>
          <a:srcRect/>
          <a:stretch>
            <a:fillRect/>
          </a:stretch>
        </p:blipFill>
        <p:spPr bwMode="auto">
          <a:xfrm>
            <a:off x="1408671" y="3776971"/>
            <a:ext cx="4300150" cy="296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0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8043" y="380117"/>
            <a:ext cx="10515600" cy="579253"/>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Ходы пешкой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9803" y="1306798"/>
            <a:ext cx="11502453" cy="4351338"/>
          </a:xfrm>
        </p:spPr>
        <p:txBody>
          <a:bodyPr>
            <a:normAutofit/>
          </a:bodyPr>
          <a:lstStyle/>
          <a:p>
            <a:pPr marL="0" lvl="0" indent="449263" algn="just" eaLnBrk="0" fontAlgn="base" hangingPunct="0">
              <a:lnSpc>
                <a:spcPct val="100000"/>
              </a:lnSpc>
              <a:spcBef>
                <a:spcPct val="0"/>
              </a:spcBef>
              <a:spcAft>
                <a:spcPct val="0"/>
              </a:spcAft>
              <a:buNone/>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подавляющем большинстве партий первый ход делается пешкой. Можно еще конем, но это большая редкость. Пешка из начальной позиции может двинуться на одно или на два поля (через клетку) вперед.</a:t>
            </a:r>
          </a:p>
          <a:p>
            <a:pPr marL="0" lvl="0" indent="449263" algn="just" eaLnBrk="0" fontAlgn="base" hangingPunct="0">
              <a:lnSpc>
                <a:spcPct val="100000"/>
              </a:lnSpc>
              <a:spcBef>
                <a:spcPct val="0"/>
              </a:spcBef>
              <a:spcAft>
                <a:spcPct val="0"/>
              </a:spcAft>
              <a:buNone/>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Если пешка упирается в другую фигуру на своём пути, продолжать движение она не может. Будь на месте пешки ферзь или ладья, они могли бы взять фигуру противника, но пешке такое “лакомство» не разрешено. Она будет упираться в другую фигуру, пока путь не освободится. Или не получит возможность взятия.</a:t>
            </a:r>
            <a:endParaRPr kumimoji="0" lang="ru-RU"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 name="Рисунок 7" descr="C:\Users\user\Desktop\nachanie-hodi-peshe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022" y="4053017"/>
            <a:ext cx="3769756" cy="2804983"/>
          </a:xfrm>
          <a:prstGeom prst="rect">
            <a:avLst/>
          </a:prstGeom>
          <a:noFill/>
          <a:ln>
            <a:noFill/>
          </a:ln>
        </p:spPr>
      </p:pic>
    </p:spTree>
    <p:extLst>
      <p:ext uri="{BB962C8B-B14F-4D97-AF65-F5344CB8AC3E}">
        <p14:creationId xmlns:p14="http://schemas.microsoft.com/office/powerpoint/2010/main" val="3719561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8056" y="844153"/>
            <a:ext cx="10395744" cy="503367"/>
          </a:xfrm>
        </p:spPr>
        <p:txBody>
          <a:bodyPr>
            <a:normAutofit fontScale="90000"/>
          </a:bodyPr>
          <a:lstStyle/>
          <a:p>
            <a:pPr algn="ctr"/>
            <a:endParaRPr lang="ru-RU" dirty="0"/>
          </a:p>
        </p:txBody>
      </p:sp>
      <p:sp>
        <p:nvSpPr>
          <p:cNvPr id="3" name="Объект 2"/>
          <p:cNvSpPr>
            <a:spLocks noGrp="1"/>
          </p:cNvSpPr>
          <p:nvPr>
            <p:ph idx="1"/>
          </p:nvPr>
        </p:nvSpPr>
        <p:spPr>
          <a:xfrm>
            <a:off x="329784" y="1609993"/>
            <a:ext cx="11263793" cy="4809590"/>
          </a:xfrm>
        </p:spPr>
        <p:txBody>
          <a:bodyPr>
            <a:normAutofit/>
          </a:bodyPr>
          <a:lstStyle/>
          <a:p>
            <a:pPr marL="0" lvl="0" indent="449263"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Пешка может взять (побить) любую фигуру, </a:t>
            </a:r>
          </a:p>
          <a:p>
            <a:pPr marL="0" lvl="0" indent="449263"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исключением короля. Направление взятия — </a:t>
            </a:r>
          </a:p>
          <a:p>
            <a:pPr marL="0" lvl="0" indent="449263"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 диагонали на одно поле и </a:t>
            </a:r>
          </a:p>
          <a:p>
            <a:pPr marL="0" lvl="0" indent="449263"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только вперед.</a:t>
            </a:r>
            <a:endPar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449263" algn="just" eaLnBrk="0" fontAlgn="base" hangingPunct="0">
              <a:lnSpc>
                <a:spcPct val="100000"/>
              </a:lnSpc>
              <a:spcBef>
                <a:spcPct val="0"/>
              </a:spcBef>
              <a:spcAft>
                <a:spcPct val="0"/>
              </a:spcAft>
              <a:buNone/>
            </a:pPr>
            <a:endParaRPr kumimoji="0" lang="ru-RU" altLang="ru-RU"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449263" algn="just" eaLnBrk="0" fontAlgn="base" hangingPunct="0">
              <a:lnSpc>
                <a:spcPct val="100000"/>
              </a:lnSpc>
              <a:spcBef>
                <a:spcPct val="0"/>
              </a:spcBef>
              <a:spcAft>
                <a:spcPct val="0"/>
              </a:spcAft>
              <a:buNone/>
            </a:pPr>
            <a:endParaRPr kumimoji="0" lang="ru-RU" altLang="ru-RU"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449263" algn="just" eaLnBrk="0" fontAlgn="base" hangingPunct="0">
              <a:lnSpc>
                <a:spcPct val="100000"/>
              </a:lnSpc>
              <a:spcBef>
                <a:spcPct val="0"/>
              </a:spcBef>
              <a:spcAft>
                <a:spcPct val="0"/>
              </a:spcAft>
              <a:buNone/>
            </a:pPr>
            <a:r>
              <a:rPr kumimoji="0" lang="ru-RU" altLang="ru-RU"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Взятие на проходе. </a:t>
            </a: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ситуации, когда пешка, находящаяся в изначальном положении, то есть на 2 или 7 горизонтали, делает ход на 2 поля и проскакивает через поле (клетку), находящееся под боем неприятельской пешки, — она может быть побита этой самой пешкой.</a:t>
            </a:r>
            <a:endParaRPr kumimoji="0" lang="ru-RU" altLang="ru-RU"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lvl="0" indent="449263" algn="just" eaLnBrk="0" fontAlgn="base" hangingPunct="0">
              <a:lnSpc>
                <a:spcPct val="100000"/>
              </a:lnSpc>
              <a:spcBef>
                <a:spcPct val="0"/>
              </a:spcBef>
              <a:spcAft>
                <a:spcPct val="0"/>
              </a:spcAft>
              <a:buNone/>
            </a:pPr>
            <a:endPar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449263" algn="just" eaLnBrk="0" fontAlgn="base" hangingPunct="0">
              <a:lnSpc>
                <a:spcPct val="100000"/>
              </a:lnSpc>
              <a:spcBef>
                <a:spcPct val="0"/>
              </a:spcBef>
              <a:spcAft>
                <a:spcPct val="0"/>
              </a:spcAft>
              <a:buNone/>
            </a:pPr>
            <a:endParaRPr kumimoji="0" lang="ru-RU" altLang="ru-RU"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lgn="r">
              <a:buNone/>
            </a:pPr>
            <a:endParaRPr lang="ru-RU" dirty="0"/>
          </a:p>
        </p:txBody>
      </p:sp>
      <p:sp>
        <p:nvSpPr>
          <p:cNvPr id="4" name="Rectangle 2"/>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ru-RU"/>
          </a:p>
        </p:txBody>
      </p:sp>
      <p:sp>
        <p:nvSpPr>
          <p:cNvPr id="5" name="Rectangle 3"/>
          <p:cNvSpPr>
            <a:spLocks noChangeArrowheads="1"/>
          </p:cNvSpPr>
          <p:nvPr/>
        </p:nvSpPr>
        <p:spPr bwMode="auto">
          <a:xfrm>
            <a:off x="4976784" y="24081"/>
            <a:ext cx="22384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altLang="ru-RU"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Взятие</a:t>
            </a:r>
            <a:endParaRPr kumimoji="0" lang="ru-RU" altLang="ru-RU"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 name="Рисунок 9" descr="C:\Users\user\Desktop\na-prohode.jpg"/>
          <p:cNvPicPr/>
          <p:nvPr/>
        </p:nvPicPr>
        <p:blipFill>
          <a:blip r:embed="rId2">
            <a:extLst>
              <a:ext uri="{28A0092B-C50C-407E-A947-70E740481C1C}">
                <a14:useLocalDpi xmlns:a14="http://schemas.microsoft.com/office/drawing/2010/main" val="0"/>
              </a:ext>
            </a:extLst>
          </a:blip>
          <a:srcRect/>
          <a:stretch>
            <a:fillRect/>
          </a:stretch>
        </p:blipFill>
        <p:spPr bwMode="auto">
          <a:xfrm>
            <a:off x="7970362" y="1487437"/>
            <a:ext cx="3623215" cy="2469966"/>
          </a:xfrm>
          <a:prstGeom prst="rect">
            <a:avLst/>
          </a:prstGeom>
          <a:noFill/>
          <a:ln>
            <a:noFill/>
          </a:ln>
        </p:spPr>
      </p:pic>
    </p:spTree>
    <p:extLst>
      <p:ext uri="{BB962C8B-B14F-4D97-AF65-F5344CB8AC3E}">
        <p14:creationId xmlns:p14="http://schemas.microsoft.com/office/powerpoint/2010/main" val="1332259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74127"/>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Превращение  </a:t>
            </a:r>
            <a:r>
              <a:rPr lang="ru-RU" b="1" dirty="0" smtClean="0">
                <a:latin typeface="Times New Roman" panose="02020603050405020304" pitchFamily="18" charset="0"/>
                <a:cs typeface="Times New Roman" panose="02020603050405020304" pitchFamily="18" charset="0"/>
              </a:rPr>
              <a:t>пешки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764498"/>
            <a:ext cx="10515600" cy="5412465"/>
          </a:xfrm>
        </p:spPr>
        <p:txBody>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Очередное </a:t>
            </a:r>
            <a:r>
              <a:rPr lang="ru-RU" dirty="0">
                <a:latin typeface="Times New Roman" panose="02020603050405020304" pitchFamily="18" charset="0"/>
                <a:cs typeface="Times New Roman" panose="02020603050405020304" pitchFamily="18" charset="0"/>
              </a:rPr>
              <a:t>уникальное качество пешки — способность к превращению.</a:t>
            </a:r>
          </a:p>
          <a:p>
            <a:pPr marL="0" indent="0" algn="just">
              <a:buNone/>
            </a:pPr>
            <a:r>
              <a:rPr lang="ru-RU" dirty="0">
                <a:latin typeface="Times New Roman" panose="02020603050405020304" pitchFamily="18" charset="0"/>
                <a:cs typeface="Times New Roman" panose="02020603050405020304" pitchFamily="18" charset="0"/>
              </a:rPr>
              <a:t>Это поистине </a:t>
            </a:r>
            <a:r>
              <a:rPr lang="ru-RU" dirty="0" err="1">
                <a:latin typeface="Times New Roman" panose="02020603050405020304" pitchFamily="18" charset="0"/>
                <a:cs typeface="Times New Roman" panose="02020603050405020304" pitchFamily="18" charset="0"/>
              </a:rPr>
              <a:t>джекпот</a:t>
            </a:r>
            <a:r>
              <a:rPr lang="ru-RU" dirty="0">
                <a:latin typeface="Times New Roman" panose="02020603050405020304" pitchFamily="18" charset="0"/>
                <a:cs typeface="Times New Roman" panose="02020603050405020304" pitchFamily="18" charset="0"/>
              </a:rPr>
              <a:t> в жизни любой пешки! Когда  пешка доходит до  последней, восьмой горизонтали (черной — соответственно первой), — она вправе превратиться в какую угодно фигуру такого же цвета, за исключением короля.</a:t>
            </a:r>
          </a:p>
          <a:p>
            <a:pPr marL="0" indent="0" algn="just">
              <a:buNone/>
            </a:pPr>
            <a:r>
              <a:rPr lang="ru-RU" dirty="0" smtClean="0">
                <a:latin typeface="Times New Roman" panose="02020603050405020304" pitchFamily="18" charset="0"/>
                <a:cs typeface="Times New Roman" panose="02020603050405020304" pitchFamily="18" charset="0"/>
              </a:rPr>
              <a:t>	Пешка </a:t>
            </a:r>
            <a:r>
              <a:rPr lang="ru-RU" dirty="0">
                <a:latin typeface="Times New Roman" panose="02020603050405020304" pitchFamily="18" charset="0"/>
                <a:cs typeface="Times New Roman" panose="02020603050405020304" pitchFamily="18" charset="0"/>
              </a:rPr>
              <a:t>ставится на поле превращения, тут же убирается, а на ее место превращения ставиться новая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фигура</a:t>
            </a:r>
            <a:r>
              <a:rPr lang="ru-RU" dirty="0">
                <a:latin typeface="Times New Roman" panose="02020603050405020304" pitchFamily="18" charset="0"/>
                <a:cs typeface="Times New Roman" panose="02020603050405020304" pitchFamily="18" charset="0"/>
              </a:rPr>
              <a:t>. В какую фигуру превратить пешку,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решает </a:t>
            </a:r>
            <a:r>
              <a:rPr lang="ru-RU" dirty="0">
                <a:latin typeface="Times New Roman" panose="02020603050405020304" pitchFamily="18" charset="0"/>
                <a:cs typeface="Times New Roman" panose="02020603050405020304" pitchFamily="18" charset="0"/>
              </a:rPr>
              <a:t>играющий, —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хозяин пешки”.  </a:t>
            </a: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4" name="Рисунок 3" descr="C:\Users\user\Desktop\prevrashenie-peshki.jpg"/>
          <p:cNvPicPr/>
          <p:nvPr/>
        </p:nvPicPr>
        <p:blipFill>
          <a:blip r:embed="rId2">
            <a:extLst>
              <a:ext uri="{28A0092B-C50C-407E-A947-70E740481C1C}">
                <a14:useLocalDpi xmlns:a14="http://schemas.microsoft.com/office/drawing/2010/main" val="0"/>
              </a:ext>
            </a:extLst>
          </a:blip>
          <a:srcRect/>
          <a:stretch>
            <a:fillRect/>
          </a:stretch>
        </p:blipFill>
        <p:spPr bwMode="auto">
          <a:xfrm>
            <a:off x="7704944" y="3807001"/>
            <a:ext cx="3648856" cy="2769335"/>
          </a:xfrm>
          <a:prstGeom prst="rect">
            <a:avLst/>
          </a:prstGeom>
          <a:noFill/>
          <a:ln>
            <a:noFill/>
          </a:ln>
        </p:spPr>
      </p:pic>
    </p:spTree>
    <p:extLst>
      <p:ext uri="{BB962C8B-B14F-4D97-AF65-F5344CB8AC3E}">
        <p14:creationId xmlns:p14="http://schemas.microsoft.com/office/powerpoint/2010/main" val="2977194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3131" y="335145"/>
            <a:ext cx="10515600" cy="1325563"/>
          </a:xfrm>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Ладья</a:t>
            </a: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8199" y="2303678"/>
            <a:ext cx="10515601" cy="2308324"/>
          </a:xfrm>
          <a:prstGeom prst="rect">
            <a:avLst/>
          </a:prstGeom>
        </p:spPr>
        <p:txBody>
          <a:bodyPr wrap="square">
            <a:spAutoFit/>
          </a:bodyPr>
          <a:lstStyle/>
          <a:p>
            <a:pPr algn="just">
              <a:spcAft>
                <a:spcPts val="0"/>
              </a:spcAft>
            </a:pPr>
            <a:r>
              <a:rPr lang="ru-RU" sz="3600" dirty="0" smtClean="0">
                <a:effectLst/>
                <a:latin typeface="Times New Roman" panose="02020603050405020304" pitchFamily="18" charset="0"/>
                <a:ea typeface="Times New Roman" panose="02020603050405020304" pitchFamily="18" charset="0"/>
              </a:rPr>
              <a:t>Ладья – вторая по силе фигура после ферзя. Это фигура «тяжелая». Наряду с ферзем ладьи входят в обойму «тяжелой артиллерии» и обладают богатыми возможностями. Есть у ладьи и уязвимые места.</a:t>
            </a:r>
            <a:r>
              <a:rPr lang="ru-RU" dirty="0" smtClean="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
        <p:nvSpPr>
          <p:cNvPr id="6" name="Объект 5"/>
          <p:cNvSpPr>
            <a:spLocks noGrp="1"/>
          </p:cNvSpPr>
          <p:nvPr>
            <p:ph idx="1"/>
          </p:nvPr>
        </p:nvSpPr>
        <p:spPr>
          <a:xfrm>
            <a:off x="838199" y="749508"/>
            <a:ext cx="10515601" cy="5427455"/>
          </a:xfrm>
        </p:spPr>
        <p:txBody>
          <a:bodyPr/>
          <a:lstStyle/>
          <a:p>
            <a:pPr marL="0" indent="0">
              <a:buNone/>
            </a:pPr>
            <a:endParaRPr lang="ru-RU" dirty="0"/>
          </a:p>
        </p:txBody>
      </p:sp>
    </p:spTree>
    <p:extLst>
      <p:ext uri="{BB962C8B-B14F-4D97-AF65-F5344CB8AC3E}">
        <p14:creationId xmlns:p14="http://schemas.microsoft.com/office/powerpoint/2010/main" val="405869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98980"/>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Ходы ладьи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4753" y="822326"/>
            <a:ext cx="11392525" cy="5354637"/>
          </a:xfrm>
        </p:spPr>
        <p:txBody>
          <a:bodyPr>
            <a:normAutofit/>
          </a:bodyPr>
          <a:lstStyle/>
          <a:p>
            <a:pPr marL="0" lvl="0" indent="449263"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Траектория движения ладьи – по прямой (по горизонтали или вертикали), в любую сторону на любое расстояние. Так же ладья и бьет.</a:t>
            </a:r>
          </a:p>
          <a:p>
            <a:pPr marL="0" lvl="0" indent="449263"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Через фигуру перепрыгивать  ладье не разрешается.</a:t>
            </a:r>
          </a:p>
          <a:p>
            <a:pPr marL="0" lvl="0" indent="449263"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Ладья – одна из двух «тяжелых» фигур и представляет серьезную ценность. Она сильнее легких фигур –коня и слона и тем более пешки.</a:t>
            </a:r>
          </a:p>
          <a:p>
            <a:pPr marL="0" lvl="0" indent="449263" algn="just" eaLnBrk="0" fontAlgn="base" hangingPunct="0">
              <a:lnSpc>
                <a:spcPct val="100000"/>
              </a:lnSpc>
              <a:spcBef>
                <a:spcPct val="0"/>
              </a:spcBef>
              <a:spcAft>
                <a:spcPct val="0"/>
              </a:spcAft>
              <a:buNone/>
            </a:pPr>
            <a:r>
              <a:rPr kumimoji="0" lang="ru-RU" altLang="ru-RU" b="1"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Отсюда вывод: </a:t>
            </a:r>
            <a:endPar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FontTx/>
              <a:buChar char="•"/>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Ладьи не следует выводить в начале партии в центр доски. Иначе она попадет под атаку менее ценных фигур. Оперативного простора в начале партии у ладьи нет и она довольно уязвима.</a:t>
            </a:r>
          </a:p>
          <a:p>
            <a:pPr marL="0" lvl="0" indent="0" algn="just" eaLnBrk="0" fontAlgn="base" hangingPunct="0">
              <a:lnSpc>
                <a:spcPct val="100000"/>
              </a:lnSpc>
              <a:spcBef>
                <a:spcPct val="0"/>
              </a:spcBef>
              <a:spcAft>
                <a:spcPct val="0"/>
              </a:spcAft>
              <a:buFontTx/>
              <a:buChar char="•"/>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Стихия ладьи – оперативный простор.</a:t>
            </a:r>
          </a:p>
          <a:p>
            <a:pPr marL="0" lvl="0" indent="0" algn="just" eaLnBrk="0" fontAlgn="base" hangingPunct="0">
              <a:lnSpc>
                <a:spcPct val="100000"/>
              </a:lnSpc>
              <a:spcBef>
                <a:spcPct val="0"/>
              </a:spcBef>
              <a:spcAft>
                <a:spcPct val="0"/>
              </a:spcAft>
              <a:buFontTx/>
              <a:buChar char="•"/>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Занимайте ладьями открытые линии</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Rectangle 2"/>
          <p:cNvSpPr>
            <a:spLocks noChangeArrowheads="1"/>
          </p:cNvSpPr>
          <p:nvPr/>
        </p:nvSpPr>
        <p:spPr bwMode="auto">
          <a:xfrm>
            <a:off x="2000136" y="0"/>
            <a:ext cx="1019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7" name="Объект 3" descr="C:\Users\user\Desktop\hodi-ladii.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4846" y="4287187"/>
            <a:ext cx="3498954" cy="2570813"/>
          </a:xfrm>
          <a:prstGeom prst="rect">
            <a:avLst/>
          </a:prstGeom>
          <a:noFill/>
          <a:ln>
            <a:noFill/>
          </a:ln>
        </p:spPr>
      </p:pic>
    </p:spTree>
    <p:extLst>
      <p:ext uri="{BB962C8B-B14F-4D97-AF65-F5344CB8AC3E}">
        <p14:creationId xmlns:p14="http://schemas.microsoft.com/office/powerpoint/2010/main" val="222915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9019"/>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Конь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74361"/>
            <a:ext cx="10515600" cy="5202602"/>
          </a:xfrm>
        </p:spPr>
        <p:txBody>
          <a:bodyPr/>
          <a:lstStyle/>
          <a:p>
            <a:pPr marL="0" indent="0">
              <a:buNone/>
            </a:pPr>
            <a:r>
              <a:rPr lang="ru-RU" b="1" i="1" dirty="0">
                <a:latin typeface="Times New Roman" panose="02020603050405020304" pitchFamily="18" charset="0"/>
                <a:cs typeface="Times New Roman" panose="02020603050405020304" pitchFamily="18" charset="0"/>
              </a:rPr>
              <a:t>Особенности шахматного коня:</a:t>
            </a:r>
            <a:endParaRPr lang="ru-RU" dirty="0">
              <a:latin typeface="Times New Roman" panose="02020603050405020304" pitchFamily="18" charset="0"/>
              <a:cs typeface="Times New Roman" panose="02020603050405020304" pitchFamily="18" charset="0"/>
            </a:endParaRPr>
          </a:p>
          <a:p>
            <a:pPr lvl="0" algn="just"/>
            <a:r>
              <a:rPr lang="ru-RU" dirty="0">
                <a:latin typeface="Times New Roman" panose="02020603050405020304" pitchFamily="18" charset="0"/>
                <a:cs typeface="Times New Roman" panose="02020603050405020304" pitchFamily="18" charset="0"/>
              </a:rPr>
              <a:t>Конь - единственная из фигур, которая движется зигзагом. Точнее буквой  </a:t>
            </a:r>
            <a:r>
              <a:rPr lang="ru-RU" dirty="0" smtClean="0">
                <a:latin typeface="Times New Roman" panose="02020603050405020304" pitchFamily="18" charset="0"/>
                <a:cs typeface="Times New Roman" panose="02020603050405020304" pitchFamily="18" charset="0"/>
              </a:rPr>
              <a:t>Г.</a:t>
            </a:r>
            <a:endParaRPr lang="ru-RU" dirty="0">
              <a:latin typeface="Times New Roman" panose="02020603050405020304" pitchFamily="18" charset="0"/>
              <a:cs typeface="Times New Roman" panose="02020603050405020304" pitchFamily="18" charset="0"/>
            </a:endParaRPr>
          </a:p>
          <a:p>
            <a:pPr lvl="0" algn="just"/>
            <a:r>
              <a:rPr lang="ru-RU" dirty="0">
                <a:latin typeface="Times New Roman" panose="02020603050405020304" pitchFamily="18" charset="0"/>
                <a:cs typeface="Times New Roman" panose="02020603050405020304" pitchFamily="18" charset="0"/>
              </a:rPr>
              <a:t>Конь – единственная из фигур, которая  может прыгать через фигуры, свои и </a:t>
            </a:r>
            <a:r>
              <a:rPr lang="ru-RU" dirty="0" smtClean="0">
                <a:latin typeface="Times New Roman" panose="02020603050405020304" pitchFamily="18" charset="0"/>
                <a:cs typeface="Times New Roman" panose="02020603050405020304" pitchFamily="18" charset="0"/>
              </a:rPr>
              <a:t>чужие.</a:t>
            </a:r>
          </a:p>
          <a:p>
            <a:pPr lvl="0" algn="just"/>
            <a:r>
              <a:rPr lang="ru-RU" dirty="0" smtClean="0">
                <a:latin typeface="Times New Roman" panose="02020603050405020304" pitchFamily="18" charset="0"/>
                <a:cs typeface="Times New Roman" panose="02020603050405020304" pitchFamily="18" charset="0"/>
              </a:rPr>
              <a:t>Обладает хитрым инструментом – вилкой.</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65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79059"/>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Ходы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39449"/>
            <a:ext cx="10515600" cy="5337514"/>
          </a:xfrm>
        </p:spPr>
        <p:txBody>
          <a:bodyPr>
            <a:normAutofit fontScale="92500" lnSpcReduction="10000"/>
          </a:bodyPr>
          <a:lstStyle/>
          <a:p>
            <a:pPr marL="0" indent="0" algn="just">
              <a:buNone/>
            </a:pPr>
            <a:r>
              <a:rPr lang="ru-RU" dirty="0" smtClean="0">
                <a:latin typeface="Times New Roman" panose="02020603050405020304" pitchFamily="18" charset="0"/>
                <a:cs typeface="Times New Roman" panose="02020603050405020304" pitchFamily="18" charset="0"/>
              </a:rPr>
              <a:t>	</a:t>
            </a:r>
          </a:p>
          <a:p>
            <a:pPr marL="0" indent="0" algn="just">
              <a:buNone/>
            </a:pPr>
            <a:r>
              <a:rPr lang="ru-RU" dirty="0" smtClean="0">
                <a:latin typeface="Times New Roman" panose="02020603050405020304" pitchFamily="18" charset="0"/>
                <a:cs typeface="Times New Roman" panose="02020603050405020304" pitchFamily="18" charset="0"/>
              </a:rPr>
              <a:t>Схема движения коня не совсем обычна и в корне отличается от других фигур:</a:t>
            </a:r>
          </a:p>
          <a:p>
            <a:pPr marL="0" indent="0" algn="just">
              <a:buNone/>
            </a:pPr>
            <a:r>
              <a:rPr lang="ru-RU" dirty="0" smtClean="0">
                <a:latin typeface="Times New Roman" panose="02020603050405020304" pitchFamily="18" charset="0"/>
                <a:cs typeface="Times New Roman" panose="02020603050405020304" pitchFamily="18" charset="0"/>
              </a:rPr>
              <a:t>	Обычно говорят так: конь ходит буквой Г. Зеленым помечены клетки, на которые может пойти конь, расположенный на поле е4. Как видите,  назад конь может ходить также легко, как и вперед.</a:t>
            </a:r>
          </a:p>
          <a:p>
            <a:pPr marL="0" indent="0" algn="just">
              <a:buNone/>
            </a:pPr>
            <a:r>
              <a:rPr lang="ru-RU" dirty="0" smtClean="0">
                <a:latin typeface="Times New Roman" panose="02020603050405020304" pitchFamily="18" charset="0"/>
                <a:cs typeface="Times New Roman" panose="02020603050405020304" pitchFamily="18" charset="0"/>
              </a:rPr>
              <a:t>	Еще одна уникальная особенность коня, которой его наделили правила шахмат — он может прыгать как через свои, так  и через чужие фигуры:</a:t>
            </a:r>
          </a:p>
          <a:p>
            <a:pPr marL="0" indent="0" algn="just">
              <a:buNone/>
            </a:pPr>
            <a:r>
              <a:rPr lang="ru-RU" dirty="0" smtClean="0">
                <a:latin typeface="Times New Roman" panose="02020603050405020304" pitchFamily="18" charset="0"/>
                <a:cs typeface="Times New Roman" panose="02020603050405020304" pitchFamily="18" charset="0"/>
              </a:rPr>
              <a:t>	В данной позиции белый конь </a:t>
            </a:r>
          </a:p>
          <a:p>
            <a:pPr marL="0" indent="0" algn="just">
              <a:buNone/>
            </a:pPr>
            <a:r>
              <a:rPr lang="ru-RU" dirty="0" smtClean="0">
                <a:latin typeface="Times New Roman" panose="02020603050405020304" pitchFamily="18" charset="0"/>
                <a:cs typeface="Times New Roman" panose="02020603050405020304" pitchFamily="18" charset="0"/>
              </a:rPr>
              <a:t>может побить черного слона, несмотря на </a:t>
            </a:r>
          </a:p>
          <a:p>
            <a:pPr marL="0" indent="0" algn="just">
              <a:buNone/>
            </a:pPr>
            <a:r>
              <a:rPr lang="ru-RU" dirty="0" smtClean="0">
                <a:latin typeface="Times New Roman" panose="02020603050405020304" pitchFamily="18" charset="0"/>
                <a:cs typeface="Times New Roman" panose="02020603050405020304" pitchFamily="18" charset="0"/>
              </a:rPr>
              <a:t>препятствия из пешек. Он их попросту </a:t>
            </a:r>
          </a:p>
          <a:p>
            <a:pPr marL="0" indent="0" algn="just">
              <a:buNone/>
            </a:pPr>
            <a:r>
              <a:rPr lang="ru-RU" dirty="0" smtClean="0">
                <a:latin typeface="Times New Roman" panose="02020603050405020304" pitchFamily="18" charset="0"/>
                <a:cs typeface="Times New Roman" panose="02020603050405020304" pitchFamily="18" charset="0"/>
              </a:rPr>
              <a:t>перепрыгивает.</a:t>
            </a:r>
          </a:p>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p>
        </p:txBody>
      </p:sp>
      <p:pic>
        <p:nvPicPr>
          <p:cNvPr id="8" name="Рисунок 7" descr="C:\Users\user\Desktop\hodi-konia.jpg"/>
          <p:cNvPicPr/>
          <p:nvPr/>
        </p:nvPicPr>
        <p:blipFill>
          <a:blip r:embed="rId2">
            <a:extLst>
              <a:ext uri="{28A0092B-C50C-407E-A947-70E740481C1C}">
                <a14:useLocalDpi xmlns:a14="http://schemas.microsoft.com/office/drawing/2010/main" val="0"/>
              </a:ext>
            </a:extLst>
          </a:blip>
          <a:srcRect/>
          <a:stretch>
            <a:fillRect/>
          </a:stretch>
        </p:blipFill>
        <p:spPr bwMode="auto">
          <a:xfrm>
            <a:off x="7689954" y="3921632"/>
            <a:ext cx="3162925" cy="2936368"/>
          </a:xfrm>
          <a:prstGeom prst="rect">
            <a:avLst/>
          </a:prstGeom>
          <a:noFill/>
          <a:ln>
            <a:noFill/>
          </a:ln>
        </p:spPr>
      </p:pic>
    </p:spTree>
    <p:extLst>
      <p:ext uri="{BB962C8B-B14F-4D97-AF65-F5344CB8AC3E}">
        <p14:creationId xmlns:p14="http://schemas.microsoft.com/office/powerpoint/2010/main" val="2747796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endParaRPr lang="ru-RU" dirty="0"/>
          </a:p>
        </p:txBody>
      </p:sp>
      <p:sp>
        <p:nvSpPr>
          <p:cNvPr id="3" name="Объект 2"/>
          <p:cNvSpPr>
            <a:spLocks noGrp="1"/>
          </p:cNvSpPr>
          <p:nvPr>
            <p:ph idx="1"/>
          </p:nvPr>
        </p:nvSpPr>
        <p:spPr>
          <a:xfrm>
            <a:off x="629587" y="1244184"/>
            <a:ext cx="10724213" cy="4932779"/>
          </a:xfrm>
        </p:spPr>
        <p:txBody>
          <a:bodyPr/>
          <a:lstStyle/>
          <a:p>
            <a:pPr marL="0" indent="0" algn="just">
              <a:buNone/>
            </a:pPr>
            <a:r>
              <a:rPr lang="ru-RU" b="1" i="1" dirty="0">
                <a:latin typeface="Times New Roman" panose="02020603050405020304" pitchFamily="18" charset="0"/>
                <a:cs typeface="Times New Roman" panose="02020603050405020304" pitchFamily="18" charset="0"/>
              </a:rPr>
              <a:t>Вилка в шахматах</a:t>
            </a:r>
            <a:r>
              <a:rPr lang="ru-RU" dirty="0">
                <a:latin typeface="Times New Roman" panose="02020603050405020304" pitchFamily="18" charset="0"/>
                <a:cs typeface="Times New Roman" panose="02020603050405020304" pitchFamily="18" charset="0"/>
              </a:rPr>
              <a:t> – одновременная атака конем двух фигур противника. Почему этот термин применим именно к коню?  Дело в том, что двойное нападение коня часто неочевидно и неожиданно, особенно для начинающих шахматистов.</a:t>
            </a:r>
          </a:p>
          <a:p>
            <a:pPr marL="0" indent="0" algn="just">
              <a:buNone/>
            </a:pPr>
            <a:r>
              <a:rPr lang="ru-RU" dirty="0">
                <a:latin typeface="Times New Roman" panose="02020603050405020304" pitchFamily="18" charset="0"/>
                <a:cs typeface="Times New Roman" panose="02020603050405020304" pitchFamily="18" charset="0"/>
              </a:rPr>
              <a:t>Иногда вилка венчает красивые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тактические </a:t>
            </a:r>
            <a:r>
              <a:rPr lang="ru-RU" dirty="0">
                <a:latin typeface="Times New Roman" panose="02020603050405020304" pitchFamily="18" charset="0"/>
                <a:cs typeface="Times New Roman" panose="02020603050405020304" pitchFamily="18" charset="0"/>
              </a:rPr>
              <a:t>удары. </a:t>
            </a: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4" name="Рисунок 3" descr="C:\Users\user\Desktop\cherez-figuri.jpg"/>
          <p:cNvPicPr/>
          <p:nvPr/>
        </p:nvPicPr>
        <p:blipFill>
          <a:blip r:embed="rId2">
            <a:extLst>
              <a:ext uri="{28A0092B-C50C-407E-A947-70E740481C1C}">
                <a14:useLocalDpi xmlns:a14="http://schemas.microsoft.com/office/drawing/2010/main" val="0"/>
              </a:ext>
            </a:extLst>
          </a:blip>
          <a:srcRect/>
          <a:stretch>
            <a:fillRect/>
          </a:stretch>
        </p:blipFill>
        <p:spPr bwMode="auto">
          <a:xfrm>
            <a:off x="7060368" y="2569212"/>
            <a:ext cx="4293432" cy="3366892"/>
          </a:xfrm>
          <a:prstGeom prst="rect">
            <a:avLst/>
          </a:prstGeom>
          <a:noFill/>
          <a:ln>
            <a:noFill/>
          </a:ln>
        </p:spPr>
      </p:pic>
    </p:spTree>
    <p:extLst>
      <p:ext uri="{BB962C8B-B14F-4D97-AF65-F5344CB8AC3E}">
        <p14:creationId xmlns:p14="http://schemas.microsoft.com/office/powerpoint/2010/main" val="2697687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9078"/>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Слон</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24459"/>
            <a:ext cx="10515600" cy="5352504"/>
          </a:xfrm>
        </p:spPr>
        <p:txBody>
          <a:bodyPr/>
          <a:lstStyle/>
          <a:p>
            <a:pPr marL="0" indent="0">
              <a:buNone/>
            </a:pPr>
            <a:endParaRPr lang="ru-RU" b="1" i="1" dirty="0" smtClean="0">
              <a:latin typeface="Times New Roman" panose="02020603050405020304" pitchFamily="18" charset="0"/>
              <a:cs typeface="Times New Roman" panose="02020603050405020304" pitchFamily="18" charset="0"/>
            </a:endParaRPr>
          </a:p>
          <a:p>
            <a:pPr marL="0" indent="0">
              <a:buNone/>
            </a:pPr>
            <a:r>
              <a:rPr lang="ru-RU" b="1" i="1" dirty="0" smtClean="0">
                <a:latin typeface="Times New Roman" panose="02020603050405020304" pitchFamily="18" charset="0"/>
                <a:cs typeface="Times New Roman" panose="02020603050405020304" pitchFamily="18" charset="0"/>
              </a:rPr>
              <a:t>Слон </a:t>
            </a:r>
            <a:r>
              <a:rPr lang="ru-RU" b="1" i="1" dirty="0">
                <a:latin typeface="Times New Roman" panose="02020603050405020304" pitchFamily="18" charset="0"/>
                <a:cs typeface="Times New Roman" panose="02020603050405020304" pitchFamily="18" charset="0"/>
              </a:rPr>
              <a:t>обладает рядом интересных особенностей:</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Дальнобойность</a:t>
            </a:r>
          </a:p>
          <a:p>
            <a:pPr lvl="0"/>
            <a:r>
              <a:rPr lang="ru-RU" dirty="0">
                <a:latin typeface="Times New Roman" panose="02020603050405020304" pitchFamily="18" charset="0"/>
                <a:cs typeface="Times New Roman" panose="02020603050405020304" pitchFamily="18" charset="0"/>
              </a:rPr>
              <a:t>Любит действовать «сообща» со своим коллегой — слоном</a:t>
            </a:r>
          </a:p>
          <a:p>
            <a:pPr lvl="0"/>
            <a:r>
              <a:rPr lang="ru-RU" dirty="0">
                <a:latin typeface="Times New Roman" panose="02020603050405020304" pitchFamily="18" charset="0"/>
                <a:cs typeface="Times New Roman" panose="02020603050405020304" pitchFamily="18" charset="0"/>
              </a:rPr>
              <a:t>Может мастерски маскироваться</a:t>
            </a:r>
          </a:p>
          <a:p>
            <a:pPr lvl="0"/>
            <a:r>
              <a:rPr lang="ru-RU" dirty="0">
                <a:latin typeface="Times New Roman" panose="02020603050405020304" pitchFamily="18" charset="0"/>
                <a:cs typeface="Times New Roman" panose="02020603050405020304" pitchFamily="18" charset="0"/>
              </a:rPr>
              <a:t>Может поставить мат в самом начале </a:t>
            </a:r>
            <a:r>
              <a:rPr lang="ru-RU" dirty="0" smtClean="0">
                <a:latin typeface="Times New Roman" panose="02020603050405020304" pitchFamily="18" charset="0"/>
                <a:cs typeface="Times New Roman" panose="02020603050405020304" pitchFamily="18" charset="0"/>
              </a:rPr>
              <a:t>партии</a:t>
            </a:r>
          </a:p>
          <a:p>
            <a:pPr lvl="0"/>
            <a:endParaRPr lang="ru-RU" dirty="0"/>
          </a:p>
        </p:txBody>
      </p:sp>
    </p:spTree>
    <p:extLst>
      <p:ext uri="{BB962C8B-B14F-4D97-AF65-F5344CB8AC3E}">
        <p14:creationId xmlns:p14="http://schemas.microsoft.com/office/powerpoint/2010/main" val="2223258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44344"/>
          </a:xfrm>
        </p:spPr>
        <p:txBody>
          <a:bodyPr>
            <a:normAutofit fontScale="90000"/>
          </a:bodyPr>
          <a:lstStyle/>
          <a:p>
            <a:endParaRPr lang="ru-RU" dirty="0"/>
          </a:p>
        </p:txBody>
      </p:sp>
      <p:sp>
        <p:nvSpPr>
          <p:cNvPr id="3" name="Объект 2"/>
          <p:cNvSpPr>
            <a:spLocks noGrp="1"/>
          </p:cNvSpPr>
          <p:nvPr>
            <p:ph idx="1"/>
          </p:nvPr>
        </p:nvSpPr>
        <p:spPr>
          <a:xfrm>
            <a:off x="674557" y="1079292"/>
            <a:ext cx="10679243" cy="5097671"/>
          </a:xfrm>
        </p:spPr>
        <p:txBody>
          <a:bodyPr/>
          <a:lstStyle/>
          <a:p>
            <a:pPr marL="0" indent="0" algn="just">
              <a:buNone/>
            </a:pPr>
            <a:r>
              <a:rPr lang="ru-RU" dirty="0" smtClean="0">
                <a:latin typeface="Times New Roman" panose="02020603050405020304" pitchFamily="18" charset="0"/>
                <a:cs typeface="Times New Roman" panose="02020603050405020304" pitchFamily="18" charset="0"/>
              </a:rPr>
              <a:t>Схема передвижения слона несложная, — он ходит только по диагонали. По свободному пространству.</a:t>
            </a:r>
          </a:p>
          <a:p>
            <a:pPr marL="0" indent="0" algn="just">
              <a:buNone/>
            </a:pPr>
            <a:r>
              <a:rPr lang="ru-RU" dirty="0" smtClean="0">
                <a:latin typeface="Times New Roman" panose="02020603050405020304" pitchFamily="18" charset="0"/>
                <a:cs typeface="Times New Roman" panose="02020603050405020304" pitchFamily="18" charset="0"/>
              </a:rPr>
              <a:t>Перескакивать через фигуры слон не может. Чужую фигуру он может побить, свои же загораживают ему поле деятельности.</a:t>
            </a:r>
          </a:p>
          <a:p>
            <a:pPr algn="just"/>
            <a:endParaRPr lang="ru-RU" dirty="0">
              <a:latin typeface="Times New Roman" panose="02020603050405020304" pitchFamily="18" charset="0"/>
              <a:cs typeface="Times New Roman" panose="02020603050405020304" pitchFamily="18" charset="0"/>
            </a:endParaRPr>
          </a:p>
        </p:txBody>
      </p:sp>
      <p:pic>
        <p:nvPicPr>
          <p:cNvPr id="5" name="Рисунок 4" descr="C:\Users\user\Desktop\dalnost-slon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84" y="2818150"/>
            <a:ext cx="4137285" cy="3807501"/>
          </a:xfrm>
          <a:prstGeom prst="rect">
            <a:avLst/>
          </a:prstGeom>
          <a:noFill/>
          <a:ln>
            <a:noFill/>
          </a:ln>
        </p:spPr>
      </p:pic>
    </p:spTree>
    <p:extLst>
      <p:ext uri="{BB962C8B-B14F-4D97-AF65-F5344CB8AC3E}">
        <p14:creationId xmlns:p14="http://schemas.microsoft.com/office/powerpoint/2010/main" val="863176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latin typeface="Times New Roman" panose="02020603050405020304" pitchFamily="18" charset="0"/>
                <a:cs typeface="Times New Roman" panose="02020603050405020304" pitchFamily="18" charset="0"/>
              </a:rPr>
              <a:t>Нормативные документы, регулирующие развитие шахматного образования в </a:t>
            </a:r>
            <a:r>
              <a:rPr lang="ru-RU" sz="3200" b="1" dirty="0" smtClean="0">
                <a:latin typeface="Times New Roman" panose="02020603050405020304" pitchFamily="18" charset="0"/>
                <a:cs typeface="Times New Roman" panose="02020603050405020304" pitchFamily="18" charset="0"/>
              </a:rPr>
              <a:t>образовательных учреждениях</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825625"/>
            <a:ext cx="11019020" cy="4351338"/>
          </a:xfrm>
        </p:spPr>
        <p:txBody>
          <a:bodyPr>
            <a:normAutofit/>
          </a:bodyPr>
          <a:lstStyle/>
          <a:p>
            <a:pPr algn="just"/>
            <a:r>
              <a:rPr lang="ru-RU" dirty="0" smtClean="0"/>
              <a:t> </a:t>
            </a:r>
            <a:r>
              <a:rPr lang="ru-RU" sz="2400" dirty="0">
                <a:latin typeface="Times New Roman" panose="02020603050405020304" pitchFamily="18" charset="0"/>
                <a:cs typeface="Times New Roman" panose="02020603050405020304" pitchFamily="18" charset="0"/>
              </a:rPr>
              <a:t>Приказ Министерства образования Российской Федерации от 18 мая 2004 года №2211 «О развитии шахматного образования в системе образования Российской Федерации</a:t>
            </a:r>
            <a:r>
              <a:rPr lang="ru-RU" sz="2400" dirty="0" smtClean="0">
                <a:latin typeface="Times New Roman" panose="02020603050405020304" pitchFamily="18" charset="0"/>
                <a:cs typeface="Times New Roman" panose="02020603050405020304" pitchFamily="18" charset="0"/>
              </a:rPr>
              <a:t>».</a:t>
            </a:r>
            <a:endParaRPr lang="ru-RU" sz="2400" b="1"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Приказ №1445/210 от 14.07.2016 года  ДО и МП ХМАО-Югры «Об утверждении дорожной карты по развитию шахматного образования в образовательных организациях Ханты-Мансийского Автономного округа – Югры» </a:t>
            </a:r>
          </a:p>
          <a:p>
            <a:pPr algn="just"/>
            <a:r>
              <a:rPr lang="ru-RU" sz="2400" b="1" dirty="0">
                <a:latin typeface="Times New Roman" panose="02020603050405020304" pitchFamily="18" charset="0"/>
                <a:cs typeface="Times New Roman" panose="02020603050405020304" pitchFamily="18" charset="0"/>
              </a:rPr>
              <a:t>Развитие шахматного образования</a:t>
            </a:r>
            <a:r>
              <a:rPr lang="ru-RU" sz="2400" dirty="0">
                <a:latin typeface="Times New Roman" panose="02020603050405020304" pitchFamily="18" charset="0"/>
                <a:cs typeface="Times New Roman" panose="02020603050405020304" pitchFamily="18" charset="0"/>
              </a:rPr>
              <a:t> отражается в нормативных документах Департамента образования и молодежной политики Ханты-Мансийского автономного округа – Югры и Департамента физической культуры и спорта Ханты-Мансийского автономного округа – Югры. </a:t>
            </a:r>
            <a:r>
              <a:rPr lang="ru-RU" sz="2400" b="1" dirty="0" smtClean="0">
                <a:latin typeface="Times New Roman" panose="02020603050405020304" pitchFamily="18" charset="0"/>
                <a:cs typeface="Times New Roman" panose="02020603050405020304" pitchFamily="18" charset="0"/>
              </a:rPr>
              <a:t>Утверждена </a:t>
            </a:r>
            <a:r>
              <a:rPr lang="ru-RU" sz="2400" b="1" dirty="0">
                <a:latin typeface="Times New Roman" panose="02020603050405020304" pitchFamily="18" charset="0"/>
                <a:cs typeface="Times New Roman" panose="02020603050405020304" pitchFamily="18" charset="0"/>
              </a:rPr>
              <a:t>дорожная карта</a:t>
            </a:r>
            <a:r>
              <a:rPr lang="ru-RU" sz="2400" dirty="0">
                <a:latin typeface="Times New Roman" panose="02020603050405020304" pitchFamily="18" charset="0"/>
                <a:cs typeface="Times New Roman" panose="02020603050405020304" pitchFamily="18" charset="0"/>
              </a:rPr>
              <a:t> по развитию шахматного образования в образовательных организациях округа.</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027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34088"/>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Ферзь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39449"/>
            <a:ext cx="10515600" cy="5337514"/>
          </a:xfrm>
        </p:spPr>
        <p:txBody>
          <a:bodyPr/>
          <a:lstStyle/>
          <a:p>
            <a:pPr marL="0" indent="0" algn="just">
              <a:buNone/>
            </a:pPr>
            <a:r>
              <a:rPr lang="ru-RU" b="1" i="1" dirty="0">
                <a:latin typeface="Times New Roman" panose="02020603050405020304" pitchFamily="18" charset="0"/>
                <a:cs typeface="Times New Roman" panose="02020603050405020304" pitchFamily="18" charset="0"/>
              </a:rPr>
              <a:t>Ходы ферзем</a:t>
            </a:r>
            <a:endParaRPr lang="ru-RU" dirty="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	Ферзь </a:t>
            </a:r>
            <a:r>
              <a:rPr lang="ru-RU" dirty="0">
                <a:latin typeface="Times New Roman" panose="02020603050405020304" pitchFamily="18" charset="0"/>
                <a:cs typeface="Times New Roman" panose="02020603050405020304" pitchFamily="18" charset="0"/>
              </a:rPr>
              <a:t>может ходить  как по диагонали, так и по прямой (горизонтали и вертикали). Если ему не мешают фигуры, перепрыгивать через которые нельзя, он может сделать ход на любое расстояние.</a:t>
            </a:r>
          </a:p>
          <a:p>
            <a:pPr marL="0" indent="0" algn="just">
              <a:buNone/>
            </a:pPr>
            <a:r>
              <a:rPr lang="ru-RU" dirty="0">
                <a:latin typeface="Times New Roman" panose="02020603050405020304" pitchFamily="18" charset="0"/>
                <a:cs typeface="Times New Roman" panose="02020603050405020304" pitchFamily="18" charset="0"/>
              </a:rPr>
              <a:t>Само собой, фигуру противника ферзь может побить. В данном случае коня. Свой же слон мешает ферзю продвинуться дальше.</a:t>
            </a:r>
          </a:p>
          <a:p>
            <a:pPr marL="0" indent="0" algn="just">
              <a:buNone/>
            </a:pP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сути дела, ферзь совмещает в себе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функции </a:t>
            </a:r>
            <a:r>
              <a:rPr lang="ru-RU" dirty="0">
                <a:latin typeface="Times New Roman" panose="02020603050405020304" pitchFamily="18" charset="0"/>
                <a:cs typeface="Times New Roman" panose="02020603050405020304" pitchFamily="18" charset="0"/>
              </a:rPr>
              <a:t>ладьи и </a:t>
            </a:r>
            <a:r>
              <a:rPr lang="ru-RU" dirty="0" smtClean="0">
                <a:latin typeface="Times New Roman" panose="02020603050405020304" pitchFamily="18" charset="0"/>
                <a:cs typeface="Times New Roman" panose="02020603050405020304" pitchFamily="18" charset="0"/>
              </a:rPr>
              <a:t>слона. Ферзь </a:t>
            </a:r>
            <a:r>
              <a:rPr lang="ru-RU" dirty="0">
                <a:latin typeface="Times New Roman" panose="02020603050405020304" pitchFamily="18" charset="0"/>
                <a:cs typeface="Times New Roman" panose="02020603050405020304" pitchFamily="18" charset="0"/>
              </a:rPr>
              <a:t>– самая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ценная </a:t>
            </a:r>
            <a:r>
              <a:rPr lang="ru-RU" dirty="0">
                <a:latin typeface="Times New Roman" panose="02020603050405020304" pitchFamily="18" charset="0"/>
                <a:cs typeface="Times New Roman" panose="02020603050405020304" pitchFamily="18" charset="0"/>
              </a:rPr>
              <a:t>фигура. Размен его на ладью,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слона </a:t>
            </a:r>
            <a:r>
              <a:rPr lang="ru-RU" dirty="0">
                <a:latin typeface="Times New Roman" panose="02020603050405020304" pitchFamily="18" charset="0"/>
                <a:cs typeface="Times New Roman" panose="02020603050405020304" pitchFamily="18" charset="0"/>
              </a:rPr>
              <a:t>или коня почти всегда неравноценен.</a:t>
            </a:r>
          </a:p>
          <a:p>
            <a:pPr marL="0" indent="0">
              <a:buNone/>
            </a:pPr>
            <a:endParaRPr lang="ru-RU" dirty="0"/>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8271" y="3777521"/>
            <a:ext cx="3134116" cy="2873765"/>
          </a:xfrm>
          <a:prstGeom prst="rect">
            <a:avLst/>
          </a:prstGeom>
          <a:noFill/>
        </p:spPr>
      </p:pic>
    </p:spTree>
    <p:extLst>
      <p:ext uri="{BB962C8B-B14F-4D97-AF65-F5344CB8AC3E}">
        <p14:creationId xmlns:p14="http://schemas.microsoft.com/office/powerpoint/2010/main" val="739407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513" y="430936"/>
            <a:ext cx="10515600" cy="924029"/>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Король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8298" y="892951"/>
            <a:ext cx="11004030" cy="5763697"/>
          </a:xfrm>
        </p:spPr>
        <p:txBody>
          <a:bodyPr/>
          <a:lstStyle/>
          <a:p>
            <a:pPr marL="0" lvl="0" indent="0"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Король фигура уникальная. Его даже не имеет смысла сравнивать с другими фигурами. Хотя бы потому, что он не может исчезнуть с доски. Может быть поэтому в шахматах у  короля нет номинальной ценности относительно других фигур. </a:t>
            </a:r>
            <a:endPar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Король он и есть король, а именно:</a:t>
            </a:r>
            <a:endPar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FontTx/>
              <a:buChar char="•"/>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Короля нельзя побить. Если король оказался под боем вражеской фигуры, он должен уйти из-под боя.</a:t>
            </a:r>
          </a:p>
          <a:p>
            <a:pPr algn="just" eaLnBrk="0" fontAlgn="base" hangingPunct="0">
              <a:lnSpc>
                <a:spcPct val="100000"/>
              </a:lnSpc>
              <a:spcBef>
                <a:spcPct val="0"/>
              </a:spcBef>
              <a:spcAft>
                <a:spcPct val="0"/>
              </a:spcAft>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Если король не может уйти из под боя </a:t>
            </a:r>
          </a:p>
          <a:p>
            <a:pPr marL="0" indent="0"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никаким способом, партия заканчивается, </a:t>
            </a:r>
          </a:p>
          <a:p>
            <a:pPr marL="0" indent="0"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объявлен мат.</a:t>
            </a:r>
          </a:p>
          <a:p>
            <a:pPr algn="just" eaLnBrk="0" fontAlgn="base" hangingPunct="0">
              <a:lnSpc>
                <a:spcPct val="100000"/>
              </a:lnSpc>
              <a:spcBef>
                <a:spcPct val="0"/>
              </a:spcBef>
              <a:spcAft>
                <a:spcPct val="0"/>
              </a:spcAft>
            </a:pPr>
            <a:r>
              <a:rPr kumimoji="0" lang="ru-RU" altLang="ru-RU"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Соответственно, короля нельзя разменять на </a:t>
            </a:r>
          </a:p>
          <a:p>
            <a:pPr marL="0" indent="0" algn="just" eaLnBrk="0" fontAlgn="base" hangingPunct="0">
              <a:lnSpc>
                <a:spcPct val="100000"/>
              </a:lnSpc>
              <a:spcBef>
                <a:spcPct val="0"/>
              </a:spcBef>
              <a:spcAft>
                <a:spcPct val="0"/>
              </a:spcAft>
              <a:buNone/>
            </a:pPr>
            <a:r>
              <a:rPr kumimoji="0" lang="ru-RU" altLang="ru-RU" b="0" i="0" u="none" strike="noStrike" cap="none" normalizeH="0" baseline="0" dirty="0" smtClean="0">
                <a:ln>
                  <a:noFill/>
                </a:ln>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другую фигуру</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94348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64068"/>
          </a:xfrm>
        </p:spPr>
        <p:txBody>
          <a:bodyPr>
            <a:normAutofit/>
          </a:bodyPr>
          <a:lstStyle/>
          <a:p>
            <a:pPr algn="ctr"/>
            <a:r>
              <a:rPr lang="ru-RU" sz="4000" b="1" dirty="0">
                <a:latin typeface="Times New Roman" panose="02020603050405020304" pitchFamily="18" charset="0"/>
                <a:cs typeface="Times New Roman" panose="02020603050405020304" pitchFamily="18" charset="0"/>
              </a:rPr>
              <a:t>Ходы </a:t>
            </a:r>
            <a:r>
              <a:rPr lang="ru-RU" sz="4000" b="1" dirty="0" smtClean="0">
                <a:latin typeface="Times New Roman" panose="02020603050405020304" pitchFamily="18" charset="0"/>
                <a:cs typeface="Times New Roman" panose="02020603050405020304" pitchFamily="18" charset="0"/>
              </a:rPr>
              <a:t>королем</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79095"/>
            <a:ext cx="10515600" cy="4797868"/>
          </a:xfrm>
        </p:spPr>
        <p:txBody>
          <a:bodyPr/>
          <a:lstStyle/>
          <a:p>
            <a:pPr algn="just"/>
            <a:r>
              <a:rPr lang="ru-RU" dirty="0">
                <a:latin typeface="Times New Roman" panose="02020603050405020304" pitchFamily="18" charset="0"/>
                <a:cs typeface="Times New Roman" panose="02020603050405020304" pitchFamily="18" charset="0"/>
              </a:rPr>
              <a:t>Ходы короля похожи на ходы ферзя.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той лишь разницей, что король ходит на одну клетку. Во все стороны, то есть по диагонали, по вертикали и по горизонтали.  </a:t>
            </a:r>
          </a:p>
          <a:p>
            <a:pPr marL="0" indent="0">
              <a:buNone/>
            </a:pPr>
            <a:endParaRPr lang="ru-RU" dirty="0"/>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2276" y="2923082"/>
            <a:ext cx="3867462" cy="3732551"/>
          </a:xfrm>
          <a:prstGeom prst="rect">
            <a:avLst/>
          </a:prstGeom>
          <a:noFill/>
          <a:ln>
            <a:noFill/>
          </a:ln>
          <a:effectLst/>
          <a:extLst/>
        </p:spPr>
      </p:pic>
    </p:spTree>
    <p:extLst>
      <p:ext uri="{BB962C8B-B14F-4D97-AF65-F5344CB8AC3E}">
        <p14:creationId xmlns:p14="http://schemas.microsoft.com/office/powerpoint/2010/main" val="3238198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Как ходят </a:t>
            </a:r>
            <a:r>
              <a:rPr lang="ru-RU" b="1" dirty="0" smtClean="0">
                <a:latin typeface="Times New Roman" panose="02020603050405020304" pitchFamily="18" charset="0"/>
                <a:cs typeface="Times New Roman" panose="02020603050405020304" pitchFamily="18" charset="0"/>
              </a:rPr>
              <a:t>фигуры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09272"/>
            <a:ext cx="10515600" cy="5067691"/>
          </a:xfrm>
        </p:spPr>
        <p:txBody>
          <a:bodyPr>
            <a:normAutofit/>
          </a:bodyPr>
          <a:lstStyle/>
          <a:p>
            <a:pPr lvl="0" algn="just"/>
            <a:r>
              <a:rPr lang="ru-RU" dirty="0">
                <a:latin typeface="Times New Roman" panose="02020603050405020304" pitchFamily="18" charset="0"/>
                <a:cs typeface="Times New Roman" panose="02020603050405020304" pitchFamily="18" charset="0"/>
              </a:rPr>
              <a:t>Короли на шахматной доске не могут стоять рядом друг с другом в притык. Между ними должен быть разрыв минимум в 1 клетку.</a:t>
            </a:r>
          </a:p>
          <a:p>
            <a:pPr lvl="0" algn="just"/>
            <a:r>
              <a:rPr lang="ru-RU" dirty="0">
                <a:latin typeface="Times New Roman" panose="02020603050405020304" pitchFamily="18" charset="0"/>
                <a:cs typeface="Times New Roman" panose="02020603050405020304" pitchFamily="18" charset="0"/>
              </a:rPr>
              <a:t>Король в шахматах не может быть съеденным</a:t>
            </a:r>
          </a:p>
          <a:p>
            <a:pPr lvl="0" algn="just"/>
            <a:r>
              <a:rPr lang="ru-RU" dirty="0">
                <a:latin typeface="Times New Roman" panose="02020603050405020304" pitchFamily="18" charset="0"/>
                <a:cs typeface="Times New Roman" panose="02020603050405020304" pitchFamily="18" charset="0"/>
              </a:rPr>
              <a:t>При правильной игре действует правило – «Взялся за фигуру – ходи именно ей»</a:t>
            </a:r>
          </a:p>
          <a:p>
            <a:pPr lvl="0" algn="just"/>
            <a:r>
              <a:rPr lang="ru-RU" dirty="0">
                <a:latin typeface="Times New Roman" panose="02020603050405020304" pitchFamily="18" charset="0"/>
                <a:cs typeface="Times New Roman" panose="02020603050405020304" pitchFamily="18" charset="0"/>
              </a:rPr>
              <a:t>Тот игрок который имеет право хода, может в любой момент предложить ничью, даже после того как сходил. Принять ничью соперник может только до того, как </a:t>
            </a:r>
            <a:r>
              <a:rPr lang="ru-RU" dirty="0" smtClean="0">
                <a:latin typeface="Times New Roman" panose="02020603050405020304" pitchFamily="18" charset="0"/>
                <a:cs typeface="Times New Roman" panose="02020603050405020304" pitchFamily="18" charset="0"/>
              </a:rPr>
              <a:t>он </a:t>
            </a:r>
            <a:r>
              <a:rPr lang="ru-RU" dirty="0">
                <a:latin typeface="Times New Roman" panose="02020603050405020304" pitchFamily="18" charset="0"/>
                <a:cs typeface="Times New Roman" panose="02020603050405020304" pitchFamily="18" charset="0"/>
              </a:rPr>
              <a:t>сходит в ответ.</a:t>
            </a:r>
          </a:p>
          <a:p>
            <a:pPr marL="0" indent="0" algn="just">
              <a:buNone/>
            </a:pPr>
            <a:r>
              <a:rPr lang="ru-RU" dirty="0" smtClean="0">
                <a:latin typeface="Times New Roman" panose="02020603050405020304" pitchFamily="18" charset="0"/>
                <a:cs typeface="Times New Roman" panose="02020603050405020304" pitchFamily="18" charset="0"/>
              </a:rPr>
              <a:t>	То </a:t>
            </a:r>
            <a:r>
              <a:rPr lang="ru-RU" dirty="0">
                <a:latin typeface="Times New Roman" panose="02020603050405020304" pitchFamily="18" charset="0"/>
                <a:cs typeface="Times New Roman" panose="02020603050405020304" pitchFamily="18" charset="0"/>
              </a:rPr>
              <a:t>есть после ответного хода, </a:t>
            </a:r>
            <a:r>
              <a:rPr lang="ru-RU" dirty="0" smtClean="0">
                <a:latin typeface="Times New Roman" panose="02020603050405020304" pitchFamily="18" charset="0"/>
                <a:cs typeface="Times New Roman" panose="02020603050405020304" pitchFamily="18" charset="0"/>
              </a:rPr>
              <a:t>после которого </a:t>
            </a:r>
            <a:r>
              <a:rPr lang="ru-RU" dirty="0">
                <a:latin typeface="Times New Roman" panose="02020603050405020304" pitchFamily="18" charset="0"/>
                <a:cs typeface="Times New Roman" panose="02020603050405020304" pitchFamily="18" charset="0"/>
              </a:rPr>
              <a:t>он вдруг поймет, </a:t>
            </a:r>
            <a:r>
              <a:rPr lang="ru-RU" dirty="0" smtClean="0">
                <a:latin typeface="Times New Roman" panose="02020603050405020304" pitchFamily="18" charset="0"/>
                <a:cs typeface="Times New Roman" panose="02020603050405020304" pitchFamily="18" charset="0"/>
              </a:rPr>
              <a:t>что </a:t>
            </a:r>
            <a:r>
              <a:rPr lang="ru-RU" dirty="0">
                <a:latin typeface="Times New Roman" panose="02020603050405020304" pitchFamily="18" charset="0"/>
                <a:cs typeface="Times New Roman" panose="02020603050405020304" pitchFamily="18" charset="0"/>
              </a:rPr>
              <a:t>совершил </a:t>
            </a:r>
            <a:r>
              <a:rPr lang="ru-RU" dirty="0" smtClean="0">
                <a:latin typeface="Times New Roman" panose="02020603050405020304" pitchFamily="18" charset="0"/>
                <a:cs typeface="Times New Roman" panose="02020603050405020304" pitchFamily="18" charset="0"/>
              </a:rPr>
              <a:t>ошибку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принять ничью </a:t>
            </a:r>
            <a:r>
              <a:rPr lang="ru-RU" dirty="0">
                <a:latin typeface="Times New Roman" panose="02020603050405020304" pitchFamily="18" charset="0"/>
                <a:cs typeface="Times New Roman" panose="02020603050405020304" pitchFamily="18" charset="0"/>
              </a:rPr>
              <a:t>он не может.</a:t>
            </a:r>
          </a:p>
          <a:p>
            <a:endParaRPr lang="ru-RU" dirty="0"/>
          </a:p>
        </p:txBody>
      </p:sp>
    </p:spTree>
    <p:extLst>
      <p:ext uri="{BB962C8B-B14F-4D97-AF65-F5344CB8AC3E}">
        <p14:creationId xmlns:p14="http://schemas.microsoft.com/office/powerpoint/2010/main" val="114371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35145"/>
            <a:ext cx="10515600" cy="924029"/>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Шах, Мат, Пат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154243"/>
            <a:ext cx="10959059" cy="5022720"/>
          </a:xfrm>
        </p:spPr>
        <p:txBody>
          <a:bodyPr>
            <a:normAutofit lnSpcReduction="10000"/>
          </a:bodyPr>
          <a:lstStyle/>
          <a:p>
            <a:pPr algn="just"/>
            <a:r>
              <a:rPr lang="ru-RU" b="1" dirty="0">
                <a:latin typeface="Times New Roman" panose="02020603050405020304" pitchFamily="18" charset="0"/>
                <a:cs typeface="Times New Roman" panose="02020603050405020304" pitchFamily="18" charset="0"/>
              </a:rPr>
              <a:t>Шах</a:t>
            </a:r>
            <a:r>
              <a:rPr lang="ru-RU" dirty="0">
                <a:latin typeface="Times New Roman" panose="02020603050405020304" pitchFamily="18" charset="0"/>
                <a:cs typeface="Times New Roman" panose="02020603050405020304" pitchFamily="18" charset="0"/>
              </a:rPr>
              <a:t> – позиция на шахматной доске, когда какая-либо фигура напала на короля (король под боем), но он может уйти с поля боя, либо его может прикрыть своим телом другая фигура. То есть от шаха можно уйти.</a:t>
            </a:r>
          </a:p>
          <a:p>
            <a:pPr algn="just"/>
            <a:r>
              <a:rPr lang="ru-RU" b="1" dirty="0">
                <a:latin typeface="Times New Roman" panose="02020603050405020304" pitchFamily="18" charset="0"/>
                <a:cs typeface="Times New Roman" panose="02020603050405020304" pitchFamily="18" charset="0"/>
              </a:rPr>
              <a:t>Мат</a:t>
            </a:r>
            <a:r>
              <a:rPr lang="ru-RU" dirty="0">
                <a:latin typeface="Times New Roman" panose="02020603050405020304" pitchFamily="18" charset="0"/>
                <a:cs typeface="Times New Roman" panose="02020603050405020304" pitchFamily="18" charset="0"/>
              </a:rPr>
              <a:t> – позиция на шахматной доске, когда какая-либо фигура напала на короля (король под боем), но он НЕ может уйти от нападения. Любое поле куда бы он не ступил – битое. И ни какая его фигура не может закрыть его своим телом.</a:t>
            </a:r>
          </a:p>
          <a:p>
            <a:pPr algn="just"/>
            <a:r>
              <a:rPr lang="ru-RU" b="1" dirty="0">
                <a:latin typeface="Times New Roman" panose="02020603050405020304" pitchFamily="18" charset="0"/>
                <a:cs typeface="Times New Roman" panose="02020603050405020304" pitchFamily="18" charset="0"/>
              </a:rPr>
              <a:t>Пат</a:t>
            </a:r>
            <a:r>
              <a:rPr lang="ru-RU" dirty="0">
                <a:latin typeface="Times New Roman" panose="02020603050405020304" pitchFamily="18" charset="0"/>
                <a:cs typeface="Times New Roman" panose="02020603050405020304" pitchFamily="18" charset="0"/>
              </a:rPr>
              <a:t> — позиция на шахматной доске, когда игрок вообще никак не может сходить. В таком случае – это ничья.</a:t>
            </a:r>
          </a:p>
          <a:p>
            <a:pPr marL="0" indent="0" algn="just">
              <a:buNone/>
            </a:pPr>
            <a:r>
              <a:rPr lang="ru-RU" dirty="0">
                <a:latin typeface="Times New Roman" panose="02020603050405020304" pitchFamily="18" charset="0"/>
                <a:cs typeface="Times New Roman" panose="02020603050405020304" pitchFamily="18" charset="0"/>
              </a:rPr>
              <a:t>Так как теперь вы знаете как ходят фигуры в шахматах, можно показать вам картинками с комментариями, как выглядит шах, двойной шах, мат и пат.</a:t>
            </a:r>
          </a:p>
          <a:p>
            <a:pPr marL="0" indent="0">
              <a:buNone/>
            </a:pPr>
            <a:endParaRPr lang="ru-RU" dirty="0"/>
          </a:p>
        </p:txBody>
      </p:sp>
    </p:spTree>
    <p:extLst>
      <p:ext uri="{BB962C8B-B14F-4D97-AF65-F5344CB8AC3E}">
        <p14:creationId xmlns:p14="http://schemas.microsoft.com/office/powerpoint/2010/main" val="2205153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64462"/>
          </a:xfrm>
        </p:spPr>
        <p:txBody>
          <a:bodyPr>
            <a:normAutofit fontScale="90000"/>
          </a:bodyPr>
          <a:lstStyle/>
          <a:p>
            <a:pPr algn="ctr"/>
            <a:r>
              <a:rPr lang="ru-RU" b="1" dirty="0" smtClean="0"/>
              <a:t/>
            </a:r>
            <a:br>
              <a:rPr lang="ru-RU" b="1" dirty="0" smtClean="0"/>
            </a:br>
            <a:r>
              <a:rPr lang="ru-RU" b="1" dirty="0"/>
              <a:t/>
            </a:r>
            <a:br>
              <a:rPr lang="ru-RU" b="1" dirty="0"/>
            </a:br>
            <a:r>
              <a:rPr lang="ru-RU" b="1" dirty="0" smtClean="0">
                <a:latin typeface="Times New Roman" panose="02020603050405020304" pitchFamily="18" charset="0"/>
                <a:cs typeface="Times New Roman" panose="02020603050405020304" pitchFamily="18" charset="0"/>
              </a:rPr>
              <a:t>Пример </a:t>
            </a:r>
            <a:r>
              <a:rPr lang="ru-RU" b="1" dirty="0">
                <a:latin typeface="Times New Roman" panose="02020603050405020304" pitchFamily="18" charset="0"/>
                <a:cs typeface="Times New Roman" panose="02020603050405020304" pitchFamily="18" charset="0"/>
              </a:rPr>
              <a:t>шаха ферзем и </a:t>
            </a:r>
            <a:r>
              <a:rPr lang="ru-RU" b="1" dirty="0" smtClean="0">
                <a:latin typeface="Times New Roman" panose="02020603050405020304" pitchFamily="18" charset="0"/>
                <a:cs typeface="Times New Roman" panose="02020603050405020304" pitchFamily="18" charset="0"/>
              </a:rPr>
              <a:t>ладьей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5" name="Рисунок 4" descr="C:\Users\user\Desktop\shach-ferzem.jpg"/>
          <p:cNvPicPr/>
          <p:nvPr/>
        </p:nvPicPr>
        <p:blipFill>
          <a:blip r:embed="rId2">
            <a:extLst>
              <a:ext uri="{28A0092B-C50C-407E-A947-70E740481C1C}">
                <a14:useLocalDpi xmlns:a14="http://schemas.microsoft.com/office/drawing/2010/main" val="0"/>
              </a:ext>
            </a:extLst>
          </a:blip>
          <a:srcRect/>
          <a:stretch>
            <a:fillRect/>
          </a:stretch>
        </p:blipFill>
        <p:spPr bwMode="auto">
          <a:xfrm>
            <a:off x="704538" y="1484026"/>
            <a:ext cx="5261547" cy="4826833"/>
          </a:xfrm>
          <a:prstGeom prst="rect">
            <a:avLst/>
          </a:prstGeom>
          <a:noFill/>
          <a:ln>
            <a:noFill/>
          </a:ln>
        </p:spPr>
      </p:pic>
      <p:pic>
        <p:nvPicPr>
          <p:cNvPr id="6" name="Рисунок 5" descr="C:\Users\user\Desktop\ladya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0720" y="1484026"/>
            <a:ext cx="4833079" cy="4826833"/>
          </a:xfrm>
          <a:prstGeom prst="rect">
            <a:avLst/>
          </a:prstGeom>
          <a:noFill/>
          <a:ln>
            <a:noFill/>
          </a:ln>
        </p:spPr>
      </p:pic>
      <p:sp>
        <p:nvSpPr>
          <p:cNvPr id="7" name="Объект 6"/>
          <p:cNvSpPr>
            <a:spLocks noGrp="1"/>
          </p:cNvSpPr>
          <p:nvPr>
            <p:ph idx="1"/>
          </p:nvPr>
        </p:nvSpPr>
        <p:spPr>
          <a:xfrm flipV="1">
            <a:off x="838200" y="1723870"/>
            <a:ext cx="10515600" cy="101756"/>
          </a:xfrm>
        </p:spPr>
        <p:txBody>
          <a:bodyPr>
            <a:normAutofit fontScale="25000" lnSpcReduction="20000"/>
          </a:bodyPr>
          <a:lstStyle/>
          <a:p>
            <a:endParaRPr lang="ru-RU" dirty="0"/>
          </a:p>
        </p:txBody>
      </p:sp>
    </p:spTree>
    <p:extLst>
      <p:ext uri="{BB962C8B-B14F-4D97-AF65-F5344CB8AC3E}">
        <p14:creationId xmlns:p14="http://schemas.microsoft.com/office/powerpoint/2010/main" val="1528912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spcAft>
                <a:spcPts val="0"/>
              </a:spcAft>
            </a:pPr>
            <a:r>
              <a:rPr lang="ru-RU" b="1" dirty="0" smtClean="0">
                <a:effectLst/>
                <a:latin typeface="Times New Roman" panose="02020603050405020304" pitchFamily="18" charset="0"/>
                <a:ea typeface="Times New Roman" panose="02020603050405020304" pitchFamily="18" charset="0"/>
              </a:rPr>
              <a:t>Варианты мата</a:t>
            </a:r>
            <a:r>
              <a:rPr lang="ru-RU" sz="4000" dirty="0" smtClean="0">
                <a:effectLst/>
                <a:latin typeface="Times New Roman" panose="02020603050405020304" pitchFamily="18" charset="0"/>
                <a:ea typeface="Times New Roman" panose="02020603050405020304" pitchFamily="18" charset="0"/>
              </a:rPr>
              <a:t/>
            </a:r>
            <a:br>
              <a:rPr lang="ru-RU" sz="4000" dirty="0" smtClean="0">
                <a:effectLst/>
                <a:latin typeface="Times New Roman" panose="02020603050405020304" pitchFamily="18" charset="0"/>
                <a:ea typeface="Times New Roman" panose="02020603050405020304" pitchFamily="18" charset="0"/>
              </a:rPr>
            </a:br>
            <a:endParaRPr lang="ru-RU" dirty="0"/>
          </a:p>
        </p:txBody>
      </p:sp>
      <p:pic>
        <p:nvPicPr>
          <p:cNvPr id="4" name="Picture 2" descr="C:\Users\user\Desktop\ferz.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304144"/>
            <a:ext cx="5514728" cy="4886794"/>
          </a:xfrm>
          <a:prstGeom prst="rect">
            <a:avLst/>
          </a:prstGeom>
          <a:noFill/>
          <a:extLst/>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6595672" y="2967335"/>
            <a:ext cx="5096656" cy="2554545"/>
          </a:xfrm>
          <a:prstGeom prst="rect">
            <a:avLst/>
          </a:prstGeom>
        </p:spPr>
        <p:txBody>
          <a:bodyPr wrap="square">
            <a:spAutoFit/>
          </a:bodyPr>
          <a:lstStyle/>
          <a:p>
            <a:pPr lvl="0" algn="just" eaLnBrk="0" fontAlgn="base" hangingPunct="0">
              <a:spcBef>
                <a:spcPct val="0"/>
              </a:spcBef>
              <a:spcAft>
                <a:spcPct val="0"/>
              </a:spcAft>
            </a:pPr>
            <a:r>
              <a:rPr kumimoji="0" lang="ru-RU" altLang="ru-RU" sz="3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Пример мата ферзем:</a:t>
            </a:r>
            <a:endParaRPr kumimoji="0" lang="ru-RU" altLang="ru-RU"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ru-RU" altLang="ru-RU"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Королю нельзя кушать ферзя так как он под защитой ладьи. Уйти тоже некуда.</a:t>
            </a:r>
          </a:p>
        </p:txBody>
      </p:sp>
    </p:spTree>
    <p:extLst>
      <p:ext uri="{BB962C8B-B14F-4D97-AF65-F5344CB8AC3E}">
        <p14:creationId xmlns:p14="http://schemas.microsoft.com/office/powerpoint/2010/main" val="2522174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latin typeface="Times New Roman" panose="02020603050405020304" pitchFamily="18" charset="0"/>
                <a:cs typeface="Times New Roman" panose="02020603050405020304" pitchFamily="18" charset="0"/>
              </a:rPr>
              <a:t>Пример мата конем</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dirty="0">
                <a:latin typeface="Times New Roman" panose="02020603050405020304" pitchFamily="18" charset="0"/>
                <a:cs typeface="Times New Roman" panose="02020603050405020304" pitchFamily="18" charset="0"/>
              </a:rPr>
              <a:t>Очень красивый мат. Такой мат еще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называют </a:t>
            </a:r>
            <a:r>
              <a:rPr lang="ru-RU" dirty="0">
                <a:latin typeface="Times New Roman" panose="02020603050405020304" pitchFamily="18" charset="0"/>
                <a:cs typeface="Times New Roman" panose="02020603050405020304" pitchFamily="18" charset="0"/>
              </a:rPr>
              <a:t>спертым. Король зажат </a:t>
            </a:r>
            <a:r>
              <a:rPr lang="ru-RU" dirty="0" smtClean="0">
                <a:latin typeface="Times New Roman" panose="02020603050405020304" pitchFamily="18" charset="0"/>
                <a:cs typeface="Times New Roman" panose="02020603050405020304" pitchFamily="18" charset="0"/>
              </a:rPr>
              <a:t>  </a:t>
            </a:r>
          </a:p>
          <a:p>
            <a:pPr marL="0" indent="0" algn="just">
              <a:buNone/>
            </a:pPr>
            <a:r>
              <a:rPr lang="ru-RU" dirty="0" smtClean="0">
                <a:latin typeface="Times New Roman" panose="02020603050405020304" pitchFamily="18" charset="0"/>
                <a:cs typeface="Times New Roman" panose="02020603050405020304" pitchFamily="18" charset="0"/>
              </a:rPr>
              <a:t>своими </a:t>
            </a:r>
            <a:r>
              <a:rPr lang="ru-RU" dirty="0">
                <a:latin typeface="Times New Roman" panose="02020603050405020304" pitchFamily="18" charset="0"/>
                <a:cs typeface="Times New Roman" panose="02020603050405020304" pitchFamily="18" charset="0"/>
              </a:rPr>
              <a:t>собственными фигурами</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Picture 3" descr="C:\Users\user\Desktop\matkonem.jpg"/>
          <p:cNvPicPr/>
          <p:nvPr/>
        </p:nvPicPr>
        <p:blipFill>
          <a:blip r:embed="rId2">
            <a:extLst>
              <a:ext uri="{28A0092B-C50C-407E-A947-70E740481C1C}">
                <a14:useLocalDpi xmlns:a14="http://schemas.microsoft.com/office/drawing/2010/main" val="0"/>
              </a:ext>
            </a:extLst>
          </a:blip>
          <a:srcRect/>
          <a:stretch>
            <a:fillRect/>
          </a:stretch>
        </p:blipFill>
        <p:spPr bwMode="auto">
          <a:xfrm>
            <a:off x="6850505" y="1690688"/>
            <a:ext cx="4901783" cy="4486275"/>
          </a:xfrm>
          <a:prstGeom prst="rect">
            <a:avLst/>
          </a:prstGeom>
          <a:noFill/>
          <a:extLst/>
        </p:spPr>
      </p:pic>
    </p:spTree>
    <p:extLst>
      <p:ext uri="{BB962C8B-B14F-4D97-AF65-F5344CB8AC3E}">
        <p14:creationId xmlns:p14="http://schemas.microsoft.com/office/powerpoint/2010/main" val="210171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81805"/>
            <a:ext cx="10515600" cy="777369"/>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Рассмотрим </a:t>
            </a:r>
            <a:r>
              <a:rPr lang="ru-RU" b="1" dirty="0" smtClean="0">
                <a:latin typeface="Times New Roman" panose="02020603050405020304" pitchFamily="18" charset="0"/>
                <a:cs typeface="Times New Roman" panose="02020603050405020304" pitchFamily="18" charset="0"/>
              </a:rPr>
              <a:t>пат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54243"/>
            <a:ext cx="10515600" cy="5022720"/>
          </a:xfrm>
        </p:spPr>
        <p:txBody>
          <a:bodyPr/>
          <a:lstStyle/>
          <a:p>
            <a:pPr marL="0" indent="0" algn="just">
              <a:buNone/>
            </a:pPr>
            <a:r>
              <a:rPr lang="ru-RU" dirty="0">
                <a:latin typeface="Times New Roman" panose="02020603050405020304" pitchFamily="18" charset="0"/>
                <a:cs typeface="Times New Roman" panose="02020603050405020304" pitchFamily="18" charset="0"/>
              </a:rPr>
              <a:t>1. Сейчас ход черных и им некуда ходить. Пешки уперлись в пешки белых, а королем ход запрещен, так как ферзь контролирует все поля.</a:t>
            </a:r>
          </a:p>
          <a:p>
            <a:endParaRPr lang="ru-RU" dirty="0"/>
          </a:p>
        </p:txBody>
      </p:sp>
      <p:pic>
        <p:nvPicPr>
          <p:cNvPr id="4" name="Picture 2" descr="C:\Users\user\Desktop\pa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0848" y="2128603"/>
            <a:ext cx="2920895" cy="2537397"/>
          </a:xfrm>
          <a:prstGeom prst="rect">
            <a:avLst/>
          </a:prstGeom>
          <a:noFill/>
          <a:extLst/>
        </p:spPr>
      </p:pic>
      <p:pic>
        <p:nvPicPr>
          <p:cNvPr id="5" name="Рисунок 4" descr="C:\Users\user\Desktop\pat2.jpg"/>
          <p:cNvPicPr/>
          <p:nvPr/>
        </p:nvPicPr>
        <p:blipFill>
          <a:blip r:embed="rId3">
            <a:extLst>
              <a:ext uri="{28A0092B-C50C-407E-A947-70E740481C1C}">
                <a14:useLocalDpi xmlns:a14="http://schemas.microsoft.com/office/drawing/2010/main" val="0"/>
              </a:ext>
            </a:extLst>
          </a:blip>
          <a:srcRect/>
          <a:stretch>
            <a:fillRect/>
          </a:stretch>
        </p:blipFill>
        <p:spPr bwMode="auto">
          <a:xfrm>
            <a:off x="7816824" y="2128603"/>
            <a:ext cx="2691281" cy="2537397"/>
          </a:xfrm>
          <a:prstGeom prst="rect">
            <a:avLst/>
          </a:prstGeom>
          <a:noFill/>
          <a:ln>
            <a:noFill/>
          </a:ln>
        </p:spPr>
      </p:pic>
      <p:sp>
        <p:nvSpPr>
          <p:cNvPr id="6" name="Прямоугольник 5"/>
          <p:cNvSpPr/>
          <p:nvPr/>
        </p:nvSpPr>
        <p:spPr>
          <a:xfrm rot="10800000" flipV="1">
            <a:off x="838200" y="4937442"/>
            <a:ext cx="10854128" cy="1815882"/>
          </a:xfrm>
          <a:prstGeom prst="rect">
            <a:avLst/>
          </a:prstGeom>
        </p:spPr>
        <p:txBody>
          <a:bodyPr wrap="square">
            <a:spAutoFit/>
          </a:bodyPr>
          <a:lstStyle/>
          <a:p>
            <a:pPr algn="just">
              <a:spcAft>
                <a:spcPts val="0"/>
              </a:spcAft>
            </a:pPr>
            <a:r>
              <a:rPr lang="ru-RU" sz="2800" dirty="0" smtClean="0">
                <a:effectLst/>
                <a:latin typeface="Times New Roman" panose="02020603050405020304" pitchFamily="18" charset="0"/>
                <a:ea typeface="Times New Roman" panose="02020603050405020304" pitchFamily="18" charset="0"/>
              </a:rPr>
              <a:t>2. Ход черных. Но они не могут никак сходить. Король не может встать рядом с другим королем и к тому же 7 линия пробивается ладьей, стоящей на a7. Конь тоже не может уйти со своего поля, так как откроет шах королю от ладьи на c8.</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5885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83990"/>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Соотношение силы фигуры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99213"/>
            <a:ext cx="10515600" cy="4977750"/>
          </a:xfrm>
        </p:spPr>
        <p:txBody>
          <a:bodyPr>
            <a:normAutofit/>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Самая </a:t>
            </a:r>
            <a:r>
              <a:rPr lang="ru-RU" dirty="0">
                <a:latin typeface="Times New Roman" panose="02020603050405020304" pitchFamily="18" charset="0"/>
                <a:cs typeface="Times New Roman" panose="02020603050405020304" pitchFamily="18" charset="0"/>
              </a:rPr>
              <a:t>слабая фигура в шахматах – это пешка. Она такая маленькая, безобидная и ходит всего на 1-2 клеточки вперед, кушает наискосок на одну клеточку или бьет на проходе. </a:t>
            </a:r>
          </a:p>
          <a:p>
            <a:pPr marL="0" indent="0" algn="just">
              <a:buNone/>
            </a:pPr>
            <a:r>
              <a:rPr lang="ru-RU" dirty="0" smtClean="0">
                <a:latin typeface="Times New Roman" panose="02020603050405020304" pitchFamily="18" charset="0"/>
                <a:cs typeface="Times New Roman" panose="02020603050405020304" pitchFamily="18" charset="0"/>
              </a:rPr>
              <a:t>	Не </a:t>
            </a:r>
            <a:r>
              <a:rPr lang="ru-RU" dirty="0">
                <a:latin typeface="Times New Roman" panose="02020603050405020304" pitchFamily="18" charset="0"/>
                <a:cs typeface="Times New Roman" panose="02020603050405020304" pitchFamily="18" charset="0"/>
              </a:rPr>
              <a:t>стоит забывать о том, что простая пешка может превратиться в любую фигуру (кроме короля), когда дойдет до последней линии шахматной доски. </a:t>
            </a:r>
          </a:p>
          <a:p>
            <a:pPr lvl="0" algn="just"/>
            <a:r>
              <a:rPr lang="ru-RU" dirty="0">
                <a:latin typeface="Times New Roman" panose="02020603050405020304" pitchFamily="18" charset="0"/>
                <a:cs typeface="Times New Roman" panose="02020603050405020304" pitchFamily="18" charset="0"/>
              </a:rPr>
              <a:t>Слон, как и конь, равен примерно трем пешкам.</a:t>
            </a:r>
          </a:p>
          <a:p>
            <a:pPr lvl="0" algn="just"/>
            <a:r>
              <a:rPr lang="ru-RU" dirty="0">
                <a:latin typeface="Times New Roman" panose="02020603050405020304" pitchFamily="18" charset="0"/>
                <a:cs typeface="Times New Roman" panose="02020603050405020304" pitchFamily="18" charset="0"/>
              </a:rPr>
              <a:t>Ферзь равен по силе двум ладьям или трем легким фигурам.</a:t>
            </a:r>
          </a:p>
          <a:p>
            <a:pPr lvl="0" algn="just"/>
            <a:r>
              <a:rPr lang="ru-RU" dirty="0">
                <a:latin typeface="Times New Roman" panose="02020603050405020304" pitchFamily="18" charset="0"/>
                <a:cs typeface="Times New Roman" panose="02020603050405020304" pitchFamily="18" charset="0"/>
              </a:rPr>
              <a:t>Ладья плюс пешка примерно равна по силе двум легким фигурам.</a:t>
            </a:r>
          </a:p>
          <a:p>
            <a:pPr lvl="0" algn="just"/>
            <a:r>
              <a:rPr lang="ru-RU" dirty="0">
                <a:latin typeface="Times New Roman" panose="02020603050405020304" pitchFamily="18" charset="0"/>
                <a:cs typeface="Times New Roman" panose="02020603050405020304" pitchFamily="18" charset="0"/>
              </a:rPr>
              <a:t>Так же надо знать, что 2 легкие фигуры обычно сильнее, чем 1 ладья. А ладья и 2 легкие фигуры сильнее, чем ферзь.</a:t>
            </a:r>
          </a:p>
          <a:p>
            <a:pPr marL="0" indent="0">
              <a:buNone/>
            </a:pPr>
            <a:endParaRPr lang="ru-RU" dirty="0"/>
          </a:p>
        </p:txBody>
      </p:sp>
    </p:spTree>
    <p:extLst>
      <p:ext uri="{BB962C8B-B14F-4D97-AF65-F5344CB8AC3E}">
        <p14:creationId xmlns:p14="http://schemas.microsoft.com/office/powerpoint/2010/main" val="2792208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Цель</a:t>
            </a:r>
            <a:r>
              <a:rPr lang="ru-RU" sz="2800" b="1" i="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Ознакомление педагогов с игровыми ситуациями, способствующими формированию навыков игры в шахматы у детей старшего дошкольного возраста.</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Задачи:</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познакомить </a:t>
            </a:r>
            <a:r>
              <a:rPr lang="ru-RU" dirty="0">
                <a:latin typeface="Times New Roman" panose="02020603050405020304" pitchFamily="18" charset="0"/>
                <a:cs typeface="Times New Roman" panose="02020603050405020304" pitchFamily="18" charset="0"/>
              </a:rPr>
              <a:t>педагогов с нормативной базой, регулирующей развитие шахматного образования в образовательных учреждениях;  </a:t>
            </a:r>
          </a:p>
          <a:p>
            <a:pPr algn="just"/>
            <a:r>
              <a:rPr lang="ru-RU" dirty="0" smtClean="0">
                <a:latin typeface="Times New Roman" panose="02020603050405020304" pitchFamily="18" charset="0"/>
                <a:cs typeface="Times New Roman" panose="02020603050405020304" pitchFamily="18" charset="0"/>
              </a:rPr>
              <a:t>познакомить </a:t>
            </a:r>
            <a:r>
              <a:rPr lang="ru-RU" dirty="0">
                <a:latin typeface="Times New Roman" panose="02020603050405020304" pitchFamily="18" charset="0"/>
                <a:cs typeface="Times New Roman" panose="02020603050405020304" pitchFamily="18" charset="0"/>
              </a:rPr>
              <a:t>с методической литературой по обучению детей игре в шахматы;</a:t>
            </a:r>
          </a:p>
          <a:p>
            <a:pPr algn="just"/>
            <a:r>
              <a:rPr lang="ru-RU" dirty="0" smtClean="0">
                <a:latin typeface="Times New Roman" panose="02020603050405020304" pitchFamily="18" charset="0"/>
                <a:cs typeface="Times New Roman" panose="02020603050405020304" pitchFamily="18" charset="0"/>
              </a:rPr>
              <a:t>познакомить </a:t>
            </a:r>
            <a:r>
              <a:rPr lang="ru-RU" dirty="0">
                <a:latin typeface="Times New Roman" panose="02020603050405020304" pitchFamily="18" charset="0"/>
                <a:cs typeface="Times New Roman" panose="02020603050405020304" pitchFamily="18" charset="0"/>
              </a:rPr>
              <a:t>с играми для ознакомления детей с шахматной доской, фигурами, правилами хода и </a:t>
            </a:r>
            <a:r>
              <a:rPr lang="ru-RU" dirty="0" smtClean="0">
                <a:latin typeface="Times New Roman" panose="02020603050405020304" pitchFamily="18" charset="0"/>
                <a:cs typeface="Times New Roman" panose="02020603050405020304" pitchFamily="18" charset="0"/>
              </a:rPr>
              <a:t>взятия.</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22919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Правила поведения шахматиста</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После игры расставь фигуры на доске.</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По окончании занятий убери фигуры в отведенное для них место.</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Во время занятий и игры разговаривай шепотом.</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С уважением относись к своему сопернику во время игры.</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Перехаживать в шахматах нельзя.</a:t>
            </a:r>
          </a:p>
          <a:p>
            <a:pPr marL="0" indent="0" algn="ctr">
              <a:buNone/>
            </a:pPr>
            <a:r>
              <a:rPr lang="ru-RU" b="1" dirty="0" smtClean="0">
                <a:latin typeface="Times New Roman" panose="02020603050405020304" pitchFamily="18" charset="0"/>
                <a:cs typeface="Times New Roman" panose="02020603050405020304" pitchFamily="18" charset="0"/>
              </a:rPr>
              <a:t>«ТРОНУЛ - ХОДИ!»</a:t>
            </a:r>
          </a:p>
          <a:p>
            <a:pPr marL="0" indent="0" algn="ctr">
              <a:buNone/>
            </a:pPr>
            <a:r>
              <a:rPr lang="ru-RU" b="1" dirty="0" smtClean="0">
                <a:latin typeface="Times New Roman" panose="02020603050405020304" pitchFamily="18" charset="0"/>
                <a:cs typeface="Times New Roman" panose="02020603050405020304" pitchFamily="18" charset="0"/>
              </a:rPr>
              <a:t>«ОТПУСТИЛСЯ – СХОДИЛ!»</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035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24226"/>
          </a:xfrm>
        </p:spPr>
        <p:txBody>
          <a:bodyPr>
            <a:normAutofit/>
          </a:bodyPr>
          <a:lstStyle/>
          <a:p>
            <a:pPr algn="ctr"/>
            <a:r>
              <a:rPr lang="ru-RU" sz="3600" b="1" dirty="0">
                <a:latin typeface="Times New Roman" panose="02020603050405020304" pitchFamily="18" charset="0"/>
                <a:cs typeface="Times New Roman" panose="02020603050405020304" pitchFamily="18" charset="0"/>
              </a:rPr>
              <a:t>Рефлексия </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89352"/>
            <a:ext cx="10515600" cy="5187611"/>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Найди и назови номер,  правильно расположенной шахматной доски.</a:t>
            </a:r>
          </a:p>
          <a:p>
            <a:endParaRPr lang="ru-RU" dirty="0"/>
          </a:p>
          <a:p>
            <a:endParaRPr lang="ru-RU" dirty="0"/>
          </a:p>
        </p:txBody>
      </p:sp>
      <p:pic>
        <p:nvPicPr>
          <p:cNvPr id="4" name="Рисунок 3"/>
          <p:cNvPicPr/>
          <p:nvPr/>
        </p:nvPicPr>
        <p:blipFill rotWithShape="1">
          <a:blip r:embed="rId2" cstate="print"/>
          <a:srcRect l="1913" t="13874" r="1928" b="5426"/>
          <a:stretch/>
        </p:blipFill>
        <p:spPr bwMode="auto">
          <a:xfrm>
            <a:off x="2293495" y="1843790"/>
            <a:ext cx="7629994" cy="4646951"/>
          </a:xfrm>
          <a:prstGeom prst="rect">
            <a:avLst/>
          </a:prstGeom>
          <a:noFill/>
          <a:ln w="9525">
            <a:noFill/>
            <a:miter lim="800000"/>
            <a:headEnd/>
            <a:tailEnd/>
          </a:ln>
        </p:spPr>
      </p:pic>
    </p:spTree>
    <p:extLst>
      <p:ext uri="{BB962C8B-B14F-4D97-AF65-F5344CB8AC3E}">
        <p14:creationId xmlns:p14="http://schemas.microsoft.com/office/powerpoint/2010/main" val="1487933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479" y="365125"/>
            <a:ext cx="10559321" cy="564265"/>
          </a:xfrm>
        </p:spPr>
        <p:txBody>
          <a:bodyPr>
            <a:normAutofit fontScale="90000"/>
          </a:bodyPr>
          <a:lstStyle/>
          <a:p>
            <a:pPr marL="0" indent="0" algn="ct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2</a:t>
            </a:r>
            <a:r>
              <a:rPr lang="ru-RU" sz="4000" dirty="0">
                <a:latin typeface="Times New Roman" panose="02020603050405020304" pitchFamily="18" charset="0"/>
                <a:cs typeface="Times New Roman" panose="02020603050405020304" pitchFamily="18" charset="0"/>
              </a:rPr>
              <a:t>. Назовите </a:t>
            </a:r>
            <a:r>
              <a:rPr lang="ru-RU" sz="4000" dirty="0" smtClean="0">
                <a:latin typeface="Times New Roman" panose="02020603050405020304" pitchFamily="18" charset="0"/>
                <a:cs typeface="Times New Roman" panose="02020603050405020304" pitchFamily="18" charset="0"/>
              </a:rPr>
              <a:t>шахматные фигуры</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sz="4000" dirty="0"/>
          </a:p>
        </p:txBody>
      </p:sp>
      <p:sp>
        <p:nvSpPr>
          <p:cNvPr id="3" name="Объект 2"/>
          <p:cNvSpPr>
            <a:spLocks noGrp="1"/>
          </p:cNvSpPr>
          <p:nvPr>
            <p:ph idx="1"/>
          </p:nvPr>
        </p:nvSpPr>
        <p:spPr>
          <a:xfrm>
            <a:off x="-1537901" y="3955704"/>
            <a:ext cx="7863750" cy="1953564"/>
          </a:xfrm>
        </p:spPr>
        <p:txBody>
          <a:bodyPr>
            <a:normAutofit lnSpcReduction="10000"/>
          </a:bodyPr>
          <a:lstStyle/>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b="1" dirty="0"/>
              <a:t> </a:t>
            </a:r>
            <a:endParaRPr lang="ru-RU" dirty="0"/>
          </a:p>
          <a:p>
            <a:endParaRPr lang="ru-RU" dirty="0"/>
          </a:p>
        </p:txBody>
      </p:sp>
      <p:pic>
        <p:nvPicPr>
          <p:cNvPr id="3076" name="Picture 4" descr="http://www.sstu.ru/upload/iblock/178/scha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4" y="1633928"/>
            <a:ext cx="10867868" cy="410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41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988102" y="1690688"/>
            <a:ext cx="10515600" cy="4351338"/>
          </a:xfrm>
        </p:spPr>
        <p:txBody>
          <a:bodyPr/>
          <a:lstStyle/>
          <a:p>
            <a:pPr marL="0" indent="0">
              <a:buNone/>
            </a:pPr>
            <a:r>
              <a:rPr lang="ru-RU" dirty="0" smtClean="0">
                <a:latin typeface="Times New Roman" panose="02020603050405020304" pitchFamily="18" charset="0"/>
                <a:cs typeface="Times New Roman" panose="02020603050405020304" pitchFamily="18" charset="0"/>
              </a:rPr>
              <a:t>4. Как ходит пешка?</a:t>
            </a:r>
          </a:p>
          <a:p>
            <a:pPr marL="0" indent="0">
              <a:buNone/>
            </a:pPr>
            <a:r>
              <a:rPr lang="ru-RU" dirty="0" smtClean="0">
                <a:latin typeface="Times New Roman" panose="02020603050405020304" pitchFamily="18" charset="0"/>
                <a:cs typeface="Times New Roman" panose="02020603050405020304" pitchFamily="18" charset="0"/>
              </a:rPr>
              <a:t>5. Как ходит ладья?</a:t>
            </a:r>
          </a:p>
          <a:p>
            <a:pPr marL="0" indent="0">
              <a:buNone/>
            </a:pPr>
            <a:r>
              <a:rPr lang="ru-RU" dirty="0" smtClean="0">
                <a:latin typeface="Times New Roman" panose="02020603050405020304" pitchFamily="18" charset="0"/>
                <a:cs typeface="Times New Roman" panose="02020603050405020304" pitchFamily="18" charset="0"/>
              </a:rPr>
              <a:t>6. Как ходят слон и конь?</a:t>
            </a:r>
          </a:p>
          <a:p>
            <a:pPr marL="0" indent="0">
              <a:buNone/>
            </a:pPr>
            <a:r>
              <a:rPr lang="ru-RU" dirty="0" smtClean="0">
                <a:latin typeface="Times New Roman" panose="02020603050405020304" pitchFamily="18" charset="0"/>
                <a:cs typeface="Times New Roman" panose="02020603050405020304" pitchFamily="18" charset="0"/>
              </a:rPr>
              <a:t>7. Как ходят ферзь и король?</a:t>
            </a:r>
          </a:p>
          <a:p>
            <a:pPr marL="0" indent="0">
              <a:buNone/>
            </a:pPr>
            <a:r>
              <a:rPr lang="ru-RU" b="1"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57194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19098"/>
          </a:xfrm>
        </p:spPr>
        <p:txBody>
          <a:bodyPr>
            <a:normAutofit fontScale="90000"/>
          </a:bodyPr>
          <a:lstStyle/>
          <a:p>
            <a:pPr algn="ctr"/>
            <a:r>
              <a:rPr lang="ru-RU" sz="4000" b="1" dirty="0">
                <a:latin typeface="Times New Roman" panose="02020603050405020304" pitchFamily="18" charset="0"/>
                <a:cs typeface="Times New Roman" panose="02020603050405020304" pitchFamily="18" charset="0"/>
              </a:rPr>
              <a:t>Литература</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4557" y="899410"/>
            <a:ext cx="11517443" cy="5681272"/>
          </a:xfrm>
        </p:spPr>
        <p:txBody>
          <a:bodyPr>
            <a:noAutofit/>
          </a:bodyPr>
          <a:lstStyle/>
          <a:p>
            <a:pPr marL="0" indent="0" algn="ctr">
              <a:buNone/>
            </a:pPr>
            <a:r>
              <a:rPr lang="ru-RU" sz="1600" b="1" dirty="0">
                <a:latin typeface="Times New Roman" panose="02020603050405020304" pitchFamily="18" charset="0"/>
                <a:cs typeface="Times New Roman" panose="02020603050405020304" pitchFamily="18" charset="0"/>
              </a:rPr>
              <a:t>«Шахматная доска»:</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1. </a:t>
            </a:r>
            <a:r>
              <a:rPr lang="ru-RU" sz="1600" dirty="0" err="1">
                <a:latin typeface="Times New Roman" panose="02020603050405020304" pitchFamily="18" charset="0"/>
                <a:cs typeface="Times New Roman" panose="02020603050405020304" pitchFamily="18" charset="0"/>
              </a:rPr>
              <a:t>Сухин</a:t>
            </a:r>
            <a:r>
              <a:rPr lang="ru-RU" sz="1600" dirty="0">
                <a:latin typeface="Times New Roman" panose="02020603050405020304" pitchFamily="18" charset="0"/>
                <a:cs typeface="Times New Roman" panose="02020603050405020304" pitchFamily="18" charset="0"/>
              </a:rPr>
              <a:t> И. «Шахматы, первый год, или Там клетки черно-белые чудес и тайн полны: Учебник для 1 класса четырёхлетней и трёхлетней начальной школы». – Обнинск: Духовное возрождение, 1998. http://suhin.narod.ru/chessuch1.htm</a:t>
            </a:r>
          </a:p>
          <a:p>
            <a:pPr marL="0" indent="0">
              <a:buNone/>
            </a:pPr>
            <a:r>
              <a:rPr lang="ru-RU" sz="1600" dirty="0">
                <a:latin typeface="Times New Roman" panose="02020603050405020304" pitchFamily="18" charset="0"/>
                <a:cs typeface="Times New Roman" panose="02020603050405020304" pitchFamily="18" charset="0"/>
              </a:rPr>
              <a:t>2. Князева В. «Уроки шахмат». – Ташкент: </a:t>
            </a:r>
            <a:r>
              <a:rPr lang="ru-RU" sz="1600" dirty="0" err="1">
                <a:latin typeface="Times New Roman" panose="02020603050405020304" pitchFamily="18" charset="0"/>
                <a:cs typeface="Times New Roman" panose="02020603050405020304" pitchFamily="18" charset="0"/>
              </a:rPr>
              <a:t>Укитувчи</a:t>
            </a:r>
            <a:r>
              <a:rPr lang="ru-RU" sz="1600" dirty="0">
                <a:latin typeface="Times New Roman" panose="02020603050405020304" pitchFamily="18" charset="0"/>
                <a:cs typeface="Times New Roman" panose="02020603050405020304" pitchFamily="18" charset="0"/>
              </a:rPr>
              <a:t>, 1992.</a:t>
            </a:r>
          </a:p>
          <a:p>
            <a:pPr marL="0" indent="0">
              <a:buNone/>
            </a:pPr>
            <a:r>
              <a:rPr lang="ru-RU" sz="1600" dirty="0">
                <a:latin typeface="Times New Roman" panose="02020603050405020304" pitchFamily="18" charset="0"/>
                <a:cs typeface="Times New Roman" panose="02020603050405020304" pitchFamily="18" charset="0"/>
              </a:rPr>
              <a:t>3. Г.М. </a:t>
            </a:r>
            <a:r>
              <a:rPr lang="ru-RU" sz="1600" dirty="0" err="1">
                <a:latin typeface="Times New Roman" panose="02020603050405020304" pitchFamily="18" charset="0"/>
                <a:cs typeface="Times New Roman" panose="02020603050405020304" pitchFamily="18" charset="0"/>
              </a:rPr>
              <a:t>Зенков</a:t>
            </a:r>
            <a:r>
              <a:rPr lang="ru-RU" sz="1600" dirty="0">
                <a:latin typeface="Times New Roman" panose="02020603050405020304" pitchFamily="18" charset="0"/>
                <a:cs typeface="Times New Roman" panose="02020603050405020304" pitchFamily="18" charset="0"/>
              </a:rPr>
              <a:t> «Первый шаг» («Пласт», 1993г., Кемеровская область). </a:t>
            </a:r>
          </a:p>
          <a:p>
            <a:pPr marL="0" indent="0" algn="ctr">
              <a:buNone/>
            </a:pPr>
            <a:r>
              <a:rPr lang="ru-RU" sz="1600" b="1" dirty="0">
                <a:latin typeface="Times New Roman" panose="02020603050405020304" pitchFamily="18" charset="0"/>
                <a:cs typeface="Times New Roman" panose="02020603050405020304" pitchFamily="18" charset="0"/>
              </a:rPr>
              <a:t>«Шахматные фигуры»:</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1. </a:t>
            </a:r>
            <a:r>
              <a:rPr lang="ru-RU" sz="1600" dirty="0" err="1">
                <a:latin typeface="Times New Roman" panose="02020603050405020304" pitchFamily="18" charset="0"/>
                <a:cs typeface="Times New Roman" panose="02020603050405020304" pitchFamily="18" charset="0"/>
              </a:rPr>
              <a:t>Сухин</a:t>
            </a:r>
            <a:r>
              <a:rPr lang="ru-RU" sz="1600" dirty="0">
                <a:latin typeface="Times New Roman" panose="02020603050405020304" pitchFamily="18" charset="0"/>
                <a:cs typeface="Times New Roman" panose="02020603050405020304" pitchFamily="18" charset="0"/>
              </a:rPr>
              <a:t> И. «Волшебные фигуры, или Шахматы для детей 2–5 лет». – М.: Новая школа, 1994. </a:t>
            </a:r>
            <a:r>
              <a:rPr lang="ru-RU" sz="1600" u="sng" dirty="0">
                <a:latin typeface="Times New Roman" panose="02020603050405020304" pitchFamily="18" charset="0"/>
                <a:cs typeface="Times New Roman" panose="02020603050405020304" pitchFamily="18" charset="0"/>
                <a:hlinkClick r:id="rId2"/>
              </a:rPr>
              <a:t>http://suhin.narod.ru/chessland2.htm</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smtClean="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Сухин</a:t>
            </a:r>
            <a:r>
              <a:rPr lang="ru-RU" sz="1600" dirty="0">
                <a:latin typeface="Times New Roman" panose="02020603050405020304" pitchFamily="18" charset="0"/>
                <a:cs typeface="Times New Roman" panose="02020603050405020304" pitchFamily="18" charset="0"/>
              </a:rPr>
              <a:t> И. «Волшебный шахматный мешочек». – Испания: Издательский центр </a:t>
            </a:r>
            <a:r>
              <a:rPr lang="ru-RU" sz="1600" dirty="0" err="1">
                <a:latin typeface="Times New Roman" panose="02020603050405020304" pitchFamily="18" charset="0"/>
                <a:cs typeface="Times New Roman" panose="02020603050405020304" pitchFamily="18" charset="0"/>
              </a:rPr>
              <a:t>Маркота</a:t>
            </a:r>
            <a:r>
              <a:rPr lang="ru-RU" sz="1600" dirty="0">
                <a:latin typeface="Times New Roman" panose="02020603050405020304" pitchFamily="18" charset="0"/>
                <a:cs typeface="Times New Roman" panose="02020603050405020304" pitchFamily="18" charset="0"/>
              </a:rPr>
              <a:t>. Международная шахматная Академия Г. Каспарова, 1992.</a:t>
            </a:r>
          </a:p>
          <a:p>
            <a:pPr marL="0" indent="0">
              <a:buNone/>
            </a:pPr>
            <a:r>
              <a:rPr lang="ru-RU" sz="1600" dirty="0">
                <a:latin typeface="Times New Roman" panose="02020603050405020304" pitchFamily="18" charset="0"/>
                <a:cs typeface="Times New Roman" panose="02020603050405020304" pitchFamily="18" charset="0"/>
              </a:rPr>
              <a:t>3. А. </a:t>
            </a:r>
            <a:r>
              <a:rPr lang="ru-RU" sz="1600" dirty="0" err="1">
                <a:latin typeface="Times New Roman" panose="02020603050405020304" pitchFamily="18" charset="0"/>
                <a:cs typeface="Times New Roman" panose="02020603050405020304" pitchFamily="18" charset="0"/>
              </a:rPr>
              <a:t>Кентлер</a:t>
            </a:r>
            <a:r>
              <a:rPr lang="ru-RU" sz="1600" dirty="0">
                <a:latin typeface="Times New Roman" panose="02020603050405020304" pitchFamily="18" charset="0"/>
                <a:cs typeface="Times New Roman" panose="02020603050405020304" pitchFamily="18" charset="0"/>
              </a:rPr>
              <a:t> «Шахматный букварь - раскраска» (СПб, 1998 г.,</a:t>
            </a:r>
            <a:r>
              <a:rPr lang="ru-RU" sz="1600" dirty="0" err="1">
                <a:latin typeface="Times New Roman" panose="02020603050405020304" pitchFamily="18" charset="0"/>
                <a:cs typeface="Times New Roman" panose="02020603050405020304" pitchFamily="18" charset="0"/>
              </a:rPr>
              <a:t>Изд</a:t>
            </a:r>
            <a:r>
              <a:rPr lang="ru-RU" sz="1600" dirty="0">
                <a:latin typeface="Times New Roman" panose="02020603050405020304" pitchFamily="18" charset="0"/>
                <a:cs typeface="Times New Roman" panose="02020603050405020304" pitchFamily="18" charset="0"/>
              </a:rPr>
              <a:t>. «Образование - культура»).</a:t>
            </a:r>
          </a:p>
          <a:p>
            <a:pPr marL="0" indent="0">
              <a:buNone/>
            </a:pPr>
            <a:r>
              <a:rPr lang="ru-RU" sz="1600" dirty="0">
                <a:latin typeface="Times New Roman" panose="02020603050405020304" pitchFamily="18" charset="0"/>
                <a:cs typeface="Times New Roman" panose="02020603050405020304" pitchFamily="18" charset="0"/>
              </a:rPr>
              <a:t>4. </a:t>
            </a:r>
            <a:r>
              <a:rPr lang="ru-RU" sz="1600" dirty="0" err="1">
                <a:latin typeface="Times New Roman" panose="02020603050405020304" pitchFamily="18" charset="0"/>
                <a:cs typeface="Times New Roman" panose="02020603050405020304" pitchFamily="18" charset="0"/>
              </a:rPr>
              <a:t>И.Весела</a:t>
            </a:r>
            <a:r>
              <a:rPr lang="ru-RU" sz="1600" dirty="0">
                <a:latin typeface="Times New Roman" panose="02020603050405020304" pitchFamily="18" charset="0"/>
                <a:cs typeface="Times New Roman" panose="02020603050405020304" pitchFamily="18" charset="0"/>
              </a:rPr>
              <a:t> «Шахматный букварь» (Петрозаводск «Кругозор» 1994г.)</a:t>
            </a:r>
          </a:p>
          <a:p>
            <a:pPr marL="0" indent="0">
              <a:buNone/>
            </a:pPr>
            <a:r>
              <a:rPr lang="ru-RU" sz="1600" dirty="0">
                <a:latin typeface="Times New Roman" panose="02020603050405020304" pitchFamily="18" charset="0"/>
                <a:cs typeface="Times New Roman" panose="02020603050405020304" pitchFamily="18" charset="0"/>
              </a:rPr>
              <a:t>5. Гришин В., Ильин Е. «Шахматная азбука». – М.: Детская литература, 1980.</a:t>
            </a:r>
          </a:p>
          <a:p>
            <a:pPr marL="0" indent="0">
              <a:buNone/>
            </a:pPr>
            <a:r>
              <a:rPr lang="ru-RU" sz="1600" dirty="0">
                <a:latin typeface="Times New Roman" panose="02020603050405020304" pitchFamily="18" charset="0"/>
                <a:cs typeface="Times New Roman" panose="02020603050405020304" pitchFamily="18" charset="0"/>
              </a:rPr>
              <a:t>6. </a:t>
            </a:r>
            <a:r>
              <a:rPr lang="ru-RU" sz="1600" dirty="0" err="1">
                <a:latin typeface="Times New Roman" panose="02020603050405020304" pitchFamily="18" charset="0"/>
                <a:cs typeface="Times New Roman" panose="02020603050405020304" pitchFamily="18" charset="0"/>
              </a:rPr>
              <a:t>Сухин</a:t>
            </a:r>
            <a:r>
              <a:rPr lang="ru-RU" sz="1600" dirty="0">
                <a:latin typeface="Times New Roman" panose="02020603050405020304" pitchFamily="18" charset="0"/>
                <a:cs typeface="Times New Roman" panose="02020603050405020304" pitchFamily="18" charset="0"/>
              </a:rPr>
              <a:t> И. «Шахматы для самых маленьких». – М.: </a:t>
            </a:r>
            <a:r>
              <a:rPr lang="ru-RU" sz="1600" dirty="0" err="1">
                <a:latin typeface="Times New Roman" panose="02020603050405020304" pitchFamily="18" charset="0"/>
                <a:cs typeface="Times New Roman" panose="02020603050405020304" pitchFamily="18" charset="0"/>
              </a:rPr>
              <a:t>Астрель</a:t>
            </a:r>
            <a:r>
              <a:rPr lang="ru-RU" sz="1600" dirty="0">
                <a:latin typeface="Times New Roman" panose="02020603050405020304" pitchFamily="18" charset="0"/>
                <a:cs typeface="Times New Roman" panose="02020603050405020304" pitchFamily="18" charset="0"/>
              </a:rPr>
              <a:t>, АСТ, 2000.</a:t>
            </a:r>
          </a:p>
          <a:p>
            <a:pPr marL="0" indent="0">
              <a:buNone/>
            </a:pPr>
            <a:r>
              <a:rPr lang="ru-RU" sz="1600" dirty="0">
                <a:latin typeface="Times New Roman" panose="02020603050405020304" pitchFamily="18" charset="0"/>
                <a:cs typeface="Times New Roman" panose="02020603050405020304" pitchFamily="18" charset="0"/>
              </a:rPr>
              <a:t>7. </a:t>
            </a:r>
            <a:r>
              <a:rPr lang="ru-RU" sz="1600" dirty="0" err="1">
                <a:latin typeface="Times New Roman" panose="02020603050405020304" pitchFamily="18" charset="0"/>
                <a:cs typeface="Times New Roman" panose="02020603050405020304" pitchFamily="18" charset="0"/>
              </a:rPr>
              <a:t>Сухин</a:t>
            </a:r>
            <a:r>
              <a:rPr lang="ru-RU" sz="1600" dirty="0">
                <a:latin typeface="Times New Roman" panose="02020603050405020304" pitchFamily="18" charset="0"/>
                <a:cs typeface="Times New Roman" panose="02020603050405020304" pitchFamily="18" charset="0"/>
              </a:rPr>
              <a:t> И. «Необыкновенные шахматные приключения».</a:t>
            </a:r>
          </a:p>
          <a:p>
            <a:pPr marL="0" indent="0">
              <a:buNone/>
            </a:pPr>
            <a:r>
              <a:rPr lang="ru-RU" sz="1600" dirty="0">
                <a:latin typeface="Times New Roman" panose="02020603050405020304" pitchFamily="18" charset="0"/>
                <a:cs typeface="Times New Roman" panose="02020603050405020304" pitchFamily="18" charset="0"/>
              </a:rPr>
              <a:t>8. </a:t>
            </a:r>
            <a:r>
              <a:rPr lang="ru-RU" sz="1600" dirty="0" err="1">
                <a:latin typeface="Times New Roman" panose="02020603050405020304" pitchFamily="18" charset="0"/>
                <a:cs typeface="Times New Roman" panose="02020603050405020304" pitchFamily="18" charset="0"/>
              </a:rPr>
              <a:t>Сухин</a:t>
            </a:r>
            <a:r>
              <a:rPr lang="ru-RU" sz="1600" dirty="0">
                <a:latin typeface="Times New Roman" panose="02020603050405020304" pitchFamily="18" charset="0"/>
                <a:cs typeface="Times New Roman" panose="02020603050405020304" pitchFamily="18" charset="0"/>
              </a:rPr>
              <a:t> И. «Приключения в Шахматной стране». – М.: Педагогика, 1991. </a:t>
            </a:r>
            <a:r>
              <a:rPr lang="ru-RU" sz="1600" u="sng" dirty="0">
                <a:latin typeface="Times New Roman" panose="02020603050405020304" pitchFamily="18" charset="0"/>
                <a:cs typeface="Times New Roman" panose="02020603050405020304" pitchFamily="18" charset="0"/>
                <a:hlinkClick r:id="rId3"/>
              </a:rPr>
              <a:t>http://suhin.narod.ru/chessland5.htm</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9. </a:t>
            </a:r>
            <a:r>
              <a:rPr lang="ru-RU" sz="1600" dirty="0" err="1">
                <a:latin typeface="Times New Roman" panose="02020603050405020304" pitchFamily="18" charset="0"/>
                <a:cs typeface="Times New Roman" panose="02020603050405020304" pitchFamily="18" charset="0"/>
              </a:rPr>
              <a:t>Сухин</a:t>
            </a:r>
            <a:r>
              <a:rPr lang="ru-RU" sz="1600" dirty="0">
                <a:latin typeface="Times New Roman" panose="02020603050405020304" pitchFamily="18" charset="0"/>
                <a:cs typeface="Times New Roman" panose="02020603050405020304" pitchFamily="18" charset="0"/>
              </a:rPr>
              <a:t> И. «Удивительные приключения в Шахматной стране». – М.: </a:t>
            </a:r>
            <a:r>
              <a:rPr lang="ru-RU" sz="1600" dirty="0" err="1">
                <a:latin typeface="Times New Roman" panose="02020603050405020304" pitchFamily="18" charset="0"/>
                <a:cs typeface="Times New Roman" panose="02020603050405020304" pitchFamily="18" charset="0"/>
              </a:rPr>
              <a:t>Поматур</a:t>
            </a:r>
            <a:r>
              <a:rPr lang="ru-RU" sz="1600" dirty="0">
                <a:latin typeface="Times New Roman" panose="02020603050405020304" pitchFamily="18" charset="0"/>
                <a:cs typeface="Times New Roman" panose="02020603050405020304" pitchFamily="18" charset="0"/>
              </a:rPr>
              <a:t>, 2000. </a:t>
            </a:r>
            <a:r>
              <a:rPr lang="ru-RU" sz="1600" u="sng" dirty="0">
                <a:latin typeface="Times New Roman" panose="02020603050405020304" pitchFamily="18" charset="0"/>
                <a:cs typeface="Times New Roman" panose="02020603050405020304" pitchFamily="18" charset="0"/>
                <a:hlinkClick r:id="rId4"/>
              </a:rPr>
              <a:t>http://suhin.narod.ru/chessland3.htm</a:t>
            </a:r>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130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just">
              <a:buNone/>
            </a:pPr>
            <a:r>
              <a:rPr lang="ru-RU" b="1" dirty="0">
                <a:latin typeface="Times New Roman" panose="02020603050405020304" pitchFamily="18" charset="0"/>
                <a:cs typeface="Times New Roman" panose="02020603050405020304" pitchFamily="18" charset="0"/>
              </a:rPr>
              <a:t>Шахматы</a:t>
            </a:r>
            <a:r>
              <a:rPr lang="ru-RU" dirty="0">
                <a:latin typeface="Times New Roman" panose="02020603050405020304" pitchFamily="18" charset="0"/>
                <a:cs typeface="Times New Roman" panose="02020603050405020304" pitchFamily="18" charset="0"/>
              </a:rPr>
              <a:t> – великолепная игра с древнейшей историей, сегодня это популярный вид спорта, которым увлекаются миллионы людей во всех уголках планеты, наряду с этим это прекрасный тренажер для мозга, значительно увеличивающий его интеллектуальные способности.</a:t>
            </a:r>
          </a:p>
          <a:p>
            <a:endParaRPr lang="ru-RU" dirty="0"/>
          </a:p>
        </p:txBody>
      </p:sp>
    </p:spTree>
    <p:extLst>
      <p:ext uri="{BB962C8B-B14F-4D97-AF65-F5344CB8AC3E}">
        <p14:creationId xmlns:p14="http://schemas.microsoft.com/office/powerpoint/2010/main" val="276145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800" b="1" dirty="0" smtClean="0">
                <a:latin typeface="Times New Roman" panose="02020603050405020304" pitchFamily="18" charset="0"/>
                <a:cs typeface="Times New Roman" panose="02020603050405020304" pitchFamily="18" charset="0"/>
              </a:rPr>
              <a:t>Актуальность </a:t>
            </a:r>
            <a:r>
              <a:rPr lang="ru-RU" sz="2800" dirty="0" smtClean="0">
                <a:latin typeface="Times New Roman" panose="02020603050405020304" pitchFamily="18" charset="0"/>
                <a:cs typeface="Times New Roman" panose="02020603050405020304" pitchFamily="18" charset="0"/>
              </a:rPr>
              <a:t>проблемы обучения детей дошкольного возраста обусловлена поиском эффективных методов интеллектуального развития. </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just">
              <a:buNone/>
            </a:pPr>
            <a:r>
              <a:rPr lang="ru-RU" dirty="0">
                <a:latin typeface="Times New Roman" panose="02020603050405020304" pitchFamily="18" charset="0"/>
                <a:cs typeface="Times New Roman" panose="02020603050405020304" pitchFamily="18" charset="0"/>
              </a:rPr>
              <a:t>Ранее обучение детей дошкольного возраста в игре шахматы позволяет обеспечить более комфортное вхождение ребенка в учебный процесс начальной школы, помогает расширить круг общения детей, к тому же дает возможность   современному ребенку научиться выбирать главное из потока информации, которая будет его окружать.</a:t>
            </a:r>
          </a:p>
          <a:p>
            <a:pPr marL="0" indent="0">
              <a:buNone/>
            </a:pPr>
            <a:endParaRPr lang="ru-RU" dirty="0"/>
          </a:p>
        </p:txBody>
      </p:sp>
    </p:spTree>
    <p:extLst>
      <p:ext uri="{BB962C8B-B14F-4D97-AF65-F5344CB8AC3E}">
        <p14:creationId xmlns:p14="http://schemas.microsoft.com/office/powerpoint/2010/main" val="508759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19491"/>
          </a:xfrm>
        </p:spPr>
        <p:txBody>
          <a:bodyPr>
            <a:normAutofit fontScale="90000"/>
          </a:bodyPr>
          <a:lstStyle/>
          <a:p>
            <a:endParaRPr lang="ru-RU" dirty="0"/>
          </a:p>
        </p:txBody>
      </p:sp>
      <p:sp>
        <p:nvSpPr>
          <p:cNvPr id="3" name="Объект 2"/>
          <p:cNvSpPr>
            <a:spLocks noGrp="1"/>
          </p:cNvSpPr>
          <p:nvPr>
            <p:ph idx="1"/>
          </p:nvPr>
        </p:nvSpPr>
        <p:spPr>
          <a:xfrm>
            <a:off x="838200" y="1004341"/>
            <a:ext cx="10515600" cy="5621310"/>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шахматы играют, как правило, </a:t>
            </a:r>
            <a:r>
              <a:rPr lang="ru-RU" b="1" dirty="0">
                <a:latin typeface="Times New Roman" panose="02020603050405020304" pitchFamily="18" charset="0"/>
                <a:cs typeface="Times New Roman" panose="02020603050405020304" pitchFamily="18" charset="0"/>
              </a:rPr>
              <a:t>2 человека</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Игроки </a:t>
            </a:r>
            <a:r>
              <a:rPr lang="ru-RU" dirty="0">
                <a:latin typeface="Times New Roman" panose="02020603050405020304" pitchFamily="18" charset="0"/>
                <a:cs typeface="Times New Roman" panose="02020603050405020304" pitchFamily="18" charset="0"/>
              </a:rPr>
              <a:t>ходят по очереди. Первым ходит тот, кто </a:t>
            </a:r>
            <a:r>
              <a:rPr lang="ru-RU" dirty="0" smtClean="0">
                <a:latin typeface="Times New Roman" panose="02020603050405020304" pitchFamily="18" charset="0"/>
                <a:cs typeface="Times New Roman" panose="02020603050405020304" pitchFamily="18" charset="0"/>
              </a:rPr>
              <a:t>играет белыми.</a:t>
            </a:r>
          </a:p>
          <a:p>
            <a:pPr marL="0" indent="0" algn="just">
              <a:buNone/>
            </a:pPr>
            <a:r>
              <a:rPr lang="ru-RU"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Суть </a:t>
            </a:r>
            <a:r>
              <a:rPr lang="ru-RU" b="1" dirty="0">
                <a:latin typeface="Times New Roman" panose="02020603050405020304" pitchFamily="18" charset="0"/>
                <a:cs typeface="Times New Roman" panose="02020603050405020304" pitchFamily="18" charset="0"/>
              </a:rPr>
              <a:t>игры в шахматах </a:t>
            </a:r>
            <a:r>
              <a:rPr lang="ru-RU" dirty="0">
                <a:latin typeface="Times New Roman" panose="02020603050405020304" pitchFamily="18" charset="0"/>
                <a:cs typeface="Times New Roman" panose="02020603050405020304" pitchFamily="18" charset="0"/>
              </a:rPr>
              <a:t>– выиграть другого игрока, поставив его королю мат или же создать для себя такую позицию в игре, при которой противник просто сдастся и пожмет вам руку. </a:t>
            </a:r>
          </a:p>
          <a:p>
            <a:pPr marL="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Обычно это такая позиция, когда вы съели у противника больше фигур чем он у вас или же он понимает, что через несколько ходов ему будет мат.</a:t>
            </a:r>
          </a:p>
          <a:p>
            <a:pPr marL="0" indent="0" algn="just">
              <a:buNone/>
            </a:pPr>
            <a:r>
              <a:rPr lang="ru-RU" dirty="0" smtClean="0">
                <a:latin typeface="Times New Roman" panose="02020603050405020304" pitchFamily="18" charset="0"/>
                <a:cs typeface="Times New Roman" panose="02020603050405020304" pitchFamily="18" charset="0"/>
              </a:rPr>
              <a:t>	Выиграть </a:t>
            </a:r>
            <a:r>
              <a:rPr lang="ru-RU" dirty="0">
                <a:latin typeface="Times New Roman" panose="02020603050405020304" pitchFamily="18" charset="0"/>
                <a:cs typeface="Times New Roman" panose="02020603050405020304" pitchFamily="18" charset="0"/>
              </a:rPr>
              <a:t>можно и по времени. Вот вроде бы у тебя съели кучу фигур и вот-вот тебе будет уже мат, но у противника кончается время, и он считается проигравшим, а вы победившим.</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51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88921"/>
          </a:xfrm>
        </p:spPr>
        <p:txBody>
          <a:bodyPr>
            <a:normAutofit/>
          </a:bodyPr>
          <a:lstStyle/>
          <a:p>
            <a:pPr algn="ctr"/>
            <a:r>
              <a:rPr lang="ru-RU" sz="3600" b="1" dirty="0">
                <a:latin typeface="Times New Roman" panose="02020603050405020304" pitchFamily="18" charset="0"/>
                <a:cs typeface="Times New Roman" panose="02020603050405020304" pitchFamily="18" charset="0"/>
              </a:rPr>
              <a:t>Правила расстановки фигур на шахматной доске</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6805"/>
            <a:ext cx="10515600" cy="1110017"/>
          </a:xfrm>
        </p:spPr>
        <p:txBody>
          <a:bodyPr/>
          <a:lstStyle/>
          <a:p>
            <a:pPr marL="0" indent="0">
              <a:buNone/>
            </a:pPr>
            <a:endParaRPr lang="ru-RU" dirty="0"/>
          </a:p>
        </p:txBody>
      </p:sp>
      <p:sp>
        <p:nvSpPr>
          <p:cNvPr id="6" name="Rectangle 5"/>
          <p:cNvSpPr>
            <a:spLocks noChangeArrowheads="1"/>
          </p:cNvSpPr>
          <p:nvPr/>
        </p:nvSpPr>
        <p:spPr bwMode="auto">
          <a:xfrm>
            <a:off x="0" y="-17988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614597" y="1853514"/>
            <a:ext cx="11272603" cy="4893647"/>
          </a:xfrm>
          <a:prstGeom prst="rect">
            <a:avLst/>
          </a:prstGeom>
        </p:spPr>
        <p:txBody>
          <a:bodyPr wrap="square">
            <a:spAutoFit/>
          </a:bodyPr>
          <a:lstStyle/>
          <a:p>
            <a:pPr lvl="0" algn="just" eaLnBrk="0" fontAlgn="base" hangingPunct="0">
              <a:spcBef>
                <a:spcPct val="0"/>
              </a:spcBef>
              <a:spcAft>
                <a:spcPct val="0"/>
              </a:spcAf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 каждого игрока изначально одинаковое количество фигур, а именно:</a:t>
            </a:r>
          </a:p>
          <a:p>
            <a:pPr lvl="0" algn="just" eaLnBrk="0" fontAlgn="base" hangingPunct="0">
              <a:spcBef>
                <a:spcPct val="0"/>
              </a:spcBef>
              <a:spcAft>
                <a:spcPct val="0"/>
              </a:spcAf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 пешек</a:t>
            </a:r>
          </a:p>
          <a:p>
            <a:pPr lvl="0" algn="just" eaLnBrk="0" fontAlgn="base" hangingPunct="0">
              <a:spcBef>
                <a:spcPct val="0"/>
              </a:spcBef>
              <a:spcAft>
                <a:spcPct val="0"/>
              </a:spcAf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ладьи</a:t>
            </a:r>
          </a:p>
          <a:p>
            <a:pPr lvl="0" algn="just" eaLnBrk="0" fontAlgn="base" hangingPunct="0">
              <a:spcBef>
                <a:spcPct val="0"/>
              </a:spcBef>
              <a:spcAft>
                <a:spcPct val="0"/>
              </a:spcAf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коня</a:t>
            </a:r>
          </a:p>
          <a:p>
            <a:pPr algn="just"/>
            <a:r>
              <a:rPr lang="ru-RU" sz="2400" dirty="0">
                <a:latin typeface="Times New Roman" panose="02020603050405020304" pitchFamily="18" charset="0"/>
                <a:cs typeface="Times New Roman" panose="02020603050405020304" pitchFamily="18" charset="0"/>
              </a:rPr>
              <a:t>2 слона</a:t>
            </a:r>
          </a:p>
          <a:p>
            <a:pPr algn="just"/>
            <a:r>
              <a:rPr lang="ru-RU" sz="2400" dirty="0">
                <a:latin typeface="Times New Roman" panose="02020603050405020304" pitchFamily="18" charset="0"/>
                <a:cs typeface="Times New Roman" panose="02020603050405020304" pitchFamily="18" charset="0"/>
              </a:rPr>
              <a:t>1 ферзь</a:t>
            </a:r>
          </a:p>
          <a:p>
            <a:pPr algn="just"/>
            <a:r>
              <a:rPr lang="ru-RU" sz="2400" dirty="0">
                <a:latin typeface="Times New Roman" panose="02020603050405020304" pitchFamily="18" charset="0"/>
                <a:cs typeface="Times New Roman" panose="02020603050405020304" pitchFamily="18" charset="0"/>
              </a:rPr>
              <a:t>1 король</a:t>
            </a:r>
          </a:p>
          <a:p>
            <a:pPr algn="just"/>
            <a:r>
              <a:rPr lang="ru-RU" sz="2400" dirty="0" smtClean="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Пешки </a:t>
            </a:r>
            <a:r>
              <a:rPr lang="ru-RU" sz="2400" dirty="0">
                <a:latin typeface="Times New Roman" panose="02020603050405020304" pitchFamily="18" charset="0"/>
                <a:cs typeface="Times New Roman" panose="02020603050405020304" pitchFamily="18" charset="0"/>
              </a:rPr>
              <a:t>стоят на 2 и 7 линии. Они являются некой крепостью, линией обороны. Кто-то называет их смертниками, потому что они первыми идут в бой.</a:t>
            </a:r>
          </a:p>
          <a:p>
            <a:pPr algn="just"/>
            <a:r>
              <a:rPr lang="ru-RU" sz="2400" dirty="0" smtClean="0">
                <a:latin typeface="Times New Roman" panose="02020603050405020304" pitchFamily="18" charset="0"/>
                <a:cs typeface="Times New Roman" panose="02020603050405020304" pitchFamily="18" charset="0"/>
              </a:rPr>
              <a:t>	Ладьи </a:t>
            </a:r>
            <a:r>
              <a:rPr lang="ru-RU" sz="2400" dirty="0">
                <a:latin typeface="Times New Roman" panose="02020603050405020304" pitchFamily="18" charset="0"/>
                <a:cs typeface="Times New Roman" panose="02020603050405020304" pitchFamily="18" charset="0"/>
              </a:rPr>
              <a:t>ставятся по краям, за ними кони, далее слоны, ну и в центре стоят король с ферзем. </a:t>
            </a:r>
          </a:p>
          <a:p>
            <a:pPr lvl="0" algn="just" eaLnBrk="0" fontAlgn="base" hangingPunct="0">
              <a:spcBef>
                <a:spcPct val="0"/>
              </a:spcBef>
              <a:spcAft>
                <a:spcPct val="0"/>
              </a:spcAft>
            </a:pP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2" descr="C:\Users\user\Desktop\na-doske.jpg"/>
          <p:cNvPicPr/>
          <p:nvPr/>
        </p:nvPicPr>
        <p:blipFill>
          <a:blip r:embed="rId2">
            <a:extLst>
              <a:ext uri="{28A0092B-C50C-407E-A947-70E740481C1C}">
                <a14:useLocalDpi xmlns:a14="http://schemas.microsoft.com/office/drawing/2010/main" val="0"/>
              </a:ext>
            </a:extLst>
          </a:blip>
          <a:srcRect/>
          <a:stretch>
            <a:fillRect/>
          </a:stretch>
        </p:blipFill>
        <p:spPr bwMode="auto">
          <a:xfrm>
            <a:off x="5415634" y="2348728"/>
            <a:ext cx="3387779" cy="2478442"/>
          </a:xfrm>
          <a:prstGeom prst="rect">
            <a:avLst/>
          </a:prstGeom>
          <a:noFill/>
          <a:extLst/>
        </p:spPr>
      </p:pic>
    </p:spTree>
    <p:extLst>
      <p:ext uri="{BB962C8B-B14F-4D97-AF65-F5344CB8AC3E}">
        <p14:creationId xmlns:p14="http://schemas.microsoft.com/office/powerpoint/2010/main" val="1476069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Запомните </a:t>
            </a:r>
            <a:r>
              <a:rPr lang="ru-RU" sz="3200" b="1" dirty="0">
                <a:latin typeface="Times New Roman" panose="02020603050405020304" pitchFamily="18" charset="0"/>
                <a:cs typeface="Times New Roman" panose="02020603050405020304" pitchFamily="18" charset="0"/>
              </a:rPr>
              <a:t>2 важных правила при расстановке фигур на доске:</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690688"/>
            <a:ext cx="10944069" cy="4486275"/>
          </a:xfrm>
        </p:spPr>
        <p:txBody>
          <a:bodyPr/>
          <a:lstStyle/>
          <a:p>
            <a:pPr algn="just"/>
            <a:r>
              <a:rPr lang="ru-RU" b="1" i="1" dirty="0">
                <a:latin typeface="Times New Roman" panose="02020603050405020304" pitchFamily="18" charset="0"/>
                <a:cs typeface="Times New Roman" panose="02020603050405020304" pitchFamily="18" charset="0"/>
              </a:rPr>
              <a:t>1 правило:</a:t>
            </a:r>
            <a:r>
              <a:rPr lang="ru-RU" dirty="0">
                <a:latin typeface="Times New Roman" panose="02020603050405020304" pitchFamily="18" charset="0"/>
                <a:cs typeface="Times New Roman" panose="02020603050405020304" pitchFamily="18" charset="0"/>
              </a:rPr>
              <a:t> белые ставятся на лини 1 и 2. Черные ставятся на линии 7 и 8.</a:t>
            </a:r>
          </a:p>
          <a:p>
            <a:pPr algn="just"/>
            <a:r>
              <a:rPr lang="ru-RU" b="1" i="1" dirty="0">
                <a:latin typeface="Times New Roman" panose="02020603050405020304" pitchFamily="18" charset="0"/>
                <a:cs typeface="Times New Roman" panose="02020603050405020304" pitchFamily="18" charset="0"/>
              </a:rPr>
              <a:t>2 правило:</a:t>
            </a:r>
            <a:r>
              <a:rPr lang="ru-RU" dirty="0">
                <a:latin typeface="Times New Roman" panose="02020603050405020304" pitchFamily="18" charset="0"/>
                <a:cs typeface="Times New Roman" panose="02020603050405020304" pitchFamily="18" charset="0"/>
              </a:rPr>
              <a:t> ферзь любит свой цвет. То есть если ферзь белый, то он ставится на белую клетку, если черный, то на черную. </a:t>
            </a:r>
          </a:p>
          <a:p>
            <a:pPr marL="0" indent="0" algn="just">
              <a:buNone/>
            </a:pPr>
            <a:r>
              <a:rPr lang="ru-RU" dirty="0">
                <a:latin typeface="Times New Roman" panose="02020603050405020304" pitchFamily="18" charset="0"/>
                <a:cs typeface="Times New Roman" panose="02020603050405020304" pitchFamily="18" charset="0"/>
              </a:rPr>
              <a:t>Соответственно король белых </a:t>
            </a:r>
            <a:r>
              <a:rPr lang="ru-RU" dirty="0" smtClean="0">
                <a:latin typeface="Times New Roman" panose="02020603050405020304" pitchFamily="18" charset="0"/>
                <a:cs typeface="Times New Roman" panose="02020603050405020304" pitchFamily="18" charset="0"/>
              </a:rPr>
              <a:t>ставится рядом </a:t>
            </a:r>
            <a:r>
              <a:rPr lang="ru-RU" dirty="0">
                <a:latin typeface="Times New Roman" panose="02020603050405020304" pitchFamily="18" charset="0"/>
                <a:cs typeface="Times New Roman" panose="02020603050405020304" pitchFamily="18" charset="0"/>
              </a:rPr>
              <a:t>на черную клетку, </a:t>
            </a:r>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король </a:t>
            </a:r>
            <a:r>
              <a:rPr lang="ru-RU" dirty="0" smtClean="0">
                <a:latin typeface="Times New Roman" panose="02020603050405020304" pitchFamily="18" charset="0"/>
                <a:cs typeface="Times New Roman" panose="02020603050405020304" pitchFamily="18" charset="0"/>
              </a:rPr>
              <a:t>черных </a:t>
            </a:r>
            <a:r>
              <a:rPr lang="ru-RU" dirty="0">
                <a:latin typeface="Times New Roman" panose="02020603050405020304" pitchFamily="18" charset="0"/>
                <a:cs typeface="Times New Roman" panose="02020603050405020304" pitchFamily="18" charset="0"/>
              </a:rPr>
              <a:t>стоит рядом с </a:t>
            </a:r>
            <a:r>
              <a:rPr lang="ru-RU" dirty="0" smtClean="0">
                <a:latin typeface="Times New Roman" panose="02020603050405020304" pitchFamily="18" charset="0"/>
                <a:cs typeface="Times New Roman" panose="02020603050405020304" pitchFamily="18" charset="0"/>
              </a:rPr>
              <a:t>ферзем на </a:t>
            </a:r>
            <a:r>
              <a:rPr lang="ru-RU" dirty="0">
                <a:latin typeface="Times New Roman" panose="02020603050405020304" pitchFamily="18" charset="0"/>
                <a:cs typeface="Times New Roman" panose="02020603050405020304" pitchFamily="18" charset="0"/>
              </a:rPr>
              <a:t>белой клетке.</a:t>
            </a:r>
          </a:p>
          <a:p>
            <a:pPr algn="just"/>
            <a:endParaRPr lang="ru-RU" dirty="0"/>
          </a:p>
        </p:txBody>
      </p:sp>
    </p:spTree>
    <p:extLst>
      <p:ext uri="{BB962C8B-B14F-4D97-AF65-F5344CB8AC3E}">
        <p14:creationId xmlns:p14="http://schemas.microsoft.com/office/powerpoint/2010/main" val="3508627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54206"/>
          </a:xfrm>
        </p:spPr>
        <p:txBody>
          <a:bodyPr>
            <a:normAutofit fontScale="90000"/>
          </a:bodyPr>
          <a:lstStyle/>
          <a:p>
            <a:endParaRPr lang="ru-RU" dirty="0"/>
          </a:p>
        </p:txBody>
      </p:sp>
      <p:sp>
        <p:nvSpPr>
          <p:cNvPr id="3" name="Объект 2"/>
          <p:cNvSpPr>
            <a:spLocks noGrp="1"/>
          </p:cNvSpPr>
          <p:nvPr>
            <p:ph idx="1"/>
          </p:nvPr>
        </p:nvSpPr>
        <p:spPr>
          <a:xfrm>
            <a:off x="838200" y="1214203"/>
            <a:ext cx="10515600" cy="4962760"/>
          </a:xfrm>
        </p:spPr>
        <p:txBody>
          <a:bodyPr/>
          <a:lstStyle/>
          <a:p>
            <a:pPr marL="0" indent="0" algn="just">
              <a:buNone/>
            </a:pPr>
            <a:r>
              <a:rPr lang="ru-RU" b="1" dirty="0" smtClean="0">
                <a:latin typeface="Times New Roman" panose="02020603050405020304" pitchFamily="18" charset="0"/>
                <a:cs typeface="Times New Roman" panose="02020603050405020304" pitchFamily="18" charset="0"/>
              </a:rPr>
              <a:t>	Пешка</a:t>
            </a:r>
            <a:r>
              <a:rPr lang="ru-RU" dirty="0">
                <a:latin typeface="Times New Roman" panose="02020603050405020304" pitchFamily="18" charset="0"/>
                <a:cs typeface="Times New Roman" panose="02020603050405020304" pitchFamily="18" charset="0"/>
              </a:rPr>
              <a:t>, единственная из фигур, имеющая </a:t>
            </a:r>
            <a:r>
              <a:rPr lang="ru-RU" dirty="0" smtClean="0">
                <a:latin typeface="Times New Roman" panose="02020603050405020304" pitchFamily="18" charset="0"/>
                <a:cs typeface="Times New Roman" panose="02020603050405020304" pitchFamily="18" charset="0"/>
              </a:rPr>
              <a:t>уникальные особенности</a:t>
            </a:r>
            <a:r>
              <a:rPr lang="ru-RU" dirty="0">
                <a:latin typeface="Times New Roman" panose="02020603050405020304" pitchFamily="18" charset="0"/>
                <a:cs typeface="Times New Roman" panose="02020603050405020304" pitchFamily="18" charset="0"/>
              </a:rPr>
              <a:t>:</a:t>
            </a:r>
          </a:p>
          <a:p>
            <a:pPr lvl="0" algn="just"/>
            <a:r>
              <a:rPr lang="ru-RU" dirty="0">
                <a:latin typeface="Times New Roman" panose="02020603050405020304" pitchFamily="18" charset="0"/>
                <a:cs typeface="Times New Roman" panose="02020603050405020304" pitchFamily="18" charset="0"/>
              </a:rPr>
              <a:t>Не ходит назад, только вперед.</a:t>
            </a:r>
          </a:p>
          <a:p>
            <a:pPr lvl="0" algn="just"/>
            <a:r>
              <a:rPr lang="ru-RU" dirty="0">
                <a:latin typeface="Times New Roman" panose="02020603050405020304" pitchFamily="18" charset="0"/>
                <a:cs typeface="Times New Roman" panose="02020603050405020304" pitchFamily="18" charset="0"/>
              </a:rPr>
              <a:t>При достижении восьмой горизонтали белая пешка и при достижении первой черная, — чудесным образом превращаются в другую  фигуру</a:t>
            </a:r>
          </a:p>
          <a:p>
            <a:pPr lvl="0" algn="just"/>
            <a:r>
              <a:rPr lang="ru-RU" dirty="0">
                <a:latin typeface="Times New Roman" panose="02020603050405020304" pitchFamily="18" charset="0"/>
                <a:cs typeface="Times New Roman" panose="02020603050405020304" pitchFamily="18" charset="0"/>
              </a:rPr>
              <a:t>Может  взять пешку противника через </a:t>
            </a:r>
            <a:endParaRPr lang="ru-RU" dirty="0" smtClean="0">
              <a:latin typeface="Times New Roman" panose="02020603050405020304" pitchFamily="18" charset="0"/>
              <a:cs typeface="Times New Roman" panose="02020603050405020304" pitchFamily="18" charset="0"/>
            </a:endParaRPr>
          </a:p>
          <a:p>
            <a:pPr marL="0" lvl="0" indent="0" algn="just">
              <a:buNone/>
            </a:pPr>
            <a:r>
              <a:rPr lang="ru-RU" dirty="0" smtClean="0">
                <a:latin typeface="Times New Roman" panose="02020603050405020304" pitchFamily="18" charset="0"/>
                <a:cs typeface="Times New Roman" panose="02020603050405020304" pitchFamily="18" charset="0"/>
              </a:rPr>
              <a:t>битое </a:t>
            </a:r>
            <a:r>
              <a:rPr lang="ru-RU" dirty="0">
                <a:latin typeface="Times New Roman" panose="02020603050405020304" pitchFamily="18" charset="0"/>
                <a:cs typeface="Times New Roman" panose="02020603050405020304" pitchFamily="18" charset="0"/>
              </a:rPr>
              <a:t>поле, то есть “на проходе”</a:t>
            </a:r>
          </a:p>
          <a:p>
            <a:pPr marL="0" indent="0">
              <a:buNone/>
            </a:pPr>
            <a:endParaRPr lang="ru-RU"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3"/>
          <p:cNvSpPr>
            <a:spLocks noChangeArrowheads="1"/>
          </p:cNvSpPr>
          <p:nvPr/>
        </p:nvSpPr>
        <p:spPr bwMode="auto">
          <a:xfrm>
            <a:off x="3607562" y="331857"/>
            <a:ext cx="4976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Шахматные фигуры</a:t>
            </a:r>
            <a:endParaRPr kumimoji="0" lang="ru-RU" altLang="ru-RU"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8" name="Рисунок 7" descr="C:\Users\user\Desktop\hodi-peshkoj-768x512.jpg"/>
          <p:cNvPicPr/>
          <p:nvPr/>
        </p:nvPicPr>
        <p:blipFill rotWithShape="1">
          <a:blip r:embed="rId2">
            <a:extLst>
              <a:ext uri="{28A0092B-C50C-407E-A947-70E740481C1C}">
                <a14:useLocalDpi xmlns:a14="http://schemas.microsoft.com/office/drawing/2010/main" val="0"/>
              </a:ext>
            </a:extLst>
          </a:blip>
          <a:srcRect l="30537" t="32251" r="33725" b="23749"/>
          <a:stretch/>
        </p:blipFill>
        <p:spPr bwMode="auto">
          <a:xfrm>
            <a:off x="7570024" y="3767294"/>
            <a:ext cx="3072992" cy="22737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046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1550</Words>
  <Application>Microsoft Office PowerPoint</Application>
  <PresentationFormat>Широкоэкранный</PresentationFormat>
  <Paragraphs>181</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Calibri Light</vt:lpstr>
      <vt:lpstr>Gungsuh</vt:lpstr>
      <vt:lpstr>Times New Roman</vt:lpstr>
      <vt:lpstr>Тема Office</vt:lpstr>
      <vt:lpstr> «Обучение дошкольников игре в шахматы» </vt:lpstr>
      <vt:lpstr>Нормативные документы, регулирующие развитие шахматного образования в образовательных учреждениях </vt:lpstr>
      <vt:lpstr> Цель: Ознакомление педагогов с игровыми ситуациями, способствующими формированию навыков игры в шахматы у детей старшего дошкольного возраста. </vt:lpstr>
      <vt:lpstr>Презентация PowerPoint</vt:lpstr>
      <vt:lpstr>Актуальность проблемы обучения детей дошкольного возраста обусловлена поиском эффективных методов интеллектуального развития. </vt:lpstr>
      <vt:lpstr>Презентация PowerPoint</vt:lpstr>
      <vt:lpstr>Правила расстановки фигур на шахматной доске </vt:lpstr>
      <vt:lpstr>  Запомните 2 важных правила при расстановке фигур на доске: </vt:lpstr>
      <vt:lpstr>Презентация PowerPoint</vt:lpstr>
      <vt:lpstr> Ходы пешкой </vt:lpstr>
      <vt:lpstr>Презентация PowerPoint</vt:lpstr>
      <vt:lpstr>Превращение  пешки </vt:lpstr>
      <vt:lpstr>Ладья  </vt:lpstr>
      <vt:lpstr>Ходы ладьи </vt:lpstr>
      <vt:lpstr>Конь </vt:lpstr>
      <vt:lpstr>Ходы  </vt:lpstr>
      <vt:lpstr>Презентация PowerPoint</vt:lpstr>
      <vt:lpstr>Слон </vt:lpstr>
      <vt:lpstr>Презентация PowerPoint</vt:lpstr>
      <vt:lpstr>Ферзь </vt:lpstr>
      <vt:lpstr>Король </vt:lpstr>
      <vt:lpstr>Ходы королем</vt:lpstr>
      <vt:lpstr>Как ходят фигуры </vt:lpstr>
      <vt:lpstr>Шах, Мат, Пат </vt:lpstr>
      <vt:lpstr>  Пример шаха ферзем и ладьей </vt:lpstr>
      <vt:lpstr>Варианты мата </vt:lpstr>
      <vt:lpstr>Пример мата конем</vt:lpstr>
      <vt:lpstr>Рассмотрим пат </vt:lpstr>
      <vt:lpstr>Соотношение силы фигуры </vt:lpstr>
      <vt:lpstr>Правила поведения шахматиста</vt:lpstr>
      <vt:lpstr>Рефлексия </vt:lpstr>
      <vt:lpstr>  2. Назовите шахматные фигуры  </vt:lpstr>
      <vt:lpstr>Презентация PowerPoint</vt:lpstr>
      <vt:lpstr>Литература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Инира</dc:creator>
  <cp:lastModifiedBy>Admin</cp:lastModifiedBy>
  <cp:revision>38</cp:revision>
  <dcterms:created xsi:type="dcterms:W3CDTF">2020-11-30T06:08:04Z</dcterms:created>
  <dcterms:modified xsi:type="dcterms:W3CDTF">2025-03-11T04:07:20Z</dcterms:modified>
</cp:coreProperties>
</file>