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628"/>
    <a:srgbClr val="351413"/>
    <a:srgbClr val="460046"/>
    <a:srgbClr val="FF3300"/>
    <a:srgbClr val="642F04"/>
    <a:srgbClr val="212911"/>
    <a:srgbClr val="1A210D"/>
    <a:srgbClr val="800080"/>
    <a:srgbClr val="AE5DFF"/>
    <a:srgbClr val="D4D3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04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9297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09996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92541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782286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05047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035416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55064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569953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02053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515454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90199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98500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291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555785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83390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32281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044231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54658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742229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78984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1771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6408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6607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82533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62984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5041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9823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11" Type="http://schemas.microsoft.com/office/2007/relationships/media" Target="../media/media1.mp3"/><Relationship Id="rId5" Type="http://schemas.openxmlformats.org/officeDocument/2006/relationships/image" Target="../media/image29.jpeg"/><Relationship Id="rId10" Type="http://schemas.openxmlformats.org/officeDocument/2006/relationships/image" Target="../media/image32.gif"/><Relationship Id="rId4" Type="http://schemas.openxmlformats.org/officeDocument/2006/relationships/audio" Target="../media/audio1.wav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slide" Target="slide2.xml"/><Relationship Id="rId12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32.gif"/><Relationship Id="rId5" Type="http://schemas.openxmlformats.org/officeDocument/2006/relationships/image" Target="../media/image29.jpe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5.xml"/><Relationship Id="rId7" Type="http://schemas.openxmlformats.org/officeDocument/2006/relationships/slide" Target="slide2.xml"/><Relationship Id="rId12" Type="http://schemas.microsoft.com/office/2007/relationships/media" Target="../media/media3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32.gif"/><Relationship Id="rId5" Type="http://schemas.openxmlformats.org/officeDocument/2006/relationships/image" Target="../media/image29.jpe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slide" Target="slide2.xml"/><Relationship Id="rId12" Type="http://schemas.microsoft.com/office/2007/relationships/media" Target="../media/media4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32.gif"/><Relationship Id="rId5" Type="http://schemas.openxmlformats.org/officeDocument/2006/relationships/image" Target="../media/image29.jpe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7.xml"/><Relationship Id="rId7" Type="http://schemas.openxmlformats.org/officeDocument/2006/relationships/slide" Target="slide2.xml"/><Relationship Id="rId12" Type="http://schemas.microsoft.com/office/2007/relationships/media" Target="../media/media5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32.gif"/><Relationship Id="rId5" Type="http://schemas.openxmlformats.org/officeDocument/2006/relationships/image" Target="../media/image29.jpe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0.png"/><Relationship Id="rId5" Type="http://schemas.openxmlformats.org/officeDocument/2006/relationships/slide" Target="slide2.xml"/><Relationship Id="rId10" Type="http://schemas.openxmlformats.org/officeDocument/2006/relationships/image" Target="../media/image39.gif"/><Relationship Id="rId4" Type="http://schemas.openxmlformats.org/officeDocument/2006/relationships/image" Target="../media/image2.jpe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2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10.pn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4.png"/><Relationship Id="rId5" Type="http://schemas.openxmlformats.org/officeDocument/2006/relationships/slide" Target="slide2.xml"/><Relationship Id="rId15" Type="http://schemas.openxmlformats.org/officeDocument/2006/relationships/image" Target="../media/image47.png"/><Relationship Id="rId10" Type="http://schemas.openxmlformats.org/officeDocument/2006/relationships/image" Target="../media/image40.png"/><Relationship Id="rId4" Type="http://schemas.openxmlformats.org/officeDocument/2006/relationships/image" Target="../media/image2.jpeg"/><Relationship Id="rId9" Type="http://schemas.openxmlformats.org/officeDocument/2006/relationships/image" Target="../media/image43.gif"/><Relationship Id="rId1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4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1.gif"/><Relationship Id="rId5" Type="http://schemas.openxmlformats.org/officeDocument/2006/relationships/slide" Target="slide2.xml"/><Relationship Id="rId10" Type="http://schemas.openxmlformats.org/officeDocument/2006/relationships/image" Target="../media/image50.gif"/><Relationship Id="rId4" Type="http://schemas.openxmlformats.org/officeDocument/2006/relationships/image" Target="../media/image2.jpe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6.gif"/><Relationship Id="rId5" Type="http://schemas.openxmlformats.org/officeDocument/2006/relationships/slide" Target="slide2.xml"/><Relationship Id="rId10" Type="http://schemas.openxmlformats.org/officeDocument/2006/relationships/image" Target="../media/image53.png"/><Relationship Id="rId4" Type="http://schemas.openxmlformats.org/officeDocument/2006/relationships/image" Target="../media/image2.jpe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7888"/>
            <a:ext cx="4341572" cy="4450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14612" y="1000108"/>
            <a:ext cx="5378424" cy="321471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260648"/>
            <a:ext cx="6768752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игра-викторина</a:t>
            </a:r>
          </a:p>
          <a:p>
            <a:pPr algn="ctr"/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rgbClr val="46004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</a:p>
          <a:p>
            <a:pPr algn="ctr"/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7099" y="1500855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937130" y="1450624"/>
            <a:ext cx="1174526" cy="2160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71736" y="3286125"/>
            <a:ext cx="48913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«ДАРИТ ЧУДЕСА»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28530" y="5031417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Октябрь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11754" y="2133838"/>
            <a:ext cx="4104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Самый 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продолжительный осенний </a:t>
            </a: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месяц?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ОСЕННИЙ МАРАФОН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322" y="4205718"/>
            <a:ext cx="2596248" cy="2596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1449304"/>
            <a:ext cx="4674891" cy="3330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56099" y="2638909"/>
            <a:ext cx="1090811" cy="10908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9851" y="2638908"/>
            <a:ext cx="1054925" cy="10549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47570" y="4911342"/>
            <a:ext cx="475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День Знаний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23628" y="2346555"/>
            <a:ext cx="39604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праздник отмечают в первый осенний день? </a:t>
            </a:r>
            <a:endParaRPr lang="ru-RU" sz="2800" b="1" dirty="0" smtClean="0">
              <a:solidFill>
                <a:srgbClr val="0F0628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ОСЕННИЙ МАРАФОН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322" y="4205718"/>
            <a:ext cx="2596248" cy="2596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4068" y="1513761"/>
            <a:ext cx="3854825" cy="27205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376439" y="5149899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Сбор грибов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84084" y="1988557"/>
            <a:ext cx="45365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Когда 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говорят: «</a:t>
            </a: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Пошёл 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на тихую охоту», что имеют ввиду? </a:t>
            </a:r>
            <a:endParaRPr lang="ru-RU" sz="2800" b="1" dirty="0" smtClean="0">
              <a:solidFill>
                <a:srgbClr val="0F0628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ОСЕННИЙ МАРАФОН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322" y="4205718"/>
            <a:ext cx="2596248" cy="2596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2919" y="1417176"/>
            <a:ext cx="3368476" cy="29586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73161" y="4811056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Скворушка прощается»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7744" y="1314346"/>
            <a:ext cx="412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Назови песню.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МУЗЫКА ОСЕНИ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359" y="5467014"/>
            <a:ext cx="6127576" cy="1463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2315200"/>
            <a:ext cx="3461285" cy="18950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4734" y="2559823"/>
            <a:ext cx="899716" cy="1405807"/>
          </a:xfrm>
          <a:prstGeom prst="rect">
            <a:avLst/>
          </a:prstGeom>
        </p:spPr>
      </p:pic>
      <p:pic>
        <p:nvPicPr>
          <p:cNvPr id="3" name="И.Смирнова - Осень постучалась к нам (-) [mobilmusic.ru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293108" y="3585172"/>
            <a:ext cx="616989" cy="616989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1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67744" y="4725913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«Ах, какая осень!»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МУЗЫКА ОСЕНИ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359" y="5467014"/>
            <a:ext cx="6127576" cy="1463114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7744" y="1314346"/>
            <a:ext cx="412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Назови песню.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2315200"/>
            <a:ext cx="3461285" cy="1895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4734" y="2559823"/>
            <a:ext cx="899716" cy="1405807"/>
          </a:xfrm>
          <a:prstGeom prst="rect">
            <a:avLst/>
          </a:prstGeom>
        </p:spPr>
      </p:pic>
      <p:pic>
        <p:nvPicPr>
          <p:cNvPr id="2" name="З. Роот - Ах, какая осень (-) [mobilmusic.ru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296803" y="35536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3568" y="4691180"/>
            <a:ext cx="8280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«Наступила после лета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осень»</a:t>
            </a:r>
            <a:endParaRPr lang="ru-RU" sz="2800" i="1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МУЗЫКА ОСЕНИ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359" y="5467014"/>
            <a:ext cx="6127576" cy="1463114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7744" y="1314346"/>
            <a:ext cx="412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Назови песню.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2315200"/>
            <a:ext cx="3461285" cy="1895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4734" y="2559823"/>
            <a:ext cx="899716" cy="1405807"/>
          </a:xfrm>
          <a:prstGeom prst="rect">
            <a:avLst/>
          </a:prstGeom>
        </p:spPr>
      </p:pic>
      <p:pic>
        <p:nvPicPr>
          <p:cNvPr id="2" name="Из Мультфильмов   Наступила после лета осень ( ) [mobilmusic.ru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296803" y="35732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19967" y="4674926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«Что нам осень принесёт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?»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МУЗЫКА ОСЕНИ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359" y="5467014"/>
            <a:ext cx="6127576" cy="1463114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7744" y="1314346"/>
            <a:ext cx="412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Назови песню.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2315200"/>
            <a:ext cx="3461285" cy="1895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4734" y="2559823"/>
            <a:ext cx="899716" cy="1405807"/>
          </a:xfrm>
          <a:prstGeom prst="rect">
            <a:avLst/>
          </a:prstGeom>
        </p:spPr>
      </p:pic>
      <p:pic>
        <p:nvPicPr>
          <p:cNvPr id="2" name="Что нам осень принесет (-) [mobilmusic.ru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296803" y="3578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05420" y="4676984"/>
            <a:ext cx="4127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«Осенние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дни»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МУЗЫКА ОСЕНИ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359" y="5467014"/>
            <a:ext cx="6127576" cy="1463114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7744" y="1314346"/>
            <a:ext cx="412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Назови песню.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2315200"/>
            <a:ext cx="3461285" cy="1895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4734" y="2559823"/>
            <a:ext cx="899716" cy="1405807"/>
          </a:xfrm>
          <a:prstGeom prst="rect">
            <a:avLst/>
          </a:prstGeom>
        </p:spPr>
      </p:pic>
      <p:pic>
        <p:nvPicPr>
          <p:cNvPr id="2" name="Волшебники двора   Осенние дни 2 ( ) [mobilmusic.ru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305420" y="3569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915816" y="5120204"/>
            <a:ext cx="41764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Золотая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032865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rgbClr val="0F0628"/>
                </a:solidFill>
                <a:latin typeface="Georgia" pitchFamily="18" charset="0"/>
              </a:rPr>
              <a:t>Отгадай – какая бывает осень?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 ОСЕНИ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194706">
            <a:off x="191972" y="4463876"/>
            <a:ext cx="1619089" cy="29708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16" y="2094452"/>
            <a:ext cx="6282679" cy="2545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1" y="161764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91780" y="5062199"/>
            <a:ext cx="51845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Тихая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 ОСЕНИ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194706">
            <a:off x="191972" y="4463876"/>
            <a:ext cx="1619089" cy="297080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07704" y="1032865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rgbClr val="0F0628"/>
                </a:solidFill>
                <a:latin typeface="Georgia" pitchFamily="18" charset="0"/>
              </a:rPr>
              <a:t>Отгадай – какая бывает осень?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424" y="2176911"/>
            <a:ext cx="2212640" cy="2113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9795" y="2193060"/>
            <a:ext cx="262115" cy="2096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1910" y="2184985"/>
            <a:ext cx="262115" cy="2096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1910" y="2176911"/>
            <a:ext cx="2204589" cy="2204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43721" y="2171863"/>
            <a:ext cx="263755" cy="21100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05836" y="2193060"/>
            <a:ext cx="1597967" cy="20888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3803" y="2208792"/>
            <a:ext cx="262115" cy="2096922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6964" y="2562805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56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19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9727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76" y="3228982"/>
            <a:ext cx="3368923" cy="34531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5940" y="-253170"/>
            <a:ext cx="4587056" cy="2640756"/>
          </a:xfrm>
          <a:prstGeom prst="rect">
            <a:avLst/>
          </a:prstGeom>
        </p:spPr>
      </p:pic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979712" y="5013176"/>
            <a:ext cx="2951559" cy="50400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100" b="1" cap="all" dirty="0" smtClean="0">
                <a:latin typeface="Times New Roman" pitchFamily="18" charset="0"/>
                <a:cs typeface="Times New Roman" pitchFamily="18" charset="0"/>
              </a:rPr>
              <a:t>Приметы ОСЕНИ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2" y="429309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100" b="1" cap="all" dirty="0" smtClean="0">
                <a:latin typeface="Times New Roman" pitchFamily="18" charset="0"/>
                <a:cs typeface="Times New Roman" pitchFamily="18" charset="0"/>
              </a:rPr>
              <a:t>Ребусы ОСЕНИ</a:t>
            </a:r>
            <a:endParaRPr lang="ru-RU" sz="21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2" y="3573016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100" b="1" cap="all" dirty="0" smtClean="0">
                <a:latin typeface="Times New Roman" pitchFamily="18" charset="0"/>
                <a:cs typeface="Times New Roman" pitchFamily="18" charset="0"/>
              </a:rPr>
              <a:t>Музыка Осени</a:t>
            </a:r>
            <a:endParaRPr lang="ru-RU" sz="21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100" b="1" cap="all" dirty="0" smtClean="0">
                <a:latin typeface="Times New Roman" pitchFamily="18" charset="0"/>
                <a:cs typeface="Times New Roman" pitchFamily="18" charset="0"/>
              </a:rPr>
              <a:t>Осенний марафон</a:t>
            </a:r>
            <a:endParaRPr lang="ru-RU" sz="21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100" b="1" cap="all" dirty="0" smtClean="0">
                <a:latin typeface="Times New Roman" pitchFamily="18" charset="0"/>
                <a:cs typeface="Times New Roman" pitchFamily="18" charset="0"/>
              </a:rPr>
              <a:t>Загадки Осени</a:t>
            </a:r>
            <a:endParaRPr lang="ru-RU" sz="21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84011" y="4893988"/>
            <a:ext cx="4536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Пёстрая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 ОСЕНИ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194706">
            <a:off x="191972" y="4463876"/>
            <a:ext cx="1619089" cy="297080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07704" y="1032865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rgbClr val="0F0628"/>
                </a:solidFill>
                <a:latin typeface="Georgia" pitchFamily="18" charset="0"/>
              </a:rPr>
              <a:t>Отгадай – какая бывает осень?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96" y="2052385"/>
            <a:ext cx="2176636" cy="2176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0553" y="2249604"/>
            <a:ext cx="1905000" cy="1905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9995" y="2049244"/>
            <a:ext cx="263755" cy="21100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1912" y="2049243"/>
            <a:ext cx="263755" cy="2110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68739" y="2049242"/>
            <a:ext cx="2302162" cy="20949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07146" y="2041703"/>
            <a:ext cx="263755" cy="2110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9063" y="2055064"/>
            <a:ext cx="1757025" cy="21042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55604" y="2065076"/>
            <a:ext cx="262115" cy="209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1126" y="2476746"/>
            <a:ext cx="1785259" cy="1785259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0214" y="4235946"/>
            <a:ext cx="1180306" cy="21708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83768" y="4999675"/>
            <a:ext cx="5112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Печальная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 ОСЕНИ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194706">
            <a:off x="191972" y="4463876"/>
            <a:ext cx="1619089" cy="297080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07704" y="1032865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rgbClr val="0F0628"/>
                </a:solidFill>
                <a:latin typeface="Georgia" pitchFamily="18" charset="0"/>
              </a:rPr>
              <a:t>Отгадай – какая бывает осень?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2031" y="1970976"/>
            <a:ext cx="2440676" cy="23918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4515251"/>
            <a:ext cx="578067" cy="220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394526"/>
            <a:ext cx="1389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4  = 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96803" y="1999846"/>
            <a:ext cx="2410524" cy="2410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0310" y="1695137"/>
            <a:ext cx="1471970" cy="147197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>
            <a:stCxn id="5" idx="3"/>
          </p:cNvCxnSpPr>
          <p:nvPr/>
        </p:nvCxnSpPr>
        <p:spPr>
          <a:xfrm>
            <a:off x="5707327" y="3205108"/>
            <a:ext cx="14284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6298" y="3295040"/>
            <a:ext cx="1285982" cy="1285982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164884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57180" y="4786173"/>
            <a:ext cx="35180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Ранняя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 ОСЕНИ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194706">
            <a:off x="191972" y="4463876"/>
            <a:ext cx="1619089" cy="297080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07704" y="1032865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rgbClr val="0F0628"/>
                </a:solidFill>
                <a:latin typeface="Georgia" pitchFamily="18" charset="0"/>
              </a:rPr>
              <a:t>Отгадай – какая бывает осень?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1982749"/>
            <a:ext cx="263755" cy="21100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3387" y="1990328"/>
            <a:ext cx="1680461" cy="21137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3847" y="1982748"/>
            <a:ext cx="263755" cy="21100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6514" y="1982747"/>
            <a:ext cx="263755" cy="2110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40269" y="1990328"/>
            <a:ext cx="2501523" cy="2113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05620" y="2683711"/>
            <a:ext cx="1427985" cy="1427985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161764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99592" y="3368414"/>
            <a:ext cx="69847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>
                <a:solidFill>
                  <a:srgbClr val="FF0000"/>
                </a:solidFill>
                <a:latin typeface="Georgia" pitchFamily="18" charset="0"/>
              </a:rPr>
              <a:t>Много снега с осени </a:t>
            </a: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– весной </a:t>
            </a:r>
            <a:r>
              <a:rPr lang="ru-RU" sz="4400" b="1" i="1" dirty="0">
                <a:solidFill>
                  <a:srgbClr val="FF0000"/>
                </a:solidFill>
                <a:latin typeface="Georgia" pitchFamily="18" charset="0"/>
              </a:rPr>
              <a:t>будет </a:t>
            </a: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дождливо. 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314346"/>
            <a:ext cx="6984776" cy="22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351413"/>
                </a:solidFill>
                <a:latin typeface="Georgia" pitchFamily="18" charset="0"/>
              </a:rPr>
              <a:t>Продолжи осеннюю примету.</a:t>
            </a: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Много </a:t>
            </a:r>
            <a:r>
              <a:rPr lang="ru-RU" sz="3200" b="1" i="1" dirty="0">
                <a:solidFill>
                  <a:srgbClr val="0F0628"/>
                </a:solidFill>
                <a:latin typeface="Georgia" pitchFamily="18" charset="0"/>
              </a:rPr>
              <a:t>снега с осени - </a:t>
            </a: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…..</a:t>
            </a:r>
            <a:endParaRPr lang="ru-RU" sz="3200" b="1" i="1" dirty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ОСЕНИ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661248"/>
            <a:ext cx="2843808" cy="1315261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36296" y="1869933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ОСЕНИ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661248"/>
            <a:ext cx="2843808" cy="1315261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21904" y="1460271"/>
            <a:ext cx="6984776" cy="27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351413"/>
                </a:solidFill>
                <a:latin typeface="Georgia" pitchFamily="18" charset="0"/>
              </a:rPr>
              <a:t>Продолжи осеннюю примету.</a:t>
            </a: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Листья </a:t>
            </a:r>
            <a:r>
              <a:rPr lang="ru-RU" sz="3200" b="1" i="1" dirty="0">
                <a:solidFill>
                  <a:srgbClr val="0F0628"/>
                </a:solidFill>
                <a:latin typeface="Georgia" pitchFamily="18" charset="0"/>
              </a:rPr>
              <a:t>с веток опадают - </a:t>
            </a: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……</a:t>
            </a:r>
            <a:endParaRPr lang="ru-RU" sz="3200" b="1" i="1" dirty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00100" y="3737363"/>
            <a:ext cx="66607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Листья </a:t>
            </a: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с веток опадают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– гуси </a:t>
            </a: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к югу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улетают. 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72300" y="1869933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21904" y="3682418"/>
            <a:ext cx="56886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Гром </a:t>
            </a: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в сентябре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– к тёплой осени. 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ОСЕНИ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661248"/>
            <a:ext cx="2843808" cy="1315261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21904" y="1460271"/>
            <a:ext cx="6984776" cy="22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351413"/>
                </a:solidFill>
                <a:latin typeface="Georgia" pitchFamily="18" charset="0"/>
              </a:rPr>
              <a:t>Продолжи осеннюю примету.</a:t>
            </a: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Гром </a:t>
            </a:r>
            <a:r>
              <a:rPr lang="ru-RU" sz="3200" b="1" i="1" dirty="0">
                <a:solidFill>
                  <a:srgbClr val="0F0628"/>
                </a:solidFill>
                <a:latin typeface="Georgia" pitchFamily="18" charset="0"/>
              </a:rPr>
              <a:t>в сентябре - </a:t>
            </a: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…… </a:t>
            </a:r>
            <a:endParaRPr lang="ru-RU" sz="3200" b="1" i="1" dirty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32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72300" y="1871928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80107" y="3376690"/>
            <a:ext cx="614016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Поздний </a:t>
            </a: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листопад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–к </a:t>
            </a: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суровой и продолжительной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зиме.   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ОСЕНИ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661248"/>
            <a:ext cx="2843808" cy="1315261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21904" y="1460271"/>
            <a:ext cx="6984776" cy="22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351413"/>
                </a:solidFill>
                <a:latin typeface="Georgia" pitchFamily="18" charset="0"/>
              </a:rPr>
              <a:t>Продолжи осеннюю примету.</a:t>
            </a: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Поздний </a:t>
            </a:r>
            <a:r>
              <a:rPr lang="ru-RU" sz="3200" b="1" i="1" dirty="0">
                <a:solidFill>
                  <a:srgbClr val="0F0628"/>
                </a:solidFill>
                <a:latin typeface="Georgia" pitchFamily="18" charset="0"/>
              </a:rPr>
              <a:t>листопад - </a:t>
            </a: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…… </a:t>
            </a:r>
            <a:endParaRPr lang="ru-RU" sz="3200" b="1" i="1" dirty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32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72300" y="1869958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00100" y="3690026"/>
            <a:ext cx="650734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Длинная </a:t>
            </a: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паутина летит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– к </a:t>
            </a: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нескорому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снегу. 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ОСЕНИ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661248"/>
            <a:ext cx="2843808" cy="1315261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21904" y="1460271"/>
            <a:ext cx="6984776" cy="27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351413"/>
                </a:solidFill>
                <a:latin typeface="Georgia" pitchFamily="18" charset="0"/>
              </a:rPr>
              <a:t>Продолжи осеннюю примету.</a:t>
            </a: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Длинная </a:t>
            </a:r>
            <a:r>
              <a:rPr lang="ru-RU" sz="3200" b="1" i="1" dirty="0">
                <a:solidFill>
                  <a:srgbClr val="0F0628"/>
                </a:solidFill>
                <a:latin typeface="Georgia" pitchFamily="18" charset="0"/>
              </a:rPr>
              <a:t>паутина летит - </a:t>
            </a:r>
            <a:r>
              <a:rPr lang="ru-RU" sz="3200" b="1" i="1" dirty="0" smtClean="0">
                <a:solidFill>
                  <a:srgbClr val="0F0628"/>
                </a:solidFill>
                <a:latin typeface="Georgia" pitchFamily="18" charset="0"/>
              </a:rPr>
              <a:t>……</a:t>
            </a:r>
            <a:endParaRPr lang="ru-RU" sz="3200" b="1" i="1" dirty="0">
              <a:solidFill>
                <a:srgbClr val="0F0628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32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72300" y="1844078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0-020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410" y="1622179"/>
            <a:ext cx="482566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Рыжий 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Егорка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Упал на озерко,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Сам не утонул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И воды не </a:t>
            </a: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всколыхнул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67744" y="4049158"/>
            <a:ext cx="3860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Осенний лист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ОСЕНИ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1162" y="5145535"/>
            <a:ext cx="5472608" cy="1607489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2120" y="1269614"/>
            <a:ext cx="3182649" cy="196508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3688" y="4171278"/>
            <a:ext cx="3860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Дождь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720" y="1516850"/>
            <a:ext cx="4104456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Кто 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всю ночь по крыше бьёт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Да постукивает,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И бормочет, и поёт, убаюкивает?</a:t>
            </a:r>
            <a:endParaRPr lang="ru-RU" sz="2800" b="1" dirty="0" smtClean="0">
              <a:solidFill>
                <a:srgbClr val="0F0628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ОСЕНИ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1162" y="5145535"/>
            <a:ext cx="5472608" cy="1607489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6136" y="1389875"/>
            <a:ext cx="2661377" cy="25112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03190" y="3736882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Ветер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51162" y="2225418"/>
            <a:ext cx="367240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Летит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, а не птица,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Воет, а не зверь.</a:t>
            </a:r>
            <a:endParaRPr lang="ru-RU" sz="2800" b="1" dirty="0" smtClean="0">
              <a:solidFill>
                <a:srgbClr val="0F0628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ОСЕНИ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1162" y="5145535"/>
            <a:ext cx="5472608" cy="1607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89311" y="1636639"/>
            <a:ext cx="3502637" cy="274657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95178" y="3861143"/>
            <a:ext cx="3024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Иней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628800"/>
            <a:ext cx="4104456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Не снег, не </a:t>
            </a: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лёд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А серебром </a:t>
            </a: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деревья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уберёт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.</a:t>
            </a:r>
            <a:endParaRPr lang="ru-RU" sz="2800" b="1" dirty="0" smtClean="0">
              <a:solidFill>
                <a:srgbClr val="0F0628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ОСЕНИ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1162" y="5145535"/>
            <a:ext cx="5472608" cy="1607489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2324" y="2833424"/>
            <a:ext cx="3381880" cy="1981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47515" y="4645226"/>
            <a:ext cx="3757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Лужи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55650" y="970945"/>
            <a:ext cx="4344542" cy="379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По 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городу дождик осенний гулял,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Зеркальце дождик своё потерял.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Зеркальце то на асфальте лежит,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Ветер подует — оно задрожит.</a:t>
            </a:r>
            <a:endParaRPr lang="ru-RU" sz="2800" b="1" dirty="0" smtClean="0">
              <a:solidFill>
                <a:srgbClr val="0F0628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ОСЕНИ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1162" y="5145535"/>
            <a:ext cx="5472608" cy="1607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42563" y="2343893"/>
            <a:ext cx="3414457" cy="26803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16189" y="4950565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Бабье лето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95964" y="1696090"/>
            <a:ext cx="43204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называют осеннюю пору, когда погода стоит как летом и летает много паутины? </a:t>
            </a:r>
            <a:endParaRPr lang="ru-RU" sz="2800" b="1" dirty="0" smtClean="0">
              <a:solidFill>
                <a:srgbClr val="0F0628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ОСЕННИЙ МАРАФОН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322" y="4205718"/>
            <a:ext cx="2596248" cy="2596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47019" y="923825"/>
            <a:ext cx="3596981" cy="42929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65766" y="5023906"/>
            <a:ext cx="54366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Они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моложе других и живут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дольше.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49446" y="1609969"/>
            <a:ext cx="4392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F0628"/>
                </a:solidFill>
                <a:latin typeface="Georgia" pitchFamily="18" charset="0"/>
              </a:rPr>
              <a:t>Почему </a:t>
            </a:r>
            <a:r>
              <a:rPr lang="ru-RU" sz="2800" b="1" dirty="0">
                <a:solidFill>
                  <a:srgbClr val="0F0628"/>
                </a:solidFill>
                <a:latin typeface="Georgia" pitchFamily="18" charset="0"/>
              </a:rPr>
              <a:t>листья деревьев, расположенные у макушек, осыпаются самыми последними? </a:t>
            </a:r>
            <a:endParaRPr lang="ru-RU" sz="2800" b="1" dirty="0" smtClean="0">
              <a:solidFill>
                <a:srgbClr val="0F0628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ОСЕННИЙ МАРАФОН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322" y="4205718"/>
            <a:ext cx="2596248" cy="259624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82090" y="1184680"/>
            <a:ext cx="3799985" cy="393436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461</Words>
  <Application>Microsoft Office PowerPoint</Application>
  <PresentationFormat>Экран (4:3)</PresentationFormat>
  <Paragraphs>183</Paragraphs>
  <Slides>28</Slides>
  <Notes>27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53</cp:revision>
  <dcterms:created xsi:type="dcterms:W3CDTF">2014-01-06T16:00:12Z</dcterms:created>
  <dcterms:modified xsi:type="dcterms:W3CDTF">2024-01-09T18:17:31Z</dcterms:modified>
</cp:coreProperties>
</file>