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76" r:id="rId5"/>
    <p:sldId id="260" r:id="rId6"/>
    <p:sldId id="259" r:id="rId7"/>
    <p:sldId id="261" r:id="rId8"/>
    <p:sldId id="274" r:id="rId9"/>
    <p:sldId id="257" r:id="rId10"/>
    <p:sldId id="264" r:id="rId11"/>
    <p:sldId id="273" r:id="rId12"/>
    <p:sldId id="271" r:id="rId13"/>
    <p:sldId id="265" r:id="rId14"/>
    <p:sldId id="27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B985-AFE5-41DB-9EB0-E9C8C8D4679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0E7B4-5402-43BA-8E1B-A2184615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ег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ПРИРОДНЫЕ </a:t>
            </a:r>
            <a:br>
              <a:rPr lang="ru-RU" sz="6000" b="1" dirty="0" smtClean="0"/>
            </a:br>
            <a:r>
              <a:rPr lang="ru-RU" sz="6000" b="1" dirty="0" smtClean="0"/>
              <a:t>ЯВЛЕНИЯ  ЗИМОЙ.</a:t>
            </a:r>
            <a:endParaRPr lang="ru-RU" sz="6000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ттепель4.jpg"/>
          <p:cNvPicPr>
            <a:picLocks noChangeAspect="1"/>
          </p:cNvPicPr>
          <p:nvPr/>
        </p:nvPicPr>
        <p:blipFill>
          <a:blip r:embed="rId3" cstate="print"/>
          <a:srcRect l="14040" r="10361"/>
          <a:stretch>
            <a:fillRect/>
          </a:stretch>
        </p:blipFill>
        <p:spPr>
          <a:xfrm>
            <a:off x="3851920" y="2780928"/>
            <a:ext cx="5040560" cy="37433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178696" cy="308235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ОТТЕПЕЛЬ.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/>
              <a:t>Это тёплая погода во время зимы, что вызывает таяние снега и льда. </a:t>
            </a:r>
            <a:endParaRPr lang="ru-RU" sz="2700" dirty="0"/>
          </a:p>
        </p:txBody>
      </p:sp>
      <p:pic>
        <p:nvPicPr>
          <p:cNvPr id="5" name="Рисунок 4" descr="оттепель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5040560" cy="33603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272231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ГОЛОЛЕДИЦА.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Это ледяная корка, которая образуется на поверхности земли после оттепели, наступает резкое похолодание и замерзает талая вода.</a:t>
            </a:r>
            <a:endParaRPr lang="ru-RU" sz="2700" dirty="0"/>
          </a:p>
        </p:txBody>
      </p:sp>
      <p:pic>
        <p:nvPicPr>
          <p:cNvPr id="6" name="Рисунок 5" descr="глоледица22.jpg"/>
          <p:cNvPicPr>
            <a:picLocks noChangeAspect="1"/>
          </p:cNvPicPr>
          <p:nvPr/>
        </p:nvPicPr>
        <p:blipFill>
          <a:blip r:embed="rId3" cstate="print"/>
          <a:srcRect l="26375" r="11413"/>
          <a:stretch>
            <a:fillRect/>
          </a:stretch>
        </p:blipFill>
        <p:spPr>
          <a:xfrm>
            <a:off x="4860032" y="260648"/>
            <a:ext cx="3919453" cy="420012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ололедица.jpg"/>
          <p:cNvPicPr>
            <a:picLocks noChangeAspect="1"/>
          </p:cNvPicPr>
          <p:nvPr/>
        </p:nvPicPr>
        <p:blipFill>
          <a:blip r:embed="rId4" cstate="print"/>
          <a:srcRect r="10793" b="7265"/>
          <a:stretch>
            <a:fillRect/>
          </a:stretch>
        </p:blipFill>
        <p:spPr>
          <a:xfrm>
            <a:off x="755576" y="3140968"/>
            <a:ext cx="4248472" cy="331236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6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2736304" cy="29969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СОСУЛЬКА.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Это обледеневшая при стоке жидкость в виде удлинённого конуса.</a:t>
            </a:r>
            <a:endParaRPr lang="ru-RU" sz="2700" dirty="0"/>
          </a:p>
        </p:txBody>
      </p:sp>
      <p:pic>
        <p:nvPicPr>
          <p:cNvPr id="3" name="Рисунок 2" descr="сосуль-каpg.jpg"/>
          <p:cNvPicPr>
            <a:picLocks noChangeAspect="1"/>
          </p:cNvPicPr>
          <p:nvPr/>
        </p:nvPicPr>
        <p:blipFill>
          <a:blip r:embed="rId3" cstate="print"/>
          <a:srcRect l="24310"/>
          <a:stretch>
            <a:fillRect/>
          </a:stretch>
        </p:blipFill>
        <p:spPr>
          <a:xfrm>
            <a:off x="467544" y="2996952"/>
            <a:ext cx="4087345" cy="360006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осульк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0648"/>
            <a:ext cx="4355976" cy="32669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осульк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212976"/>
            <a:ext cx="1911750" cy="28514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337038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СЕВЕРНОЕ СИЯНИЕ.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dirty="0" smtClean="0"/>
              <a:t>(ПОЛЯРНОЕ СИЯНИЕ)</a:t>
            </a:r>
            <a:br>
              <a:rPr lang="ru-RU" sz="2400" dirty="0" smtClean="0"/>
            </a:br>
            <a:r>
              <a:rPr lang="ru-RU" sz="2400" dirty="0" smtClean="0"/>
              <a:t>Это свечение верхних слоёв атмосферы планет.</a:t>
            </a:r>
            <a:br>
              <a:rPr lang="ru-RU" sz="2400" dirty="0" smtClean="0"/>
            </a:br>
            <a:r>
              <a:rPr lang="ru-RU" sz="2400" dirty="0" smtClean="0"/>
              <a:t>Чаще встречается на Севере.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4" name="Рисунок 3" descr="сев сияние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6336704" cy="316835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евергное сия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04664"/>
            <a:ext cx="4702563" cy="345638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344239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СНЕЖКИ.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/>
              <a:t>При температуре воздуха ближе к 0 градусов, снег становится мокрым и рыхлым, поэтому из него хорошо лепить снежки и снежные фигуры.</a:t>
            </a:r>
            <a:endParaRPr lang="ru-RU" sz="2700" dirty="0"/>
          </a:p>
        </p:txBody>
      </p:sp>
      <p:pic>
        <p:nvPicPr>
          <p:cNvPr id="4" name="Рисунок 3" descr="игра в снеж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3625585" cy="271918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НЕГОВИК.jpg"/>
          <p:cNvPicPr>
            <a:picLocks noChangeAspect="1"/>
          </p:cNvPicPr>
          <p:nvPr/>
        </p:nvPicPr>
        <p:blipFill>
          <a:blip r:embed="rId4" cstate="print"/>
          <a:srcRect t="9733" r="51134"/>
          <a:stretch>
            <a:fillRect/>
          </a:stretch>
        </p:blipFill>
        <p:spPr>
          <a:xfrm>
            <a:off x="2699792" y="1412776"/>
            <a:ext cx="2526928" cy="35008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НЕЖОК.jpg"/>
          <p:cNvPicPr>
            <a:picLocks noChangeAspect="1"/>
          </p:cNvPicPr>
          <p:nvPr/>
        </p:nvPicPr>
        <p:blipFill>
          <a:blip r:embed="rId5" cstate="print"/>
          <a:srcRect r="15243"/>
          <a:stretch>
            <a:fillRect/>
          </a:stretch>
        </p:blipFill>
        <p:spPr>
          <a:xfrm>
            <a:off x="179512" y="260648"/>
            <a:ext cx="2664296" cy="342900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А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24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неж-ка.jpg"/>
          <p:cNvPicPr>
            <a:picLocks noChangeAspect="1"/>
          </p:cNvPicPr>
          <p:nvPr/>
        </p:nvPicPr>
        <p:blipFill>
          <a:blip r:embed="rId3" cstate="print"/>
          <a:srcRect l="36667"/>
          <a:stretch>
            <a:fillRect/>
          </a:stretch>
        </p:blipFill>
        <p:spPr>
          <a:xfrm>
            <a:off x="6012160" y="260648"/>
            <a:ext cx="2736304" cy="30648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330824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СНЕГ.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Снег состоит из мельчайших кристаллов льда, чаще</a:t>
            </a:r>
            <a:br>
              <a:rPr lang="ru-RU" sz="2700" dirty="0" smtClean="0"/>
            </a:br>
            <a:r>
              <a:rPr lang="ru-RU" sz="2700" dirty="0" smtClean="0"/>
              <a:t>всего в форме звёздочек – </a:t>
            </a:r>
            <a:br>
              <a:rPr lang="ru-RU" sz="2700" dirty="0" smtClean="0"/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СНЕЖИНОК.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 descr="СНЕЖИНКИ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852936"/>
            <a:ext cx="4608512" cy="345638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нежинка60.jpg"/>
          <p:cNvPicPr>
            <a:picLocks noChangeAspect="1"/>
          </p:cNvPicPr>
          <p:nvPr/>
        </p:nvPicPr>
        <p:blipFill>
          <a:blip r:embed="rId5" cstate="print"/>
          <a:srcRect l="21055"/>
          <a:stretch>
            <a:fillRect/>
          </a:stretch>
        </p:blipFill>
        <p:spPr>
          <a:xfrm>
            <a:off x="4427984" y="1844824"/>
            <a:ext cx="2316744" cy="24208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257829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МОРОЗ.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Это холод – понижение</a:t>
            </a:r>
            <a:br>
              <a:rPr lang="ru-RU" sz="2700" dirty="0" smtClean="0"/>
            </a:br>
            <a:r>
              <a:rPr lang="ru-RU" sz="2700" dirty="0" smtClean="0"/>
              <a:t>температуры ниже 0 градусов.</a:t>
            </a:r>
            <a:endParaRPr lang="ru-RU" sz="2700" dirty="0"/>
          </a:p>
        </p:txBody>
      </p:sp>
      <p:pic>
        <p:nvPicPr>
          <p:cNvPr id="5" name="Рисунок 4" descr="мороз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3888432" cy="28433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мороз 2.jpg"/>
          <p:cNvPicPr>
            <a:picLocks noChangeAspect="1"/>
          </p:cNvPicPr>
          <p:nvPr/>
        </p:nvPicPr>
        <p:blipFill>
          <a:blip r:embed="rId4" cstate="print"/>
          <a:srcRect l="20604"/>
          <a:stretch>
            <a:fillRect/>
          </a:stretch>
        </p:blipFill>
        <p:spPr>
          <a:xfrm>
            <a:off x="3563888" y="2708920"/>
            <a:ext cx="4104456" cy="3009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морозь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573016"/>
            <a:ext cx="3960440" cy="297033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680520" cy="38610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МОРОЗНЫЕ  УЗОРЫ.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/>
              <a:t>Они неповторимы. А получается это потому, что первые кристаллы льда прилипают на оконных стёклах вдоль микротрещин и царапин один за одним, а затем и друг на друга. </a:t>
            </a:r>
            <a:endParaRPr lang="ru-RU" sz="2400" dirty="0"/>
          </a:p>
        </p:txBody>
      </p:sp>
      <p:pic>
        <p:nvPicPr>
          <p:cNvPr id="3" name="Рисунок 2" descr="узоры на стекле_10.jpg"/>
          <p:cNvPicPr>
            <a:picLocks noChangeAspect="1"/>
          </p:cNvPicPr>
          <p:nvPr/>
        </p:nvPicPr>
        <p:blipFill>
          <a:blip r:embed="rId3" cstate="print"/>
          <a:srcRect l="14317"/>
          <a:stretch>
            <a:fillRect/>
          </a:stretch>
        </p:blipFill>
        <p:spPr>
          <a:xfrm>
            <a:off x="2267744" y="3356992"/>
            <a:ext cx="4309629" cy="31444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ОРОЗНЫЕ УЗОРЫ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908720"/>
            <a:ext cx="3960440" cy="2957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249289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СНЕГОПАД.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dirty="0" smtClean="0"/>
              <a:t>Это выпадение снега из облаков.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снегопад3.jpg"/>
          <p:cNvPicPr>
            <a:picLocks noChangeAspect="1"/>
          </p:cNvPicPr>
          <p:nvPr/>
        </p:nvPicPr>
        <p:blipFill>
          <a:blip r:embed="rId3" cstate="print"/>
          <a:srcRect r="9480"/>
          <a:stretch>
            <a:fillRect/>
          </a:stretch>
        </p:blipFill>
        <p:spPr>
          <a:xfrm>
            <a:off x="4139952" y="404664"/>
            <a:ext cx="4691437" cy="345638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негопад.jpg"/>
          <p:cNvPicPr>
            <a:picLocks noChangeAspect="1"/>
          </p:cNvPicPr>
          <p:nvPr/>
        </p:nvPicPr>
        <p:blipFill>
          <a:blip r:embed="rId4" cstate="print"/>
          <a:srcRect r="9615"/>
          <a:stretch>
            <a:fillRect/>
          </a:stretch>
        </p:blipFill>
        <p:spPr>
          <a:xfrm>
            <a:off x="827584" y="3140968"/>
            <a:ext cx="4824536" cy="345638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25062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ЛЕДОСТАВ.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Это процесс замерзания и образования неподвижного льда на поверхности водоёмов.</a:t>
            </a:r>
            <a:endParaRPr lang="ru-RU" sz="2700" dirty="0"/>
          </a:p>
        </p:txBody>
      </p:sp>
      <p:pic>
        <p:nvPicPr>
          <p:cNvPr id="5" name="Рисунок 4" descr="река замерзла.jpeg"/>
          <p:cNvPicPr>
            <a:picLocks noChangeAspect="1"/>
          </p:cNvPicPr>
          <p:nvPr/>
        </p:nvPicPr>
        <p:blipFill>
          <a:blip r:embed="rId3" cstate="print"/>
          <a:srcRect b="7992"/>
          <a:stretch>
            <a:fillRect/>
          </a:stretch>
        </p:blipFill>
        <p:spPr>
          <a:xfrm>
            <a:off x="4139952" y="548680"/>
            <a:ext cx="4702968" cy="32453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ледост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12976"/>
            <a:ext cx="4680520" cy="317339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240360" cy="30689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МЕТЕЛЬ.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dirty="0" smtClean="0"/>
              <a:t>(буран, вьюга)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Это перенос ветром снега, поднятого с поверхности земли.</a:t>
            </a:r>
            <a:endParaRPr lang="ru-RU" sz="2700" dirty="0"/>
          </a:p>
        </p:txBody>
      </p:sp>
      <p:pic>
        <p:nvPicPr>
          <p:cNvPr id="4" name="Рисунок 3" descr="метель11.jpeg"/>
          <p:cNvPicPr>
            <a:picLocks noChangeAspect="1"/>
          </p:cNvPicPr>
          <p:nvPr/>
        </p:nvPicPr>
        <p:blipFill>
          <a:blip r:embed="rId3" cstate="print"/>
          <a:srcRect r="30114" b="21650"/>
          <a:stretch>
            <a:fillRect/>
          </a:stretch>
        </p:blipFill>
        <p:spPr>
          <a:xfrm>
            <a:off x="3995936" y="188640"/>
            <a:ext cx="4752528" cy="355205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етель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356992"/>
            <a:ext cx="4900196" cy="32598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358641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СУГРОБ.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/>
              <a:t>Это наметённая ветром большая куча снега.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сугробы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706065" cy="363809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угроб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429000"/>
            <a:ext cx="5148064" cy="32175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248472" cy="270892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ИЗМОРОЗЬ.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Это кристаллические отложения льда на тонких и длинных предметах </a:t>
            </a:r>
            <a:br>
              <a:rPr lang="ru-RU" sz="2000" dirty="0" smtClean="0"/>
            </a:br>
            <a:r>
              <a:rPr lang="ru-RU" sz="2000" dirty="0" smtClean="0"/>
              <a:t>(ветви деревьев и провода).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8" name="Рисунок 7" descr="изморозь3.jpg"/>
          <p:cNvPicPr>
            <a:picLocks noChangeAspect="1"/>
          </p:cNvPicPr>
          <p:nvPr/>
        </p:nvPicPr>
        <p:blipFill>
          <a:blip r:embed="rId3" cstate="print"/>
          <a:srcRect r="26738"/>
          <a:stretch>
            <a:fillRect/>
          </a:stretch>
        </p:blipFill>
        <p:spPr>
          <a:xfrm>
            <a:off x="251520" y="2132856"/>
            <a:ext cx="3524755" cy="321748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морозь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0648"/>
            <a:ext cx="3888432" cy="311074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измороз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356992"/>
            <a:ext cx="3541473" cy="312943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6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557</TotalTime>
  <Words>29</Words>
  <Application>Microsoft Office PowerPoint</Application>
  <PresentationFormat>Экран (4:3)</PresentationFormat>
  <Paragraphs>14</Paragraphs>
  <Slides>15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ПРИРОДНЫЕ  ЯВЛЕНИЯ  ЗИМОЙ.</vt:lpstr>
      <vt:lpstr>СНЕГ. Снег состоит из мельчайших кристаллов льда, чаще всего в форме звёздочек –  СНЕЖИНОК.</vt:lpstr>
      <vt:lpstr>МОРОЗ. Это холод – понижение температуры ниже 0 градусов.</vt:lpstr>
      <vt:lpstr>МОРОЗНЫЕ  УЗОРЫ. Они неповторимы. А получается это потому, что первые кристаллы льда прилипают на оконных стёклах вдоль микротрещин и царапин один за одним, а затем и друг на друга. </vt:lpstr>
      <vt:lpstr>СНЕГОПАД. Это выпадение снега из облаков. </vt:lpstr>
      <vt:lpstr>ЛЕДОСТАВ. Это процесс замерзания и образования неподвижного льда на поверхности водоёмов.</vt:lpstr>
      <vt:lpstr>МЕТЕЛЬ. (буран, вьюга) Это перенос ветром снега, поднятого с поверхности земли.</vt:lpstr>
      <vt:lpstr>СУГРОБ. Это наметённая ветром большая куча снега. </vt:lpstr>
      <vt:lpstr>ИЗМОРОЗЬ. Это кристаллические отложения льда на тонких и длинных предметах  (ветви деревьев и провода). </vt:lpstr>
      <vt:lpstr>ОТТЕПЕЛЬ. Это тёплая погода во время зимы, что вызывает таяние снега и льда. </vt:lpstr>
      <vt:lpstr>ГОЛОЛЕДИЦА. Это ледяная корка, которая образуется на поверхности земли после оттепели, наступает резкое похолодание и замерзает талая вода.</vt:lpstr>
      <vt:lpstr>СОСУЛЬКА. Это обледеневшая при стоке жидкость в виде удлинённого конуса.</vt:lpstr>
      <vt:lpstr>СЕВЕРНОЕ СИЯНИЕ. (ПОЛЯРНОЕ СИЯНИЕ) Это свечение верхних слоёв атмосферы планет. Чаще встречается на Севере.   </vt:lpstr>
      <vt:lpstr>СНЕЖКИ. При температуре воздуха ближе к 0 градусов, снег становится мокрым и рыхлым, поэтому из него хорошо лепить снежки и снежные фигуры.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 ЯВЛЕНИЯ  ЗИМОЙ.</dc:title>
  <dc:creator>Пользователь</dc:creator>
  <cp:lastModifiedBy>user</cp:lastModifiedBy>
  <cp:revision>10</cp:revision>
  <dcterms:created xsi:type="dcterms:W3CDTF">2013-12-29T14:15:58Z</dcterms:created>
  <dcterms:modified xsi:type="dcterms:W3CDTF">2024-01-09T18:53:08Z</dcterms:modified>
</cp:coreProperties>
</file>