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0" r:id="rId4"/>
    <p:sldId id="278" r:id="rId5"/>
    <p:sldId id="279" r:id="rId6"/>
    <p:sldId id="277" r:id="rId7"/>
    <p:sldId id="274" r:id="rId8"/>
    <p:sldId id="261" r:id="rId9"/>
    <p:sldId id="265" r:id="rId10"/>
    <p:sldId id="263" r:id="rId11"/>
    <p:sldId id="258" r:id="rId12"/>
    <p:sldId id="260" r:id="rId13"/>
    <p:sldId id="271" r:id="rId14"/>
    <p:sldId id="259" r:id="rId15"/>
    <p:sldId id="268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C8FA-8F24-4E11-87A3-3B85861BAE15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1BF1-1434-431B-B794-04ECECDD4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6" Type="http://schemas.openxmlformats.org/officeDocument/2006/relationships/image" Target="../media/image8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6" Type="http://schemas.openxmlformats.org/officeDocument/2006/relationships/image" Target="../media/image8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ето 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987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ПРИРОДНЫЕ  ЯВЛЕНИЯ  ЛЕТОМ.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96536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оза над городом.jpg"/>
          <p:cNvPicPr>
            <a:picLocks noChangeAspect="1"/>
          </p:cNvPicPr>
          <p:nvPr/>
        </p:nvPicPr>
        <p:blipFill>
          <a:blip r:embed="rId3" cstate="print"/>
          <a:srcRect t="5113"/>
          <a:stretch>
            <a:fillRect/>
          </a:stretch>
        </p:blipFill>
        <p:spPr>
          <a:xfrm>
            <a:off x="3995936" y="476672"/>
            <a:ext cx="4955483" cy="38884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85гро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4788024" cy="35910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032448" cy="29249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ГРОЗА </a:t>
            </a:r>
            <a:r>
              <a:rPr lang="ru-RU" sz="2400" b="1" dirty="0" smtClean="0"/>
              <a:t>– ВНУТРИ ОБЛАКОВ ОБРАЗУЮТСЯ ЭЛЕКТРИЧЕСКИЕ РАЗРЯДЫ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– МОЛНИИ</a:t>
            </a:r>
            <a:r>
              <a:rPr lang="ru-RU" sz="2400" b="1" dirty="0" smtClean="0"/>
              <a:t>, КОТОРЫЕ СОПРОВОЖДАЮТСЯ РАСКАТАМИ </a:t>
            </a:r>
            <a:r>
              <a:rPr lang="ru-RU" sz="2400" b="1" dirty="0" smtClean="0">
                <a:solidFill>
                  <a:srgbClr val="FF0000"/>
                </a:solidFill>
              </a:rPr>
              <a:t>ГРОМА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РАДУГА</a:t>
            </a:r>
            <a:r>
              <a:rPr lang="ru-RU" b="1" dirty="0" smtClean="0"/>
              <a:t> </a:t>
            </a:r>
            <a:r>
              <a:rPr lang="ru-RU" sz="2400" b="1" dirty="0" smtClean="0"/>
              <a:t>– ЛУЧИ СОЛНЦА ПРОХОДЯТ ЧЕРЕЗ КАПЕЛЬКИ ДОЖДЯ, КОТОРЫЕ КАК ПРИЗМА, РАЗЛАГАЮТ БЕЛЫЙ СВЕТ СОЛНЦА НА ЕГО СОСТАВЛЯЮЩИЕ - 7 ЦВЕТОВ (красный, оранжевый, жёлтый, зелёный, </a:t>
            </a:r>
            <a:r>
              <a:rPr lang="ru-RU" sz="2400" b="1" dirty="0" err="1" smtClean="0"/>
              <a:t>голубой</a:t>
            </a:r>
            <a:r>
              <a:rPr lang="ru-RU" sz="2400" b="1" dirty="0" smtClean="0"/>
              <a:t>, синий, фиолетовый).</a:t>
            </a:r>
            <a:endParaRPr lang="ru-RU" sz="2400" b="1" dirty="0"/>
          </a:p>
        </p:txBody>
      </p:sp>
      <p:pic>
        <p:nvPicPr>
          <p:cNvPr id="3" name="Рисунок 2" descr="РАДУГА0.jpg"/>
          <p:cNvPicPr>
            <a:picLocks noChangeAspect="1"/>
          </p:cNvPicPr>
          <p:nvPr/>
        </p:nvPicPr>
        <p:blipFill>
          <a:blip r:embed="rId3" cstate="print"/>
          <a:srcRect b="14211"/>
          <a:stretch>
            <a:fillRect/>
          </a:stretch>
        </p:blipFill>
        <p:spPr>
          <a:xfrm>
            <a:off x="2843808" y="1988840"/>
            <a:ext cx="5940152" cy="331236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адуга 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293096"/>
            <a:ext cx="4175786" cy="23488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адb.jpg"/>
          <p:cNvPicPr>
            <a:picLocks noChangeAspect="1"/>
          </p:cNvPicPr>
          <p:nvPr/>
        </p:nvPicPr>
        <p:blipFill>
          <a:blip r:embed="rId3" cstate="print"/>
          <a:srcRect r="9028"/>
          <a:stretch>
            <a:fillRect/>
          </a:stretch>
        </p:blipFill>
        <p:spPr>
          <a:xfrm>
            <a:off x="323528" y="2636912"/>
            <a:ext cx="3995936" cy="263549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104456" cy="24342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ГРАД</a:t>
            </a:r>
            <a:r>
              <a:rPr lang="ru-RU" b="1" dirty="0" smtClean="0"/>
              <a:t> </a:t>
            </a:r>
            <a:r>
              <a:rPr lang="ru-RU" sz="2400" b="1" dirty="0" smtClean="0"/>
              <a:t> - ЭТО ЛИВНЕВЫЕ ОСАДКИ, В ВИДЕ ЛЬДА ОКРУГЛОЙ ФОРМЫ. </a:t>
            </a:r>
            <a:br>
              <a:rPr lang="ru-RU" sz="2400" b="1" dirty="0" smtClean="0"/>
            </a:br>
            <a:r>
              <a:rPr lang="ru-RU" sz="2400" b="1" dirty="0" smtClean="0"/>
              <a:t>ОНИ МОГУТ БЫТЬ РАЗНЫХ РАЗМЕРОВ – ОТ НЕБОЛЬШИХ ЛЬДИНОК ДО КУРИНОГО ЯЙЦА.</a:t>
            </a:r>
            <a:endParaRPr lang="ru-RU" sz="2400" b="1" dirty="0"/>
          </a:p>
        </p:txBody>
      </p:sp>
      <p:pic>
        <p:nvPicPr>
          <p:cNvPr id="3" name="Рисунок 2" descr="град идет.jpg"/>
          <p:cNvPicPr>
            <a:picLocks noChangeAspect="1"/>
          </p:cNvPicPr>
          <p:nvPr/>
        </p:nvPicPr>
        <p:blipFill>
          <a:blip r:embed="rId4" cstate="print"/>
          <a:srcRect r="20629"/>
          <a:stretch>
            <a:fillRect/>
          </a:stretch>
        </p:blipFill>
        <p:spPr>
          <a:xfrm>
            <a:off x="4860032" y="260648"/>
            <a:ext cx="3960440" cy="374623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ради.jpg"/>
          <p:cNvPicPr>
            <a:picLocks noChangeAspect="1"/>
          </p:cNvPicPr>
          <p:nvPr/>
        </p:nvPicPr>
        <p:blipFill>
          <a:blip r:embed="rId5" cstate="print"/>
          <a:srcRect r="1220" b="8010"/>
          <a:stretch>
            <a:fillRect/>
          </a:stretch>
        </p:blipFill>
        <p:spPr>
          <a:xfrm>
            <a:off x="3707904" y="3501008"/>
            <a:ext cx="4320480" cy="302433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213285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ЛЕТНИЙ ВЕТЕРОК </a:t>
            </a:r>
            <a:r>
              <a:rPr lang="ru-RU" sz="2700" b="1" dirty="0" smtClean="0"/>
              <a:t>– ОН ТЁПЛЫЙ</a:t>
            </a:r>
            <a:br>
              <a:rPr lang="ru-RU" sz="2700" b="1" dirty="0" smtClean="0"/>
            </a:br>
            <a:r>
              <a:rPr lang="ru-RU" sz="2700" b="1" dirty="0" smtClean="0"/>
              <a:t>И ЛАСКОВЫЙ.</a:t>
            </a:r>
            <a:endParaRPr lang="ru-RU" sz="2700" b="1" dirty="0"/>
          </a:p>
        </p:txBody>
      </p:sp>
      <p:pic>
        <p:nvPicPr>
          <p:cNvPr id="5" name="Рисунок 4" descr="лето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08720"/>
            <a:ext cx="5904656" cy="393979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ЛЕТНИЙ ВЕТЕР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397855" cy="212235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саru).jpg"/>
          <p:cNvPicPr>
            <a:picLocks noChangeAspect="1"/>
          </p:cNvPicPr>
          <p:nvPr/>
        </p:nvPicPr>
        <p:blipFill>
          <a:blip r:embed="rId3" cstate="print"/>
          <a:srcRect l="15151" b="8942"/>
          <a:stretch>
            <a:fillRect/>
          </a:stretch>
        </p:blipFill>
        <p:spPr>
          <a:xfrm>
            <a:off x="5220072" y="4581128"/>
            <a:ext cx="2016224" cy="20162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утр роса.jpg"/>
          <p:cNvPicPr>
            <a:picLocks noChangeAspect="1"/>
          </p:cNvPicPr>
          <p:nvPr/>
        </p:nvPicPr>
        <p:blipFill>
          <a:blip r:embed="rId4" cstate="print"/>
          <a:srcRect t="3801" r="1281" b="5901"/>
          <a:stretch>
            <a:fillRect/>
          </a:stretch>
        </p:blipFill>
        <p:spPr>
          <a:xfrm flipH="1">
            <a:off x="179512" y="2636912"/>
            <a:ext cx="4920183" cy="36004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оса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8640"/>
            <a:ext cx="3888432" cy="299409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РОСА</a:t>
            </a:r>
            <a:r>
              <a:rPr lang="ru-RU" b="1" dirty="0" smtClean="0"/>
              <a:t> </a:t>
            </a:r>
            <a:r>
              <a:rPr lang="ru-RU" sz="2400" b="1" dirty="0" smtClean="0"/>
              <a:t>– ЭТО МЕЛКИЕ КАПЕЛЬКИ ВЛАГИ, КОТОРЫЕ ОСЕДАЮТ НА РАСТЕНИЯХ, ПОЧВЕ ПРИ НАСТУПЛЕНИИ УТРЕННЕЙ ИЛИ ВЕЧЕРНЕЙ ПРОХЛАДЫ.</a:t>
            </a:r>
            <a:endParaRPr lang="ru-RU" sz="2400" b="1" dirty="0"/>
          </a:p>
        </p:txBody>
      </p:sp>
      <p:pic>
        <p:nvPicPr>
          <p:cNvPr id="6" name="Рисунок 5" descr="роса2.jpg"/>
          <p:cNvPicPr>
            <a:picLocks noChangeAspect="1"/>
          </p:cNvPicPr>
          <p:nvPr/>
        </p:nvPicPr>
        <p:blipFill>
          <a:blip r:embed="rId6" cstate="print"/>
          <a:srcRect t="5812" r="1201" b="5075"/>
          <a:stretch>
            <a:fillRect/>
          </a:stretch>
        </p:blipFill>
        <p:spPr>
          <a:xfrm>
            <a:off x="5580112" y="2996952"/>
            <a:ext cx="3312368" cy="22407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9653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6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СЕНОКОС</a:t>
            </a:r>
            <a:r>
              <a:rPr lang="ru-RU" dirty="0" smtClean="0"/>
              <a:t> </a:t>
            </a:r>
            <a:r>
              <a:rPr lang="ru-RU" sz="3100" b="1" dirty="0" smtClean="0"/>
              <a:t>– КОСЯТ ТРАВУ, ЗАГОТАВЛИВАЮТ СЕНО НА ЗИМУ ДЛЯ ЖИВОТНЫХ.</a:t>
            </a:r>
            <a:endParaRPr lang="ru-RU" sz="3100" b="1" dirty="0"/>
          </a:p>
        </p:txBody>
      </p:sp>
      <p:pic>
        <p:nvPicPr>
          <p:cNvPr id="3" name="Рисунок 2" descr="сенокос.jpg"/>
          <p:cNvPicPr>
            <a:picLocks noChangeAspect="1"/>
          </p:cNvPicPr>
          <p:nvPr/>
        </p:nvPicPr>
        <p:blipFill>
          <a:blip r:embed="rId3" cstate="print"/>
          <a:srcRect t="2751" r="8657"/>
          <a:stretch>
            <a:fillRect/>
          </a:stretch>
        </p:blipFill>
        <p:spPr>
          <a:xfrm>
            <a:off x="5364088" y="1340768"/>
            <a:ext cx="3456384" cy="275990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енокос96.JPG"/>
          <p:cNvPicPr>
            <a:picLocks noChangeAspect="1"/>
          </p:cNvPicPr>
          <p:nvPr/>
        </p:nvPicPr>
        <p:blipFill>
          <a:blip r:embed="rId4" cstate="print"/>
          <a:srcRect l="22438" t="5901"/>
          <a:stretch>
            <a:fillRect/>
          </a:stretch>
        </p:blipFill>
        <p:spPr>
          <a:xfrm>
            <a:off x="395536" y="1700808"/>
            <a:ext cx="4164192" cy="37890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енокос05.jpg"/>
          <p:cNvPicPr>
            <a:picLocks noChangeAspect="1"/>
          </p:cNvPicPr>
          <p:nvPr/>
        </p:nvPicPr>
        <p:blipFill>
          <a:blip r:embed="rId5" cstate="print"/>
          <a:srcRect b="17994"/>
          <a:stretch>
            <a:fillRect/>
          </a:stretch>
        </p:blipFill>
        <p:spPr>
          <a:xfrm>
            <a:off x="3779912" y="4365104"/>
            <a:ext cx="3747262" cy="230425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ЕТНИЙ ВЕЧЕР.jpg"/>
          <p:cNvPicPr>
            <a:picLocks noChangeAspect="1"/>
          </p:cNvPicPr>
          <p:nvPr/>
        </p:nvPicPr>
        <p:blipFill>
          <a:blip r:embed="rId3" cstate="print"/>
          <a:srcRect b="3311"/>
          <a:stretch>
            <a:fillRect/>
          </a:stretch>
        </p:blipFill>
        <p:spPr>
          <a:xfrm>
            <a:off x="0" y="-1"/>
            <a:ext cx="9299509" cy="6858001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861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279432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r>
              <a:rPr lang="ru-RU" b="1" dirty="0" smtClean="0"/>
              <a:t> </a:t>
            </a:r>
            <a:r>
              <a:rPr lang="ru-RU" sz="2400" b="1" dirty="0" smtClean="0"/>
              <a:t>ДАРИТ СОЛНЦЕ, ТЕПЛО, ГОЛУБОЕ НЕБО, СВЕТЛЫЕ ОБЛАКА, ЗЕЛЕНЬ И ЦВЕТЫ. </a:t>
            </a:r>
            <a:endParaRPr lang="ru-RU" sz="2400" b="1" dirty="0"/>
          </a:p>
        </p:txBody>
      </p:sp>
      <p:pic>
        <p:nvPicPr>
          <p:cNvPr id="3" name="Рисунок 2" descr="ЛЕ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0648"/>
            <a:ext cx="5032851" cy="31455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ето 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5276096" cy="32975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ето крас 11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5169445" cy="345638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ето красное.jpg"/>
          <p:cNvPicPr>
            <a:picLocks noChangeAspect="1"/>
          </p:cNvPicPr>
          <p:nvPr/>
        </p:nvPicPr>
        <p:blipFill>
          <a:blip r:embed="rId4" cstate="print"/>
          <a:srcRect l="3937" b="7034"/>
          <a:stretch>
            <a:fillRect/>
          </a:stretch>
        </p:blipFill>
        <p:spPr>
          <a:xfrm>
            <a:off x="3779912" y="332656"/>
            <a:ext cx="5112568" cy="32902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600400" cy="280831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ЛЕТО КРАСНОЕ </a:t>
            </a:r>
            <a:r>
              <a:rPr lang="ru-RU" sz="2000" b="1" dirty="0" smtClean="0"/>
              <a:t>– КАЖЕТСЯ, ЧТО ВСЯ ПРИРОДА ОКРАСИЛАСЬ В КРАСНЫЙ ЦВЕТ И ЕГО ОТТЕНКИ: ЦВЕТЫ, СОЛНЦЕ, ЗАРЯ, ЗАКАТ, ОТРАЖЕНИЕ СОЛНЦА И ОБЛАКОВ В ВОДЕ</a:t>
            </a:r>
            <a:r>
              <a:rPr lang="ru-RU" sz="2400" b="1" dirty="0" smtClean="0"/>
              <a:t>…</a:t>
            </a:r>
            <a:endParaRPr lang="ru-RU" sz="2400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64219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ЗВОНКОЕ ПЕНИЕ ПТИЦ.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птица поет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5078338" cy="35717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тица поет.2jpg.jpg"/>
          <p:cNvPicPr>
            <a:picLocks noChangeAspect="1"/>
          </p:cNvPicPr>
          <p:nvPr/>
        </p:nvPicPr>
        <p:blipFill>
          <a:blip r:embed="rId4" cstate="print"/>
          <a:srcRect l="6994" t="5509" r="17476"/>
          <a:stretch>
            <a:fillRect/>
          </a:stretch>
        </p:blipFill>
        <p:spPr>
          <a:xfrm>
            <a:off x="4499992" y="1124744"/>
            <a:ext cx="4287655" cy="357879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8456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ЖУЖЖАТ И ЛЕТАЮТ НАСЕКОМЫЕ.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шмель.jpg"/>
          <p:cNvPicPr>
            <a:picLocks noChangeAspect="1"/>
          </p:cNvPicPr>
          <p:nvPr/>
        </p:nvPicPr>
        <p:blipFill>
          <a:blip r:embed="rId3" cstate="print"/>
          <a:srcRect r="10565" b="3846"/>
          <a:stretch>
            <a:fillRect/>
          </a:stretch>
        </p:blipFill>
        <p:spPr>
          <a:xfrm>
            <a:off x="4860032" y="1052736"/>
            <a:ext cx="4018554" cy="32403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абочка2.jpg"/>
          <p:cNvPicPr>
            <a:picLocks noChangeAspect="1"/>
          </p:cNvPicPr>
          <p:nvPr/>
        </p:nvPicPr>
        <p:blipFill>
          <a:blip r:embed="rId4" cstate="print"/>
          <a:srcRect r="3270" b="3270"/>
          <a:stretch>
            <a:fillRect/>
          </a:stretch>
        </p:blipFill>
        <p:spPr>
          <a:xfrm>
            <a:off x="1907704" y="3789040"/>
            <a:ext cx="4536504" cy="283531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трекоза1.jpg"/>
          <p:cNvPicPr>
            <a:picLocks noChangeAspect="1"/>
          </p:cNvPicPr>
          <p:nvPr/>
        </p:nvPicPr>
        <p:blipFill>
          <a:blip r:embed="rId5" cstate="print"/>
          <a:srcRect r="4749" b="3479"/>
          <a:stretch>
            <a:fillRect/>
          </a:stretch>
        </p:blipFill>
        <p:spPr>
          <a:xfrm>
            <a:off x="179512" y="1268760"/>
            <a:ext cx="4074136" cy="30963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52528" cy="16288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СОЗРЕВАЮТ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ЯГОДЫ.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черешн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3887874" cy="314096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ЧЕРНАЯ СМОРОД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4355976" cy="326698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4797152"/>
            <a:ext cx="304800" cy="304800"/>
          </a:xfrm>
          <a:prstGeom prst="rect">
            <a:avLst/>
          </a:prstGeom>
        </p:spPr>
      </p:pic>
      <p:pic>
        <p:nvPicPr>
          <p:cNvPr id="8" name="Рисунок 7" descr="земляни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645024"/>
            <a:ext cx="4248472" cy="296684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7008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ЛЕТНЕЕ  СОЛНЦЕСТОЯНИЕ </a:t>
            </a:r>
            <a:r>
              <a:rPr lang="ru-RU" sz="2400" b="1" dirty="0" smtClean="0"/>
              <a:t>– ПРИХОДИТСЯ НА САМЫЙ ДЛИННЫЙ ДЕНЬ И САМУЮ КОРОТКУЮ НОЧЬ В ГОДУ (22июня).</a:t>
            </a:r>
            <a:endParaRPr lang="ru-RU" sz="2400" b="1" dirty="0"/>
          </a:p>
        </p:txBody>
      </p:sp>
      <p:pic>
        <p:nvPicPr>
          <p:cNvPr id="4" name="Рисунок 3" descr="ЛЕТНЕЕ СОЛНЦ.jpg"/>
          <p:cNvPicPr>
            <a:picLocks noChangeAspect="1"/>
          </p:cNvPicPr>
          <p:nvPr/>
        </p:nvPicPr>
        <p:blipFill>
          <a:blip r:embed="rId3" cstate="print"/>
          <a:srcRect l="6386" t="4123" r="3768" b="8829"/>
          <a:stretch>
            <a:fillRect/>
          </a:stretch>
        </p:blipFill>
        <p:spPr>
          <a:xfrm>
            <a:off x="1115616" y="1628800"/>
            <a:ext cx="6840760" cy="491472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арао-05.jpg"/>
          <p:cNvPicPr>
            <a:picLocks noChangeAspect="1"/>
          </p:cNvPicPr>
          <p:nvPr/>
        </p:nvPicPr>
        <p:blipFill>
          <a:blip r:embed="rId3" cstate="print"/>
          <a:srcRect l="25563"/>
          <a:stretch>
            <a:fillRect/>
          </a:stretch>
        </p:blipFill>
        <p:spPr>
          <a:xfrm>
            <a:off x="4860032" y="3501008"/>
            <a:ext cx="3816424" cy="27481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жара 3.jpg"/>
          <p:cNvPicPr>
            <a:picLocks noChangeAspect="1"/>
          </p:cNvPicPr>
          <p:nvPr/>
        </p:nvPicPr>
        <p:blipFill>
          <a:blip r:embed="rId4" cstate="print"/>
          <a:srcRect l="4641" b="11776"/>
          <a:stretch>
            <a:fillRect/>
          </a:stretch>
        </p:blipFill>
        <p:spPr>
          <a:xfrm>
            <a:off x="251520" y="3933056"/>
            <a:ext cx="3731257" cy="230425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жара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988840"/>
            <a:ext cx="3096344" cy="225188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032448" cy="24208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ЖАРА</a:t>
            </a:r>
            <a:r>
              <a:rPr lang="ru-RU" b="1" dirty="0" smtClean="0"/>
              <a:t> </a:t>
            </a:r>
            <a:r>
              <a:rPr lang="ru-RU" sz="2700" b="1" dirty="0" smtClean="0"/>
              <a:t>(ЗНОЙ) – ГОРЯЧИЙ, СИЛЬНО НАГРЕТЫЙ ВОЗДУХ СОЛНЦЕМ.</a:t>
            </a:r>
            <a:endParaRPr lang="ru-RU" sz="2700" b="1" dirty="0"/>
          </a:p>
        </p:txBody>
      </p:sp>
      <p:pic>
        <p:nvPicPr>
          <p:cNvPr id="3" name="Рисунок 2" descr="жар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60648"/>
            <a:ext cx="3864430" cy="28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540552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епой дождь16.jpg"/>
          <p:cNvPicPr>
            <a:picLocks noChangeAspect="1"/>
          </p:cNvPicPr>
          <p:nvPr/>
        </p:nvPicPr>
        <p:blipFill>
          <a:blip r:embed="rId3" cstate="print"/>
          <a:srcRect t="2435" r="6076"/>
          <a:stretch>
            <a:fillRect/>
          </a:stretch>
        </p:blipFill>
        <p:spPr>
          <a:xfrm>
            <a:off x="179512" y="3284984"/>
            <a:ext cx="4454639" cy="324534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лепой дож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052736"/>
            <a:ext cx="4981848" cy="389840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888432" cy="249289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СЛЕПОЙ ДОЖДЬ </a:t>
            </a:r>
            <a:r>
              <a:rPr lang="ru-RU" sz="2400" b="1" dirty="0" smtClean="0"/>
              <a:t>– ЭТО КОГДА ИДЁТ ДОЖДЬ И ОДНОВРЕМЕННО СВЕТИТ СОЛНЫШКО.</a:t>
            </a:r>
            <a:endParaRPr lang="ru-RU" sz="24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196</Words>
  <Application>Microsoft Office PowerPoint</Application>
  <PresentationFormat>Экран (4:3)</PresentationFormat>
  <Paragraphs>15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ПРИРОДНЫЕ  ЯВЛЕНИЯ  ЛЕТОМ.</vt:lpstr>
      <vt:lpstr>ЛЕТО ДАРИТ СОЛНЦЕ, ТЕПЛО, ГОЛУБОЕ НЕБО, СВЕТЛЫЕ ОБЛАКА, ЗЕЛЕНЬ И ЦВЕТЫ. </vt:lpstr>
      <vt:lpstr>ЛЕТО КРАСНОЕ – КАЖЕТСЯ, ЧТО ВСЯ ПРИРОДА ОКРАСИЛАСЬ В КРАСНЫЙ ЦВЕТ И ЕГО ОТТЕНКИ: ЦВЕТЫ, СОЛНЦЕ, ЗАРЯ, ЗАКАТ, ОТРАЖЕНИЕ СОЛНЦА И ОБЛАКОВ В ВОДЕ…</vt:lpstr>
      <vt:lpstr>ЗВОНКОЕ ПЕНИЕ ПТИЦ.</vt:lpstr>
      <vt:lpstr>ЖУЖЖАТ И ЛЕТАЮТ НАСЕКОМЫЕ.</vt:lpstr>
      <vt:lpstr>СОЗРЕВАЮТ   ЯГОДЫ.</vt:lpstr>
      <vt:lpstr>ЛЕТНЕЕ  СОЛНЦЕСТОЯНИЕ – ПРИХОДИТСЯ НА САМЫЙ ДЛИННЫЙ ДЕНЬ И САМУЮ КОРОТКУЮ НОЧЬ В ГОДУ (22июня).</vt:lpstr>
      <vt:lpstr>ЖАРА (ЗНОЙ) – ГОРЯЧИЙ, СИЛЬНО НАГРЕТЫЙ ВОЗДУХ СОЛНЦЕМ.</vt:lpstr>
      <vt:lpstr>СЛЕПОЙ ДОЖДЬ – ЭТО КОГДА ИДЁТ ДОЖДЬ И ОДНОВРЕМЕННО СВЕТИТ СОЛНЫШКО.</vt:lpstr>
      <vt:lpstr>ГРОЗА – ВНУТРИ ОБЛАКОВ ОБРАЗУЮТСЯ ЭЛЕКТРИЧЕСКИЕ РАЗРЯДЫ – МОЛНИИ, КОТОРЫЕ СОПРОВОЖДАЮТСЯ РАСКАТАМИ ГРОМА.</vt:lpstr>
      <vt:lpstr>РАДУГА – ЛУЧИ СОЛНЦА ПРОХОДЯТ ЧЕРЕЗ КАПЕЛЬКИ ДОЖДЯ, КОТОРЫЕ КАК ПРИЗМА, РАЗЛАГАЮТ БЕЛЫЙ СВЕТ СОЛНЦА НА ЕГО СОСТАВЛЯЮЩИЕ - 7 ЦВЕТОВ (красный, оранжевый, жёлтый, зелёный, голубой, синий, фиолетовый).</vt:lpstr>
      <vt:lpstr>ГРАД  - ЭТО ЛИВНЕВЫЕ ОСАДКИ, В ВИДЕ ЛЬДА ОКРУГЛОЙ ФОРМЫ.  ОНИ МОГУТ БЫТЬ РАЗНЫХ РАЗМЕРОВ – ОТ НЕБОЛЬШИХ ЛЬДИНОК ДО КУРИНОГО ЯЙЦА.</vt:lpstr>
      <vt:lpstr>ЛЕТНИЙ ВЕТЕРОК – ОН ТЁПЛЫЙ И ЛАСКОВЫЙ.</vt:lpstr>
      <vt:lpstr>РОСА – ЭТО МЕЛКИЕ КАПЕЛЬКИ ВЛАГИ, КОТОРЫЕ ОСЕДАЮТ НА РАСТЕНИЯХ, ПОЧВЕ ПРИ НАСТУПЛЕНИИ УТРЕННЕЙ ИЛИ ВЕЧЕРНЕЙ ПРОХЛАДЫ.</vt:lpstr>
      <vt:lpstr>СЕНОКОС – КОСЯТ ТРАВУ, ЗАГОТАВЛИВАЮТ СЕНО НА ЗИМУ ДЛЯ ЖИВОТНЫХ.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 ЯВЛЕНИЯ  ЛЕТОМ.</dc:title>
  <dc:creator>Пользователь</dc:creator>
  <cp:lastModifiedBy>user</cp:lastModifiedBy>
  <cp:revision>24</cp:revision>
  <dcterms:created xsi:type="dcterms:W3CDTF">2014-01-06T15:03:28Z</dcterms:created>
  <dcterms:modified xsi:type="dcterms:W3CDTF">2024-01-09T18:54:05Z</dcterms:modified>
</cp:coreProperties>
</file>